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3A9A4467-9656-448E-91DC-5E2F1EABA723}" type="datetimeFigureOut">
              <a:rPr lang="es-CO" smtClean="0"/>
              <a:t>27/05/2016</a:t>
            </a:fld>
            <a:endParaRPr lang="es-CO"/>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s-CO"/>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DAEFCD0-99B5-423F-8538-CA23C71E6429}" type="slidenum">
              <a:rPr lang="es-CO" smtClean="0"/>
              <a:t>‹Nº›</a:t>
            </a:fld>
            <a:endParaRPr lang="es-CO"/>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A9A4467-9656-448E-91DC-5E2F1EABA723}" type="datetimeFigureOut">
              <a:rPr lang="es-CO" smtClean="0"/>
              <a:t>27/05/2016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DAEFCD0-99B5-423F-8538-CA23C71E6429}" type="slidenum">
              <a:rPr lang="es-CO" smtClean="0"/>
              <a:t>‹Nº›</a:t>
            </a:fld>
            <a:endParaRPr lang="es-CO"/>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A9A4467-9656-448E-91DC-5E2F1EABA723}" type="datetimeFigureOut">
              <a:rPr lang="es-CO" smtClean="0"/>
              <a:t>27/05/2016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DAEFCD0-99B5-423F-8538-CA23C71E6429}" type="slidenum">
              <a:rPr lang="es-CO" smtClean="0"/>
              <a:t>‹Nº›</a:t>
            </a:fld>
            <a:endParaRPr lang="es-CO"/>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A9A4467-9656-448E-91DC-5E2F1EABA723}" type="datetimeFigureOut">
              <a:rPr lang="es-CO" smtClean="0"/>
              <a:t>27/05/2016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DAEFCD0-99B5-423F-8538-CA23C71E6429}" type="slidenum">
              <a:rPr lang="es-CO" smtClean="0"/>
              <a:t>‹Nº›</a:t>
            </a:fld>
            <a:endParaRPr lang="es-CO"/>
          </a:p>
        </p:txBody>
      </p:sp>
      <p:sp>
        <p:nvSpPr>
          <p:cNvPr id="11" name="Title 10"/>
          <p:cNvSpPr>
            <a:spLocks noGrp="1"/>
          </p:cNvSpPr>
          <p:nvPr>
            <p:ph type="title"/>
          </p:nvPr>
        </p:nvSpPr>
        <p:spPr/>
        <p:txBody>
          <a:bodyPr/>
          <a:lstStyle/>
          <a:p>
            <a:r>
              <a:rPr lang="es-ES" smtClean="0"/>
              <a:t>Haga clic para modificar el estilo de título del patrón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A9A4467-9656-448E-91DC-5E2F1EABA723}" type="datetimeFigureOut">
              <a:rPr lang="es-CO" smtClean="0"/>
              <a:t>27/05/2016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DAEFCD0-99B5-423F-8538-CA23C71E6429}" type="slidenum">
              <a:rPr lang="es-CO" smtClean="0"/>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A9A4467-9656-448E-91DC-5E2F1EABA723}" type="datetimeFigureOut">
              <a:rPr lang="es-CO" smtClean="0"/>
              <a:t>27/05/2016</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DAEFCD0-99B5-423F-8538-CA23C71E6429}" type="slidenum">
              <a:rPr lang="es-CO" smtClean="0"/>
              <a:t>‹Nº›</a:t>
            </a:fld>
            <a:endParaRPr lang="es-CO"/>
          </a:p>
        </p:txBody>
      </p:sp>
      <p:sp>
        <p:nvSpPr>
          <p:cNvPr id="12" name="Title 1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A9A4467-9656-448E-91DC-5E2F1EABA723}" type="datetimeFigureOut">
              <a:rPr lang="es-CO" smtClean="0"/>
              <a:t>27/05/2016</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6DAEFCD0-99B5-423F-8538-CA23C71E6429}" type="slidenum">
              <a:rPr lang="es-CO" smtClean="0"/>
              <a:t>‹Nº›</a:t>
            </a:fld>
            <a:endParaRPr lang="es-CO"/>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A9A4467-9656-448E-91DC-5E2F1EABA723}" type="datetimeFigureOut">
              <a:rPr lang="es-CO" smtClean="0"/>
              <a:t>27/05/2016</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DAEFCD0-99B5-423F-8538-CA23C71E6429}" type="slidenum">
              <a:rPr lang="es-CO" smtClean="0"/>
              <a:t>‹Nº›</a:t>
            </a:fld>
            <a:endParaRPr lang="es-CO"/>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9A4467-9656-448E-91DC-5E2F1EABA723}" type="datetimeFigureOut">
              <a:rPr lang="es-CO" smtClean="0"/>
              <a:t>27/05/2016</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6DAEFCD0-99B5-423F-8538-CA23C71E6429}"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A9A4467-9656-448E-91DC-5E2F1EABA723}" type="datetimeFigureOut">
              <a:rPr lang="es-CO" smtClean="0"/>
              <a:t>27/05/2016</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DAEFCD0-99B5-423F-8538-CA23C71E6429}"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A9A4467-9656-448E-91DC-5E2F1EABA723}" type="datetimeFigureOut">
              <a:rPr lang="es-CO" smtClean="0"/>
              <a:t>27/05/2016</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DAEFCD0-99B5-423F-8538-CA23C71E6429}"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3A9A4467-9656-448E-91DC-5E2F1EABA723}" type="datetimeFigureOut">
              <a:rPr lang="es-CO" smtClean="0"/>
              <a:t>27/05/2016</a:t>
            </a:fld>
            <a:endParaRPr lang="es-CO"/>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CO"/>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6DAEFCD0-99B5-423F-8538-CA23C71E6429}"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467544" y="2132856"/>
            <a:ext cx="8352928" cy="5256584"/>
          </a:xfrm>
        </p:spPr>
        <p:txBody>
          <a:bodyPr>
            <a:normAutofit fontScale="40000" lnSpcReduction="20000"/>
          </a:bodyPr>
          <a:lstStyle/>
          <a:p>
            <a:pPr marL="0" indent="0">
              <a:buNone/>
            </a:pPr>
            <a:r>
              <a:rPr lang="es-CO" sz="5000" dirty="0" smtClean="0"/>
              <a:t>El bolo alimentario es empujado desde la faringe hasta atravesar el esfínter esofágico superior (EES). La estimulación de la hipofaringe por el bolo desencadena una serie de acciones coordinadas, que consisten en:</a:t>
            </a:r>
          </a:p>
          <a:p>
            <a:r>
              <a:rPr lang="es-CO" sz="5000" dirty="0" smtClean="0"/>
              <a:t>Cierre velofaríngeo, que evita el paso del alimento a la rinofaringe.</a:t>
            </a:r>
          </a:p>
          <a:p>
            <a:r>
              <a:rPr lang="es-CO" sz="5000" dirty="0" smtClean="0"/>
              <a:t>Apertura del EES.</a:t>
            </a:r>
          </a:p>
          <a:p>
            <a:r>
              <a:rPr lang="es-CO" sz="5000" dirty="0" smtClean="0"/>
              <a:t>Contracción de los músculos constrictores de la faringe.</a:t>
            </a:r>
          </a:p>
          <a:p>
            <a:r>
              <a:rPr lang="es-CO" sz="5000" dirty="0" smtClean="0"/>
              <a:t>Anteriorización y elevación del hueso hioides y de las estructuras de la laringe, que amplia el espacio hipofaríngeo y horizontaliza la epiglotis.</a:t>
            </a:r>
          </a:p>
          <a:p>
            <a:r>
              <a:rPr lang="es-CO" sz="5000" dirty="0" smtClean="0"/>
              <a:t>Cierre glótico (aducción de las cuerdas vocales).</a:t>
            </a:r>
          </a:p>
          <a:p>
            <a:r>
              <a:rPr lang="es-CO" sz="5000" dirty="0" smtClean="0"/>
              <a:t>Pulsión lingual.</a:t>
            </a:r>
          </a:p>
          <a:p>
            <a:r>
              <a:rPr lang="es-CO" sz="5000" dirty="0" smtClean="0"/>
              <a:t>Aclaramiento faríngeo.</a:t>
            </a:r>
          </a:p>
          <a:p>
            <a:endParaRPr lang="es-MX" dirty="0"/>
          </a:p>
          <a:p>
            <a:endParaRPr lang="es-MX" dirty="0" smtClean="0"/>
          </a:p>
          <a:p>
            <a:pPr marL="0" indent="0">
              <a:buNone/>
            </a:pPr>
            <a:endParaRPr lang="es-CO" dirty="0" smtClean="0"/>
          </a:p>
          <a:p>
            <a:endParaRPr lang="es-MX" b="1" dirty="0"/>
          </a:p>
          <a:p>
            <a:pPr marL="0" indent="0">
              <a:buNone/>
            </a:pPr>
            <a:r>
              <a:rPr lang="es-MX" sz="3000" b="1" dirty="0" smtClean="0"/>
              <a:t>Bibliografía: http://www10.uniovi.es/SOS-PDA/on-line/larin/larin4_2.html</a:t>
            </a:r>
          </a:p>
          <a:p>
            <a:endParaRPr lang="es-MX" dirty="0" smtClean="0"/>
          </a:p>
        </p:txBody>
      </p:sp>
      <p:sp>
        <p:nvSpPr>
          <p:cNvPr id="4" name="3 Título"/>
          <p:cNvSpPr>
            <a:spLocks noGrp="1"/>
          </p:cNvSpPr>
          <p:nvPr>
            <p:ph type="title"/>
          </p:nvPr>
        </p:nvSpPr>
        <p:spPr/>
        <p:txBody>
          <a:bodyPr/>
          <a:lstStyle/>
          <a:p>
            <a:r>
              <a:rPr lang="es-MX" dirty="0" smtClean="0"/>
              <a:t>TERCERA FASE FARINGEA </a:t>
            </a:r>
            <a:endParaRPr lang="es-CO" dirty="0"/>
          </a:p>
        </p:txBody>
      </p:sp>
    </p:spTree>
    <p:extLst>
      <p:ext uri="{BB962C8B-B14F-4D97-AF65-F5344CB8AC3E}">
        <p14:creationId xmlns:p14="http://schemas.microsoft.com/office/powerpoint/2010/main" val="1810462127"/>
      </p:ext>
    </p:extLst>
  </p:cSld>
  <p:clrMapOvr>
    <a:masterClrMapping/>
  </p:clrMapOvr>
  <mc:AlternateContent xmlns:mc="http://schemas.openxmlformats.org/markup-compatibility/2006">
    <mc:Choice xmlns:p14="http://schemas.microsoft.com/office/powerpoint/2010/main" Requires="p14">
      <p:transition spd="slow" p14:dur="1500">
        <p14:ripple dir="l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1000"/>
                                        <p:tgtEl>
                                          <p:spTgt spid="5">
                                            <p:txEl>
                                              <p:pRg st="6" end="6"/>
                                            </p:txEl>
                                          </p:spTgt>
                                        </p:tgtEl>
                                      </p:cBhvr>
                                    </p:animEffect>
                                    <p:anim calcmode="lin" valueType="num">
                                      <p:cBhvr>
                                        <p:cTn id="5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5">
                                            <p:txEl>
                                              <p:pRg st="7" end="7"/>
                                            </p:txEl>
                                          </p:spTgt>
                                        </p:tgtEl>
                                        <p:attrNameLst>
                                          <p:attrName>style.visibility</p:attrName>
                                        </p:attrNameLst>
                                      </p:cBhvr>
                                      <p:to>
                                        <p:strVal val="visible"/>
                                      </p:to>
                                    </p:set>
                                    <p:animEffect transition="in" filter="fade">
                                      <p:cBhvr>
                                        <p:cTn id="56" dur="1000"/>
                                        <p:tgtEl>
                                          <p:spTgt spid="5">
                                            <p:txEl>
                                              <p:pRg st="7" end="7"/>
                                            </p:txEl>
                                          </p:spTgt>
                                        </p:tgtEl>
                                      </p:cBhvr>
                                    </p:animEffect>
                                    <p:anim calcmode="lin" valueType="num">
                                      <p:cBhvr>
                                        <p:cTn id="57"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5">
                                            <p:txEl>
                                              <p:pRg st="12" end="12"/>
                                            </p:txEl>
                                          </p:spTgt>
                                        </p:tgtEl>
                                        <p:attrNameLst>
                                          <p:attrName>style.visibility</p:attrName>
                                        </p:attrNameLst>
                                      </p:cBhvr>
                                      <p:to>
                                        <p:strVal val="visible"/>
                                      </p:to>
                                    </p:set>
                                    <p:animEffect transition="in" filter="fade">
                                      <p:cBhvr>
                                        <p:cTn id="63" dur="1000"/>
                                        <p:tgtEl>
                                          <p:spTgt spid="5">
                                            <p:txEl>
                                              <p:pRg st="12" end="12"/>
                                            </p:txEl>
                                          </p:spTgt>
                                        </p:tgtEl>
                                      </p:cBhvr>
                                    </p:animEffect>
                                    <p:anim calcmode="lin" valueType="num">
                                      <p:cBhvr>
                                        <p:cTn id="64" dur="1000" fill="hold"/>
                                        <p:tgtEl>
                                          <p:spTgt spid="5">
                                            <p:txEl>
                                              <p:pRg st="12" end="12"/>
                                            </p:txEl>
                                          </p:spTgt>
                                        </p:tgtEl>
                                        <p:attrNameLst>
                                          <p:attrName>ppt_x</p:attrName>
                                        </p:attrNameLst>
                                      </p:cBhvr>
                                      <p:tavLst>
                                        <p:tav tm="0">
                                          <p:val>
                                            <p:strVal val="#ppt_x"/>
                                          </p:val>
                                        </p:tav>
                                        <p:tav tm="100000">
                                          <p:val>
                                            <p:strVal val="#ppt_x"/>
                                          </p:val>
                                        </p:tav>
                                      </p:tavLst>
                                    </p:anim>
                                    <p:anim calcmode="lin" valueType="num">
                                      <p:cBhvr>
                                        <p:cTn id="65" dur="1000" fill="hold"/>
                                        <p:tgtEl>
                                          <p:spTgt spid="5">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4"/>
                                        </p:tgtEl>
                                        <p:attrNameLst>
                                          <p:attrName>style.visibility</p:attrName>
                                        </p:attrNameLst>
                                      </p:cBhvr>
                                      <p:to>
                                        <p:strVal val="visible"/>
                                      </p:to>
                                    </p:set>
                                    <p:animEffect transition="in" filter="fade">
                                      <p:cBhvr>
                                        <p:cTn id="70" dur="1000"/>
                                        <p:tgtEl>
                                          <p:spTgt spid="4"/>
                                        </p:tgtEl>
                                      </p:cBhvr>
                                    </p:animEffect>
                                    <p:anim calcmode="lin" valueType="num">
                                      <p:cBhvr>
                                        <p:cTn id="71" dur="1000" fill="hold"/>
                                        <p:tgtEl>
                                          <p:spTgt spid="4"/>
                                        </p:tgtEl>
                                        <p:attrNameLst>
                                          <p:attrName>ppt_x</p:attrName>
                                        </p:attrNameLst>
                                      </p:cBhvr>
                                      <p:tavLst>
                                        <p:tav tm="0">
                                          <p:val>
                                            <p:strVal val="#ppt_x"/>
                                          </p:val>
                                        </p:tav>
                                        <p:tav tm="100000">
                                          <p:val>
                                            <p:strVal val="#ppt_x"/>
                                          </p:val>
                                        </p:tav>
                                      </p:tavLst>
                                    </p:anim>
                                    <p:anim calcmode="lin" valueType="num">
                                      <p:cBhvr>
                                        <p:cTn id="7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4"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oné">
  <a:themeElements>
    <a:clrScheme name="Cartoné">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artoné">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rtoné">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8</TotalTime>
  <Words>109</Words>
  <Application>Microsoft Office PowerPoint</Application>
  <PresentationFormat>Presentación en pantalla (4:3)</PresentationFormat>
  <Paragraphs>14</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Cartoné</vt:lpstr>
      <vt:lpstr>TERCERA FASE FARINGEA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TERCERA FASE FARINGEA</dc:title>
  <dc:creator>mayeli</dc:creator>
  <cp:lastModifiedBy>mayeli</cp:lastModifiedBy>
  <cp:revision>7</cp:revision>
  <dcterms:created xsi:type="dcterms:W3CDTF">2016-05-27T16:46:16Z</dcterms:created>
  <dcterms:modified xsi:type="dcterms:W3CDTF">2016-05-27T16:55:04Z</dcterms:modified>
</cp:coreProperties>
</file>