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3A9A4467-9656-448E-91DC-5E2F1EABA723}" type="datetimeFigureOut">
              <a:rPr lang="es-CO" smtClean="0"/>
              <a:t>27/05/2016</a:t>
            </a:fld>
            <a:endParaRPr lang="es-CO"/>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DAEFCD0-99B5-423F-8538-CA23C71E6429}" type="slidenum">
              <a:rPr lang="es-CO" smtClean="0"/>
              <a:t>‹Nº›</a:t>
            </a:fld>
            <a:endParaRPr lang="es-CO"/>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A9A4467-9656-448E-91DC-5E2F1EABA723}"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DAEFCD0-99B5-423F-8538-CA23C71E6429}" type="slidenum">
              <a:rPr lang="es-CO" smtClean="0"/>
              <a:t>‹Nº›</a:t>
            </a:fld>
            <a:endParaRPr lang="es-CO"/>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A9A4467-9656-448E-91DC-5E2F1EABA723}"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DAEFCD0-99B5-423F-8538-CA23C71E6429}" type="slidenum">
              <a:rPr lang="es-CO" smtClean="0"/>
              <a:t>‹Nº›</a:t>
            </a:fld>
            <a:endParaRPr lang="es-CO"/>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A9A4467-9656-448E-91DC-5E2F1EABA723}"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DAEFCD0-99B5-423F-8538-CA23C71E6429}" type="slidenum">
              <a:rPr lang="es-CO" smtClean="0"/>
              <a:t>‹Nº›</a:t>
            </a:fld>
            <a:endParaRPr lang="es-CO"/>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A9A4467-9656-448E-91DC-5E2F1EABA723}" type="datetimeFigureOut">
              <a:rPr lang="es-CO" smtClean="0"/>
              <a:t>27/05/2016</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DAEFCD0-99B5-423F-8538-CA23C71E6429}"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A9A4467-9656-448E-91DC-5E2F1EABA723}" type="datetimeFigureOut">
              <a:rPr lang="es-CO" smtClean="0"/>
              <a:t>27/05/2016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DAEFCD0-99B5-423F-8538-CA23C71E6429}" type="slidenum">
              <a:rPr lang="es-CO" smtClean="0"/>
              <a:t>‹Nº›</a:t>
            </a:fld>
            <a:endParaRPr lang="es-CO"/>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A9A4467-9656-448E-91DC-5E2F1EABA723}" type="datetimeFigureOut">
              <a:rPr lang="es-CO" smtClean="0"/>
              <a:t>27/05/2016</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DAEFCD0-99B5-423F-8538-CA23C71E6429}" type="slidenum">
              <a:rPr lang="es-CO" smtClean="0"/>
              <a:t>‹Nº›</a:t>
            </a:fld>
            <a:endParaRPr lang="es-CO"/>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A9A4467-9656-448E-91DC-5E2F1EABA723}" type="datetimeFigureOut">
              <a:rPr lang="es-CO" smtClean="0"/>
              <a:t>27/05/2016</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DAEFCD0-99B5-423F-8538-CA23C71E6429}" type="slidenum">
              <a:rPr lang="es-CO" smtClean="0"/>
              <a:t>‹Nº›</a:t>
            </a:fld>
            <a:endParaRPr lang="es-CO"/>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A4467-9656-448E-91DC-5E2F1EABA723}" type="datetimeFigureOut">
              <a:rPr lang="es-CO" smtClean="0"/>
              <a:t>27/05/2016</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DAEFCD0-99B5-423F-8538-CA23C71E6429}"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A9A4467-9656-448E-91DC-5E2F1EABA723}" type="datetimeFigureOut">
              <a:rPr lang="es-CO" smtClean="0"/>
              <a:t>27/05/2016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DAEFCD0-99B5-423F-8538-CA23C71E6429}"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A9A4467-9656-448E-91DC-5E2F1EABA723}" type="datetimeFigureOut">
              <a:rPr lang="es-CO" smtClean="0"/>
              <a:t>27/05/2016</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DAEFCD0-99B5-423F-8538-CA23C71E6429}"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3A9A4467-9656-448E-91DC-5E2F1EABA723}" type="datetimeFigureOut">
              <a:rPr lang="es-CO" smtClean="0"/>
              <a:t>27/05/2016</a:t>
            </a:fld>
            <a:endParaRPr lang="es-CO"/>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CO"/>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DAEFCD0-99B5-423F-8538-CA23C71E6429}"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67544" y="2132856"/>
            <a:ext cx="8352928" cy="5256584"/>
          </a:xfrm>
        </p:spPr>
        <p:txBody>
          <a:bodyPr>
            <a:normAutofit fontScale="40000" lnSpcReduction="20000"/>
          </a:bodyPr>
          <a:lstStyle/>
          <a:p>
            <a:pPr marL="0" indent="0">
              <a:buNone/>
            </a:pPr>
            <a:r>
              <a:rPr lang="es-CO" sz="5000" dirty="0" smtClean="0"/>
              <a:t>El bolo alimentario es empujado desde la faringe hasta atravesar el esfínter esofágico superior (EES). La estimulación de la hipofaringe por el bolo desencadena una serie de acciones coordinadas, que consisten en:</a:t>
            </a:r>
          </a:p>
          <a:p>
            <a:r>
              <a:rPr lang="es-CO" sz="5000" dirty="0" smtClean="0"/>
              <a:t>Cierre velofaríngeo, que evita el paso del alimento a la rinofaringe.</a:t>
            </a:r>
          </a:p>
          <a:p>
            <a:r>
              <a:rPr lang="es-CO" sz="5000" dirty="0" smtClean="0"/>
              <a:t>Apertura del EES.</a:t>
            </a:r>
          </a:p>
          <a:p>
            <a:r>
              <a:rPr lang="es-CO" sz="5000" dirty="0" smtClean="0"/>
              <a:t>Contracción de los músculos constrictores de la faringe.</a:t>
            </a:r>
          </a:p>
          <a:p>
            <a:r>
              <a:rPr lang="es-CO" sz="5000" dirty="0" smtClean="0"/>
              <a:t>Anteriorización y elevación del hueso hioides y de las estructuras de la laringe, que amplia el espacio hipofaríngeo y horizontaliza la epiglotis.</a:t>
            </a:r>
          </a:p>
          <a:p>
            <a:r>
              <a:rPr lang="es-CO" sz="5000" dirty="0" smtClean="0"/>
              <a:t>Cierre glótico (aducción de las cuerdas vocales).</a:t>
            </a:r>
          </a:p>
          <a:p>
            <a:r>
              <a:rPr lang="es-CO" sz="5000" dirty="0" smtClean="0"/>
              <a:t>Pulsión lingual.</a:t>
            </a:r>
          </a:p>
          <a:p>
            <a:r>
              <a:rPr lang="es-CO" sz="5000" dirty="0" smtClean="0"/>
              <a:t>Aclaramiento faríngeo.</a:t>
            </a:r>
          </a:p>
          <a:p>
            <a:endParaRPr lang="es-MX" dirty="0"/>
          </a:p>
          <a:p>
            <a:endParaRPr lang="es-MX" dirty="0" smtClean="0"/>
          </a:p>
          <a:p>
            <a:pPr marL="0" indent="0">
              <a:buNone/>
            </a:pPr>
            <a:endParaRPr lang="es-CO" dirty="0" smtClean="0"/>
          </a:p>
          <a:p>
            <a:endParaRPr lang="es-MX" b="1" dirty="0"/>
          </a:p>
          <a:p>
            <a:pPr marL="0" indent="0">
              <a:buNone/>
            </a:pPr>
            <a:r>
              <a:rPr lang="es-MX" sz="3000" b="1" dirty="0" smtClean="0"/>
              <a:t>Bibliografía: http://www10.uniovi.es/SOS-PDA/on-line/larin/larin4_2.html</a:t>
            </a:r>
          </a:p>
          <a:p>
            <a:endParaRPr lang="es-MX" dirty="0" smtClean="0"/>
          </a:p>
        </p:txBody>
      </p:sp>
      <p:sp>
        <p:nvSpPr>
          <p:cNvPr id="4" name="3 Título"/>
          <p:cNvSpPr>
            <a:spLocks noGrp="1"/>
          </p:cNvSpPr>
          <p:nvPr>
            <p:ph type="title"/>
          </p:nvPr>
        </p:nvSpPr>
        <p:spPr/>
        <p:txBody>
          <a:bodyPr/>
          <a:lstStyle/>
          <a:p>
            <a:r>
              <a:rPr lang="es-MX" dirty="0" smtClean="0"/>
              <a:t>TERCERA FASE FARINGEA </a:t>
            </a:r>
            <a:endParaRPr lang="es-CO" dirty="0"/>
          </a:p>
        </p:txBody>
      </p:sp>
    </p:spTree>
    <p:extLst>
      <p:ext uri="{BB962C8B-B14F-4D97-AF65-F5344CB8AC3E}">
        <p14:creationId xmlns:p14="http://schemas.microsoft.com/office/powerpoint/2010/main" val="1810462127"/>
      </p:ext>
    </p:extLst>
  </p:cSld>
  <p:clrMapOvr>
    <a:masterClrMapping/>
  </p:clrMapOvr>
  <mc:AlternateContent xmlns:mc="http://schemas.openxmlformats.org/markup-compatibility/2006">
    <mc:Choice xmlns:p14="http://schemas.microsoft.com/office/powerpoint/2010/main" Requires="p14">
      <p:transition spd="slow" p14:dur="1500">
        <p14:ripple dir="l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12" end="12"/>
                                            </p:txEl>
                                          </p:spTgt>
                                        </p:tgtEl>
                                        <p:attrNameLst>
                                          <p:attrName>style.visibility</p:attrName>
                                        </p:attrNameLst>
                                      </p:cBhvr>
                                      <p:to>
                                        <p:strVal val="visible"/>
                                      </p:to>
                                    </p:set>
                                    <p:animEffect transition="in" filter="fade">
                                      <p:cBhvr>
                                        <p:cTn id="63" dur="1000"/>
                                        <p:tgtEl>
                                          <p:spTgt spid="5">
                                            <p:txEl>
                                              <p:pRg st="12" end="12"/>
                                            </p:txEl>
                                          </p:spTgt>
                                        </p:tgtEl>
                                      </p:cBhvr>
                                    </p:animEffect>
                                    <p:anim calcmode="lin" valueType="num">
                                      <p:cBhvr>
                                        <p:cTn id="64" dur="1000" fill="hold"/>
                                        <p:tgtEl>
                                          <p:spTgt spid="5">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fade">
                                      <p:cBhvr>
                                        <p:cTn id="70" dur="1000"/>
                                        <p:tgtEl>
                                          <p:spTgt spid="4"/>
                                        </p:tgtEl>
                                      </p:cBhvr>
                                    </p:animEffect>
                                    <p:anim calcmode="lin" valueType="num">
                                      <p:cBhvr>
                                        <p:cTn id="71" dur="1000" fill="hold"/>
                                        <p:tgtEl>
                                          <p:spTgt spid="4"/>
                                        </p:tgtEl>
                                        <p:attrNameLst>
                                          <p:attrName>ppt_x</p:attrName>
                                        </p:attrNameLst>
                                      </p:cBhvr>
                                      <p:tavLst>
                                        <p:tav tm="0">
                                          <p:val>
                                            <p:strVal val="#ppt_x"/>
                                          </p:val>
                                        </p:tav>
                                        <p:tav tm="100000">
                                          <p:val>
                                            <p:strVal val="#ppt_x"/>
                                          </p:val>
                                        </p:tav>
                                      </p:tavLst>
                                    </p:anim>
                                    <p:anim calcmode="lin" valueType="num">
                                      <p:cBhvr>
                                        <p:cTn id="7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TotalTime>
  <Words>109</Words>
  <Application>Microsoft Office PowerPoint</Application>
  <PresentationFormat>Presentación en pantalla (4:3)</PresentationFormat>
  <Paragraphs>14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Cartoné</vt:lpstr>
      <vt:lpstr>TERCERA FASE FARINGEA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TERCERA FASE FARINGEA</dc:title>
  <dc:creator>mayeli</dc:creator>
  <cp:lastModifiedBy>mayeli</cp:lastModifiedBy>
  <cp:revision>7</cp:revision>
  <dcterms:created xsi:type="dcterms:W3CDTF">2016-05-27T16:46:16Z</dcterms:created>
  <dcterms:modified xsi:type="dcterms:W3CDTF">2016-05-27T16:55:04Z</dcterms:modified>
</cp:coreProperties>
</file>