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B173C09-BF2A-4072-8C0F-0247BCD77A2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24F164A-1F2E-4BE0-8352-FE31A259BC9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3C09-BF2A-4072-8C0F-0247BCD77A2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164A-1F2E-4BE0-8352-FE31A259BC9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3C09-BF2A-4072-8C0F-0247BCD77A2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164A-1F2E-4BE0-8352-FE31A259BC9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3C09-BF2A-4072-8C0F-0247BCD77A2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164A-1F2E-4BE0-8352-FE31A259BC9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3C09-BF2A-4072-8C0F-0247BCD77A2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164A-1F2E-4BE0-8352-FE31A259BC9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3C09-BF2A-4072-8C0F-0247BCD77A2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164A-1F2E-4BE0-8352-FE31A259BC9D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3C09-BF2A-4072-8C0F-0247BCD77A2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164A-1F2E-4BE0-8352-FE31A259BC9D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3C09-BF2A-4072-8C0F-0247BCD77A2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164A-1F2E-4BE0-8352-FE31A259BC9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3C09-BF2A-4072-8C0F-0247BCD77A2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F164A-1F2E-4BE0-8352-FE31A259BC9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B173C09-BF2A-4072-8C0F-0247BCD77A2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24F164A-1F2E-4BE0-8352-FE31A259BC9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B173C09-BF2A-4072-8C0F-0247BCD77A2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24F164A-1F2E-4BE0-8352-FE31A259BC9D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B173C09-BF2A-4072-8C0F-0247BCD77A2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24F164A-1F2E-4BE0-8352-FE31A259BC9D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s.slideshare.net/nanceci/lengua-4650892" TargetMode="External"/><Relationship Id="rId2" Type="http://schemas.openxmlformats.org/officeDocument/2006/relationships/hyperlink" Target="http://es.slideshare.net/irvin789/musculos-de-la-lengu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sdl.bvs.sld.cu/cgi-bin/library?e=d-00000-00---off-0estomato--00-0----0-10-0---0---0direct-10---4-------0-1l--11-es-50---20-help---00-0-1-00-0-0-11-1-0utfZz-8-00&amp;a=d&amp;c=estomato&amp;cl=CL1&amp;d=HASH01be2f72f5d5c77638fcc9c1.10.2.12" TargetMode="External"/><Relationship Id="rId4" Type="http://schemas.openxmlformats.org/officeDocument/2006/relationships/hyperlink" Target="http://es.slideshare.net/marty_2701/anatoma-lengu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051720" y="1484784"/>
            <a:ext cx="51845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6">
                    <a:lumMod val="75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LENGUA</a:t>
            </a:r>
            <a:endParaRPr lang="es-ES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6">
                  <a:lumMod val="75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pic>
        <p:nvPicPr>
          <p:cNvPr id="1026" name="Picture 2" descr="https://i.ytimg.com/vi/2znzMPbXSr4/maxresdefaul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0" t="18852" r="46897"/>
          <a:stretch/>
        </p:blipFill>
        <p:spPr bwMode="auto">
          <a:xfrm>
            <a:off x="3155278" y="2803908"/>
            <a:ext cx="2977460" cy="353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667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764704"/>
            <a:ext cx="7272808" cy="5472608"/>
          </a:xfrm>
        </p:spPr>
        <p:txBody>
          <a:bodyPr>
            <a:normAutofit fontScale="92500" lnSpcReduction="10000"/>
          </a:bodyPr>
          <a:lstStyle/>
          <a:p>
            <a:r>
              <a:rPr lang="es-CO" dirty="0"/>
              <a:t>Es un órgano muscular </a:t>
            </a:r>
            <a:r>
              <a:rPr lang="es-CO" dirty="0" smtClean="0"/>
              <a:t>móvil.</a:t>
            </a:r>
          </a:p>
          <a:p>
            <a:r>
              <a:rPr lang="es-CO" dirty="0" smtClean="0"/>
              <a:t>Ubicada </a:t>
            </a:r>
            <a:r>
              <a:rPr lang="es-CO" dirty="0"/>
              <a:t>en la cavidad oral y en la </a:t>
            </a:r>
            <a:r>
              <a:rPr lang="es-CO" dirty="0" smtClean="0"/>
              <a:t>oro-faringe.</a:t>
            </a:r>
          </a:p>
          <a:p>
            <a:r>
              <a:rPr lang="es-CO" dirty="0" smtClean="0"/>
              <a:t>Participa </a:t>
            </a:r>
            <a:r>
              <a:rPr lang="es-CO" dirty="0"/>
              <a:t>en la masticación, gusto, deglución lenguaje y limpieza oral</a:t>
            </a:r>
            <a:r>
              <a:rPr lang="es-CO" dirty="0" smtClean="0"/>
              <a:t>.</a:t>
            </a:r>
          </a:p>
          <a:p>
            <a:endParaRPr lang="es-CO" dirty="0" smtClean="0"/>
          </a:p>
          <a:p>
            <a:r>
              <a:rPr lang="es-MX" b="1" dirty="0" smtClean="0">
                <a:solidFill>
                  <a:schemeClr val="accent2">
                    <a:lumMod val="75000"/>
                  </a:schemeClr>
                </a:solidFill>
              </a:rPr>
              <a:t>PAPILAS LINGUALE S:</a:t>
            </a:r>
          </a:p>
          <a:p>
            <a:pPr lvl="1"/>
            <a:r>
              <a:rPr lang="es-CO" b="1" dirty="0"/>
              <a:t>Papilas circunvaladas: </a:t>
            </a:r>
            <a:r>
              <a:rPr lang="es-CO" dirty="0"/>
              <a:t>Grandes y aplanadas, delante del surco terminal, una fila en forma de V</a:t>
            </a:r>
            <a:r>
              <a:rPr lang="es-CO" dirty="0" smtClean="0"/>
              <a:t>.</a:t>
            </a:r>
          </a:p>
          <a:p>
            <a:pPr lvl="1"/>
            <a:r>
              <a:rPr lang="es-CO" b="1" dirty="0"/>
              <a:t>Papilas Foliadas: </a:t>
            </a:r>
            <a:r>
              <a:rPr lang="es-CO" dirty="0"/>
              <a:t>Pliegues laterales y pequeños de mucosa lingual que están poco </a:t>
            </a:r>
            <a:r>
              <a:rPr lang="es-CO" dirty="0" smtClean="0"/>
              <a:t>desarrolladas.</a:t>
            </a:r>
          </a:p>
          <a:p>
            <a:pPr lvl="1"/>
            <a:r>
              <a:rPr lang="es-CO" b="1" dirty="0"/>
              <a:t>Papilas Filiformes: </a:t>
            </a:r>
            <a:r>
              <a:rPr lang="es-CO" dirty="0"/>
              <a:t>Largas y numerosas, terminaciones aferentes sensibles al </a:t>
            </a:r>
            <a:r>
              <a:rPr lang="es-CO" dirty="0" smtClean="0"/>
              <a:t>tacto. Son </a:t>
            </a:r>
            <a:r>
              <a:rPr lang="es-CO" dirty="0"/>
              <a:t>proyecciones cónicas y escamosas de color gris rosáceo y están ordenadas paralelamente al surco </a:t>
            </a:r>
            <a:r>
              <a:rPr lang="es-CO" dirty="0" smtClean="0"/>
              <a:t>terminal.</a:t>
            </a:r>
          </a:p>
          <a:p>
            <a:pPr lvl="1"/>
            <a:r>
              <a:rPr lang="es-CO" b="1" dirty="0"/>
              <a:t>Papilas Fungiformes: </a:t>
            </a:r>
            <a:r>
              <a:rPr lang="es-CO" dirty="0"/>
              <a:t>forma de champiñón de color rosa, </a:t>
            </a:r>
            <a:r>
              <a:rPr lang="es-CO" dirty="0" smtClean="0"/>
              <a:t>dispersos </a:t>
            </a:r>
            <a:r>
              <a:rPr lang="es-CO" dirty="0"/>
              <a:t>entre las papilas filiformes, son mas numerosas en el vértice y bordes de la </a:t>
            </a:r>
            <a:r>
              <a:rPr lang="es-CO" dirty="0" smtClean="0"/>
              <a:t>lengua.</a:t>
            </a:r>
            <a:endParaRPr lang="es-CO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634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MS. DE LA LENGUA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63040" y="2119256"/>
            <a:ext cx="6421328" cy="3974039"/>
          </a:xfrm>
        </p:spPr>
        <p:txBody>
          <a:bodyPr anchor="ctr"/>
          <a:lstStyle/>
          <a:p>
            <a:endParaRPr lang="es-MX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MUSCULOS INTRINSECOS: </a:t>
            </a:r>
            <a:r>
              <a:rPr lang="es-MX" dirty="0" smtClean="0"/>
              <a:t>se origen que se insertan en la lengua. </a:t>
            </a:r>
          </a:p>
          <a:p>
            <a:pPr lvl="1"/>
            <a:r>
              <a:rPr lang="es-MX" dirty="0" smtClean="0"/>
              <a:t>Ms. Vertical: </a:t>
            </a:r>
            <a:r>
              <a:rPr lang="es-CO" dirty="0"/>
              <a:t>Aplana y ensancha la </a:t>
            </a:r>
            <a:r>
              <a:rPr lang="es-CO" dirty="0" smtClean="0"/>
              <a:t>lengua.</a:t>
            </a:r>
            <a:endParaRPr lang="es-MX" dirty="0" smtClean="0"/>
          </a:p>
          <a:p>
            <a:pPr lvl="1"/>
            <a:r>
              <a:rPr lang="es-MX" dirty="0" smtClean="0"/>
              <a:t>Ms. Longitudinal superior: </a:t>
            </a:r>
            <a:r>
              <a:rPr lang="es-MX" dirty="0"/>
              <a:t>sube </a:t>
            </a:r>
            <a:r>
              <a:rPr lang="es-MX" dirty="0" smtClean="0"/>
              <a:t>la lengua.</a:t>
            </a:r>
          </a:p>
          <a:p>
            <a:pPr lvl="1"/>
            <a:r>
              <a:rPr lang="es-MX" dirty="0" smtClean="0"/>
              <a:t>Ms. Longitudinal inferior.</a:t>
            </a:r>
            <a:r>
              <a:rPr lang="es-MX" dirty="0"/>
              <a:t> </a:t>
            </a:r>
            <a:r>
              <a:rPr lang="es-MX" dirty="0" smtClean="0"/>
              <a:t>baja </a:t>
            </a:r>
            <a:r>
              <a:rPr lang="es-MX" dirty="0"/>
              <a:t>la lengua.</a:t>
            </a:r>
            <a:endParaRPr lang="es-MX" dirty="0" smtClean="0"/>
          </a:p>
          <a:p>
            <a:pPr lvl="1"/>
            <a:r>
              <a:rPr lang="es-MX" dirty="0" smtClean="0"/>
              <a:t>Ms. Transverso: bordes de la lengua hacia el surco medio.</a:t>
            </a:r>
          </a:p>
          <a:p>
            <a:pPr marL="365760" lvl="1" indent="0">
              <a:buNone/>
            </a:pPr>
            <a:endParaRPr lang="es-MX" dirty="0" smtClean="0"/>
          </a:p>
          <a:p>
            <a:pPr marL="365760" lvl="1" indent="0">
              <a:buNone/>
            </a:pPr>
            <a:endParaRPr lang="es-MX" dirty="0" smtClean="0"/>
          </a:p>
          <a:p>
            <a:pPr lvl="1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0188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75656" y="1916832"/>
            <a:ext cx="6327805" cy="4824536"/>
          </a:xfrm>
        </p:spPr>
        <p:txBody>
          <a:bodyPr/>
          <a:lstStyle/>
          <a:p>
            <a:r>
              <a:rPr lang="es-MX" dirty="0" smtClean="0">
                <a:solidFill>
                  <a:schemeClr val="accent2">
                    <a:lumMod val="75000"/>
                  </a:schemeClr>
                </a:solidFill>
              </a:rPr>
              <a:t>Músculos extrínsecos:</a:t>
            </a:r>
          </a:p>
          <a:p>
            <a:pPr lvl="1"/>
            <a:r>
              <a:rPr lang="es-MX" dirty="0" smtClean="0"/>
              <a:t>Ms. Palatogloso: lleva la lengua hacia el paladar.</a:t>
            </a:r>
          </a:p>
          <a:p>
            <a:pPr lvl="1"/>
            <a:r>
              <a:rPr lang="es-MX" dirty="0" smtClean="0"/>
              <a:t>Ms. Geniogloso: saca la lengua.</a:t>
            </a:r>
          </a:p>
          <a:p>
            <a:pPr lvl="1"/>
            <a:r>
              <a:rPr lang="es-MX" dirty="0" smtClean="0"/>
              <a:t>Ms. Hiogloso: baja la lengua.</a:t>
            </a:r>
          </a:p>
          <a:p>
            <a:pPr lvl="1"/>
            <a:r>
              <a:rPr lang="es-MX" dirty="0" smtClean="0"/>
              <a:t>Ms. Estilogloso:  lleva hacia atrás la lengua y la eleva. </a:t>
            </a:r>
          </a:p>
          <a:p>
            <a:pPr marL="365760" lvl="1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9637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817582"/>
            <a:ext cx="7005369" cy="1315274"/>
          </a:xfrm>
        </p:spPr>
        <p:txBody>
          <a:bodyPr>
            <a:normAutofit fontScale="90000"/>
          </a:bodyPr>
          <a:lstStyle/>
          <a:p>
            <a:r>
              <a:rPr lang="es-CO" dirty="0"/>
              <a:t>INERVACION DE LA </a:t>
            </a:r>
            <a:r>
              <a:rPr lang="es-CO" dirty="0" smtClean="0"/>
              <a:t>LENGUA.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3648" y="2348880"/>
            <a:ext cx="6196405" cy="3603812"/>
          </a:xfrm>
        </p:spPr>
        <p:txBody>
          <a:bodyPr/>
          <a:lstStyle/>
          <a:p>
            <a:r>
              <a:rPr lang="es-CO" dirty="0" smtClean="0"/>
              <a:t>Todos </a:t>
            </a:r>
            <a:r>
              <a:rPr lang="es-CO" dirty="0"/>
              <a:t>los músculos excepto el Palatogloso reciben inervación del nervio </a:t>
            </a:r>
            <a:r>
              <a:rPr lang="es-CO" dirty="0" smtClean="0"/>
              <a:t>hipogloso.</a:t>
            </a:r>
          </a:p>
          <a:p>
            <a:r>
              <a:rPr lang="es-CO" dirty="0" smtClean="0"/>
              <a:t>Los </a:t>
            </a:r>
            <a:r>
              <a:rPr lang="es-CO" dirty="0"/>
              <a:t>dos tercios anteriores están inervados por el nervio </a:t>
            </a:r>
            <a:r>
              <a:rPr lang="es-CO" dirty="0" smtClean="0"/>
              <a:t>lingual.</a:t>
            </a:r>
          </a:p>
          <a:p>
            <a:r>
              <a:rPr lang="es-CO" dirty="0" smtClean="0"/>
              <a:t>la </a:t>
            </a:r>
            <a:r>
              <a:rPr lang="es-CO" dirty="0"/>
              <a:t>membrana del tercio posterior y las papilas circunvaladas están inervadas por el nervio </a:t>
            </a:r>
            <a:r>
              <a:rPr lang="es-CO" dirty="0" smtClean="0"/>
              <a:t>glosofaríngeo.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75794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NUCLEOS DE LOS NERVIOS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916832"/>
            <a:ext cx="7632848" cy="4176464"/>
          </a:xfrm>
        </p:spPr>
        <p:txBody>
          <a:bodyPr>
            <a:normAutofit/>
          </a:bodyPr>
          <a:lstStyle/>
          <a:p>
            <a:pPr algn="just"/>
            <a:r>
              <a:rPr lang="es-MX" sz="2000" dirty="0"/>
              <a:t>El </a:t>
            </a:r>
            <a:r>
              <a:rPr lang="es-MX" sz="2000" b="1" dirty="0"/>
              <a:t>trigémino  </a:t>
            </a:r>
            <a:r>
              <a:rPr lang="es-MX" sz="2000" dirty="0"/>
              <a:t>e</a:t>
            </a:r>
            <a:r>
              <a:rPr lang="es-CO" sz="2000" dirty="0"/>
              <a:t>s un nervio de naturaleza mixta, presenta una masa nuclear</a:t>
            </a:r>
            <a:r>
              <a:rPr lang="es-CO" sz="2000" b="1" dirty="0"/>
              <a:t> </a:t>
            </a:r>
            <a:r>
              <a:rPr lang="es-CO" sz="2000" dirty="0"/>
              <a:t>compleja en la que se distinguen: el núcleo intercalado sensitivo, el núcleo motor y, en la periferia, un ganglio: el ganglio trigeminal.</a:t>
            </a:r>
            <a:endParaRPr lang="es-CO" sz="2000" b="1" dirty="0"/>
          </a:p>
          <a:p>
            <a:pPr algn="just"/>
            <a:r>
              <a:rPr lang="es-CO" sz="2000" dirty="0"/>
              <a:t>El </a:t>
            </a:r>
            <a:r>
              <a:rPr lang="es-CO" sz="2000" b="1" dirty="0"/>
              <a:t>glosofaríngeo</a:t>
            </a:r>
            <a:r>
              <a:rPr lang="es-CO" sz="2000" dirty="0"/>
              <a:t> es un nervio mixto, los núcleos del nervio glosofaríngeo están situados en la médula oblonga, y son dos: el núcleo motor somático (núcleo ambiguo) y el núcleo motor visceral (vegetativo).</a:t>
            </a:r>
          </a:p>
          <a:p>
            <a:pPr algn="just"/>
            <a:r>
              <a:rPr lang="es-CO" sz="2000" dirty="0" smtClean="0"/>
              <a:t>El </a:t>
            </a:r>
            <a:r>
              <a:rPr lang="es-CO" sz="2000" b="1" dirty="0" smtClean="0"/>
              <a:t>hipogloso </a:t>
            </a:r>
            <a:r>
              <a:rPr lang="es-CO" sz="2000" dirty="0"/>
              <a:t>es un nervio exclusivamente </a:t>
            </a:r>
            <a:r>
              <a:rPr lang="es-CO" sz="2000" dirty="0" smtClean="0"/>
              <a:t>moto, su origen se presenta </a:t>
            </a:r>
            <a:r>
              <a:rPr lang="es-CO" sz="2000" dirty="0"/>
              <a:t>un núcleo motor somático en la médula oblonga, constituido por motoneuronas alfa y gamma, el cual se localiza en la parte más inferior de la fosa romboidea, en la profundidad del trígono del </a:t>
            </a:r>
            <a:r>
              <a:rPr lang="es-CO" sz="2000" dirty="0" smtClean="0"/>
              <a:t>hipogloso. </a:t>
            </a:r>
          </a:p>
          <a:p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4111273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BIBLIOGRAFIA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1800" dirty="0">
                <a:hlinkClick r:id="rId2"/>
              </a:rPr>
              <a:t>http://</a:t>
            </a:r>
            <a:r>
              <a:rPr lang="es-CO" sz="1800" dirty="0" smtClean="0">
                <a:hlinkClick r:id="rId2"/>
              </a:rPr>
              <a:t>es.slideshare.net/irvin789/musculos-de-la-lengua</a:t>
            </a:r>
            <a:endParaRPr lang="es-CO" sz="1800" dirty="0" smtClean="0"/>
          </a:p>
          <a:p>
            <a:r>
              <a:rPr lang="es-CO" sz="1800" dirty="0">
                <a:hlinkClick r:id="rId3"/>
              </a:rPr>
              <a:t>http://</a:t>
            </a:r>
            <a:r>
              <a:rPr lang="es-CO" sz="1800" dirty="0" smtClean="0">
                <a:hlinkClick r:id="rId3"/>
              </a:rPr>
              <a:t>es.slideshare.net/nanceci/lengua-4650892</a:t>
            </a:r>
            <a:endParaRPr lang="es-CO" sz="1800" dirty="0" smtClean="0"/>
          </a:p>
          <a:p>
            <a:r>
              <a:rPr lang="es-CO" sz="1800" dirty="0">
                <a:hlinkClick r:id="rId4"/>
              </a:rPr>
              <a:t>http://</a:t>
            </a:r>
            <a:r>
              <a:rPr lang="es-CO" sz="1800" dirty="0" smtClean="0">
                <a:hlinkClick r:id="rId4"/>
              </a:rPr>
              <a:t>es.slideshare.net/marty_2701/anatoma-lengua</a:t>
            </a:r>
            <a:r>
              <a:rPr lang="es-CO" sz="1800" dirty="0" smtClean="0"/>
              <a:t> </a:t>
            </a:r>
          </a:p>
          <a:p>
            <a:r>
              <a:rPr lang="es-CO" sz="1800" dirty="0">
                <a:hlinkClick r:id="rId5"/>
              </a:rPr>
              <a:t>http://gsdl.bvs.sld.cu/cgi-bin/library?e=d-00000-00---off-0estomato--00-0----0-10-0---0---0direct-10---4-------0-1l--11-es-50---20-help---</a:t>
            </a:r>
            <a:r>
              <a:rPr lang="es-CO" sz="1800" dirty="0" smtClean="0">
                <a:hlinkClick r:id="rId5"/>
              </a:rPr>
              <a:t>00-0-1-00-0-0-11-1-0utfZz-8-00&amp;a=d&amp;c=estomato&amp;cl=CL1&amp;d=HASH01be2f72f5d5c77638fcc9c1.10.2.12</a:t>
            </a:r>
            <a:r>
              <a:rPr lang="es-CO" sz="1800" dirty="0" smtClean="0"/>
              <a:t> </a:t>
            </a:r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3711858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43</TotalTime>
  <Words>322</Words>
  <Application>Microsoft Office PowerPoint</Application>
  <PresentationFormat>Presentación en pantalla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Chincheta</vt:lpstr>
      <vt:lpstr>Presentación de PowerPoint</vt:lpstr>
      <vt:lpstr>Presentación de PowerPoint</vt:lpstr>
      <vt:lpstr>MS. DE LA LENGUA </vt:lpstr>
      <vt:lpstr>Presentación de PowerPoint</vt:lpstr>
      <vt:lpstr>INERVACION DE LA LENGUA.</vt:lpstr>
      <vt:lpstr>NUCLEOS DE LOS NERVIOS </vt:lpstr>
      <vt:lpstr>BIBLIOGRAFIA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mayeli</dc:creator>
  <cp:lastModifiedBy>mayeli</cp:lastModifiedBy>
  <cp:revision>35</cp:revision>
  <dcterms:created xsi:type="dcterms:W3CDTF">2016-05-27T15:56:14Z</dcterms:created>
  <dcterms:modified xsi:type="dcterms:W3CDTF">2016-05-27T16:39:50Z</dcterms:modified>
</cp:coreProperties>
</file>