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3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5F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E21C79D-1CEE-4832-95D8-B15A8735AB34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CO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932B769-2285-4A6B-8159-5BEBE695D20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1C79D-1CEE-4832-95D8-B15A8735AB34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2B769-2285-4A6B-8159-5BEBE695D20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1C79D-1CEE-4832-95D8-B15A8735AB34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2B769-2285-4A6B-8159-5BEBE695D20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21C79D-1CEE-4832-95D8-B15A8735AB34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932B769-2285-4A6B-8159-5BEBE695D20E}" type="slidenum">
              <a:rPr lang="es-CO" smtClean="0"/>
              <a:t>‹Nº›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E21C79D-1CEE-4832-95D8-B15A8735AB34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CO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932B769-2285-4A6B-8159-5BEBE695D20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1C79D-1CEE-4832-95D8-B15A8735AB34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2B769-2285-4A6B-8159-5BEBE695D20E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1C79D-1CEE-4832-95D8-B15A8735AB34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2B769-2285-4A6B-8159-5BEBE695D20E}" type="slidenum">
              <a:rPr lang="es-CO" smtClean="0"/>
              <a:t>‹Nº›</a:t>
            </a:fld>
            <a:endParaRPr lang="es-CO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21C79D-1CEE-4832-95D8-B15A8735AB34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932B769-2285-4A6B-8159-5BEBE695D20E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1C79D-1CEE-4832-95D8-B15A8735AB34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2B769-2285-4A6B-8159-5BEBE695D20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21C79D-1CEE-4832-95D8-B15A8735AB34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932B769-2285-4A6B-8159-5BEBE695D20E}" type="slidenum">
              <a:rPr lang="es-CO" smtClean="0"/>
              <a:t>‹Nº›</a:t>
            </a:fld>
            <a:endParaRPr lang="es-CO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21C79D-1CEE-4832-95D8-B15A8735AB34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932B769-2285-4A6B-8159-5BEBE695D20E}" type="slidenum">
              <a:rPr lang="es-CO" smtClean="0"/>
              <a:t>‹Nº›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E21C79D-1CEE-4832-95D8-B15A8735AB34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932B769-2285-4A6B-8159-5BEBE695D20E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s.slideshare.net/CarlosFernando8/musculos-de-la-masticacion" TargetMode="External"/><Relationship Id="rId2" Type="http://schemas.openxmlformats.org/officeDocument/2006/relationships/hyperlink" Target="https://futurofonoaudiologo.wordpress.com/2015/05/12/los-musculos-de-la-masticacio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413992" y="764704"/>
            <a:ext cx="6332240" cy="147002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MUSCULOS DE LA MASTICACION </a:t>
            </a:r>
            <a:endParaRPr lang="es-CO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406578"/>
            <a:ext cx="4176464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1096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1143000"/>
          </a:xfrm>
        </p:spPr>
        <p:txBody>
          <a:bodyPr/>
          <a:lstStyle/>
          <a:p>
            <a:pPr algn="ctr"/>
            <a:r>
              <a:rPr lang="es-MX" b="1" dirty="0" smtClean="0"/>
              <a:t>MUSCULO MASETERO</a:t>
            </a:r>
            <a:endParaRPr lang="es-CO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444" y="2132856"/>
            <a:ext cx="3571875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95536" y="1484784"/>
            <a:ext cx="7467600" cy="487375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s-CO" sz="1900" b="1" dirty="0"/>
          </a:p>
          <a:p>
            <a:pPr marL="0" indent="0">
              <a:buNone/>
            </a:pPr>
            <a:r>
              <a:rPr lang="es-MX" sz="1900" b="1" dirty="0" smtClean="0"/>
              <a:t>ORIGEN: </a:t>
            </a:r>
            <a:r>
              <a:rPr lang="es-MX" sz="1900" dirty="0" smtClean="0"/>
              <a:t>Arco cigomático. </a:t>
            </a:r>
          </a:p>
          <a:p>
            <a:pPr marL="0" indent="0">
              <a:buNone/>
            </a:pPr>
            <a:r>
              <a:rPr lang="es-MX" sz="1900" b="1" dirty="0" smtClean="0"/>
              <a:t>INSERCION: </a:t>
            </a:r>
            <a:r>
              <a:rPr lang="es-MX" sz="1900" dirty="0" smtClean="0"/>
              <a:t>Rama de la mandíbula, </a:t>
            </a:r>
          </a:p>
          <a:p>
            <a:pPr marL="0" indent="0">
              <a:buNone/>
            </a:pPr>
            <a:r>
              <a:rPr lang="es-MX" sz="1900" dirty="0" smtClean="0"/>
              <a:t>apófisis coronoides.</a:t>
            </a:r>
          </a:p>
          <a:p>
            <a:pPr marL="0" indent="0">
              <a:buNone/>
            </a:pPr>
            <a:r>
              <a:rPr lang="es-MX" sz="1900" b="1" dirty="0" smtClean="0"/>
              <a:t>ACCION: </a:t>
            </a:r>
            <a:r>
              <a:rPr lang="es-MX" sz="1900" dirty="0" smtClean="0"/>
              <a:t>Eleva y protruye </a:t>
            </a:r>
          </a:p>
          <a:p>
            <a:pPr marL="0" indent="0">
              <a:buNone/>
            </a:pPr>
            <a:r>
              <a:rPr lang="es-MX" sz="1900" dirty="0" smtClean="0"/>
              <a:t>la mandíbula, las fibras profundas</a:t>
            </a:r>
          </a:p>
          <a:p>
            <a:pPr marL="0" indent="0">
              <a:buNone/>
            </a:pPr>
            <a:r>
              <a:rPr lang="es-MX" sz="1900" dirty="0" smtClean="0"/>
              <a:t> la retraen.</a:t>
            </a:r>
          </a:p>
          <a:p>
            <a:pPr marL="0" indent="0">
              <a:buNone/>
            </a:pPr>
            <a:r>
              <a:rPr lang="es-MX" sz="1900" b="1" dirty="0" smtClean="0"/>
              <a:t>INERVACION: </a:t>
            </a:r>
            <a:r>
              <a:rPr lang="es-MX" sz="1900" dirty="0" smtClean="0"/>
              <a:t>Nervio mandibular V3</a:t>
            </a:r>
          </a:p>
          <a:p>
            <a:pPr marL="0" indent="0">
              <a:buNone/>
            </a:pPr>
            <a:r>
              <a:rPr lang="es-MX" sz="1900" dirty="0" smtClean="0"/>
              <a:t> a través del nervio </a:t>
            </a:r>
            <a:r>
              <a:rPr lang="es-MX" sz="1900" dirty="0" err="1" smtClean="0"/>
              <a:t>maseterico</a:t>
            </a:r>
            <a:r>
              <a:rPr lang="es-MX" sz="1900" dirty="0" smtClean="0"/>
              <a:t>.</a:t>
            </a:r>
            <a:endParaRPr lang="es-MX" sz="1900" dirty="0" smtClean="0"/>
          </a:p>
        </p:txBody>
      </p:sp>
    </p:spTree>
    <p:extLst>
      <p:ext uri="{BB962C8B-B14F-4D97-AF65-F5344CB8AC3E}">
        <p14:creationId xmlns:p14="http://schemas.microsoft.com/office/powerpoint/2010/main" val="2452122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116632"/>
            <a:ext cx="7467600" cy="1143000"/>
          </a:xfrm>
        </p:spPr>
        <p:txBody>
          <a:bodyPr/>
          <a:lstStyle/>
          <a:p>
            <a:pPr algn="ctr"/>
            <a:r>
              <a:rPr lang="es-MX" b="1" dirty="0" smtClean="0"/>
              <a:t>MUSCULO TEMPORAL </a:t>
            </a:r>
            <a:endParaRPr lang="es-CO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CO" sz="2100" dirty="0" smtClean="0"/>
          </a:p>
          <a:p>
            <a:pPr marL="0" indent="0">
              <a:buNone/>
            </a:pPr>
            <a:r>
              <a:rPr lang="es-MX" sz="2100" b="1" dirty="0"/>
              <a:t>ORIGEN: </a:t>
            </a:r>
            <a:r>
              <a:rPr lang="es-MX" sz="2100" dirty="0" smtClean="0"/>
              <a:t>Suelo de la fosa temporal,</a:t>
            </a:r>
          </a:p>
          <a:p>
            <a:pPr marL="0" indent="0">
              <a:buNone/>
            </a:pPr>
            <a:r>
              <a:rPr lang="es-MX" sz="2100" dirty="0" smtClean="0"/>
              <a:t> fascia temporal profunda. </a:t>
            </a:r>
            <a:endParaRPr lang="es-MX" sz="2100" dirty="0"/>
          </a:p>
          <a:p>
            <a:pPr marL="0" indent="0">
              <a:buNone/>
            </a:pPr>
            <a:r>
              <a:rPr lang="es-MX" sz="2100" b="1" dirty="0"/>
              <a:t>INSERCION: </a:t>
            </a:r>
            <a:r>
              <a:rPr lang="es-MX" sz="2100" dirty="0"/>
              <a:t>Rama de la mandíbula, </a:t>
            </a:r>
          </a:p>
          <a:p>
            <a:pPr marL="0" indent="0">
              <a:buNone/>
            </a:pPr>
            <a:r>
              <a:rPr lang="es-MX" sz="2100" dirty="0"/>
              <a:t>apófisis coronoides.</a:t>
            </a:r>
          </a:p>
          <a:p>
            <a:pPr marL="0" indent="0">
              <a:buNone/>
            </a:pPr>
            <a:r>
              <a:rPr lang="es-MX" sz="2100" b="1" dirty="0"/>
              <a:t>ACCION: </a:t>
            </a:r>
            <a:r>
              <a:rPr lang="es-MX" sz="2100" dirty="0"/>
              <a:t>Eleva </a:t>
            </a:r>
            <a:r>
              <a:rPr lang="es-MX" sz="2100" dirty="0" smtClean="0"/>
              <a:t>la </a:t>
            </a:r>
            <a:r>
              <a:rPr lang="es-MX" sz="2100" dirty="0"/>
              <a:t>mandíbula, </a:t>
            </a:r>
            <a:endParaRPr lang="es-MX" sz="2100" dirty="0" smtClean="0"/>
          </a:p>
          <a:p>
            <a:pPr marL="0" indent="0">
              <a:buNone/>
            </a:pPr>
            <a:r>
              <a:rPr lang="es-MX" sz="2100" dirty="0" smtClean="0"/>
              <a:t>las </a:t>
            </a:r>
            <a:r>
              <a:rPr lang="es-MX" sz="2100" dirty="0"/>
              <a:t>fibras </a:t>
            </a:r>
            <a:r>
              <a:rPr lang="es-MX" sz="2100" dirty="0" smtClean="0"/>
              <a:t>posteriores </a:t>
            </a:r>
            <a:endParaRPr lang="es-MX" sz="2100" dirty="0"/>
          </a:p>
          <a:p>
            <a:pPr marL="0" indent="0">
              <a:buNone/>
            </a:pPr>
            <a:r>
              <a:rPr lang="es-MX" sz="2100" dirty="0"/>
              <a:t> la retraen.</a:t>
            </a:r>
          </a:p>
          <a:p>
            <a:pPr marL="0" indent="0">
              <a:buNone/>
            </a:pPr>
            <a:r>
              <a:rPr lang="es-MX" sz="2100" b="1" dirty="0"/>
              <a:t>INERVACION: </a:t>
            </a:r>
            <a:r>
              <a:rPr lang="es-MX" sz="2100" dirty="0"/>
              <a:t>Nervio mandibular </a:t>
            </a:r>
            <a:endParaRPr lang="es-MX" sz="2100" dirty="0" smtClean="0"/>
          </a:p>
          <a:p>
            <a:pPr marL="0" indent="0">
              <a:buNone/>
            </a:pPr>
            <a:r>
              <a:rPr lang="es-MX" sz="2100" dirty="0" smtClean="0"/>
              <a:t>V3 nervios temporales profundos .</a:t>
            </a:r>
            <a:endParaRPr lang="es-MX" sz="2100" dirty="0"/>
          </a:p>
          <a:p>
            <a:pPr marL="0" indent="0">
              <a:buNone/>
            </a:pPr>
            <a:endParaRPr lang="es-CO" b="1" dirty="0"/>
          </a:p>
        </p:txBody>
      </p:sp>
      <p:pic>
        <p:nvPicPr>
          <p:cNvPr id="3074" name="Picture 2" descr="https://futurofonoaudiologo.files.wordpress.com/2015/05/muscles-of-mastication-temporali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492896"/>
            <a:ext cx="3822647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533003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332656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MX" sz="3200" b="1" dirty="0" smtClean="0"/>
              <a:t/>
            </a:r>
            <a:br>
              <a:rPr lang="es-MX" sz="3200" b="1" dirty="0" smtClean="0"/>
            </a:br>
            <a:r>
              <a:rPr lang="es-MX" sz="3200" b="1" dirty="0"/>
              <a:t/>
            </a:r>
            <a:br>
              <a:rPr lang="es-MX" sz="3200" b="1" dirty="0"/>
            </a:br>
            <a:r>
              <a:rPr lang="es-MX" sz="3200" b="1" dirty="0" smtClean="0"/>
              <a:t>ms. Pterigoideo </a:t>
            </a:r>
            <a:r>
              <a:rPr lang="es-MX" sz="3200" b="1" dirty="0"/>
              <a:t>lateral </a:t>
            </a:r>
            <a:r>
              <a:rPr lang="es-MX" sz="3200" dirty="0"/>
              <a:t/>
            </a:r>
            <a:br>
              <a:rPr lang="es-MX" sz="3200" dirty="0"/>
            </a:b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827584" y="1556792"/>
            <a:ext cx="7560840" cy="439248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b="1" dirty="0"/>
              <a:t>ORIGEN: </a:t>
            </a:r>
            <a:r>
              <a:rPr lang="es-MX" i="1" dirty="0"/>
              <a:t>C</a:t>
            </a:r>
            <a:r>
              <a:rPr lang="es-MX" i="1" dirty="0" smtClean="0"/>
              <a:t>abeza superior</a:t>
            </a:r>
            <a:r>
              <a:rPr lang="es-MX" dirty="0" smtClean="0"/>
              <a:t>: cara infratemporal del ala mayor del esfenoides; </a:t>
            </a:r>
            <a:r>
              <a:rPr lang="es-MX" i="1" dirty="0" smtClean="0"/>
              <a:t>cabeza inferior</a:t>
            </a:r>
            <a:r>
              <a:rPr lang="es-MX" dirty="0" smtClean="0"/>
              <a:t>: lamina lateral de la pterigoides. </a:t>
            </a:r>
            <a:endParaRPr lang="es-MX" dirty="0"/>
          </a:p>
          <a:p>
            <a:pPr marL="0" indent="0" algn="just">
              <a:buNone/>
            </a:pPr>
            <a:r>
              <a:rPr lang="es-MX" b="1" dirty="0"/>
              <a:t>INSERCION: </a:t>
            </a:r>
            <a:r>
              <a:rPr lang="es-MX" dirty="0" smtClean="0"/>
              <a:t>Fosita pterigoidea, capsula de la ATM, disco articular.</a:t>
            </a:r>
            <a:endParaRPr lang="es-MX" dirty="0"/>
          </a:p>
          <a:p>
            <a:pPr marL="0" indent="0" algn="just">
              <a:buNone/>
            </a:pPr>
            <a:r>
              <a:rPr lang="es-MX" b="1" dirty="0" smtClean="0"/>
              <a:t>ACCION: </a:t>
            </a:r>
            <a:r>
              <a:rPr lang="es-MX" i="1" dirty="0" smtClean="0"/>
              <a:t>Bilateralmente</a:t>
            </a:r>
            <a:r>
              <a:rPr lang="es-MX" dirty="0" smtClean="0"/>
              <a:t>: protruye la mandíbula; </a:t>
            </a:r>
            <a:r>
              <a:rPr lang="es-MX" i="1" dirty="0" smtClean="0"/>
              <a:t>unilateralmente y alternativamente</a:t>
            </a:r>
            <a:r>
              <a:rPr lang="es-MX" dirty="0" smtClean="0"/>
              <a:t>: produce movimientos de molturación lateral.</a:t>
            </a:r>
            <a:endParaRPr lang="es-MX" dirty="0"/>
          </a:p>
          <a:p>
            <a:pPr marL="0" indent="0" algn="just">
              <a:buNone/>
            </a:pPr>
            <a:r>
              <a:rPr lang="es-MX" b="1" dirty="0"/>
              <a:t>INERVACION: </a:t>
            </a:r>
            <a:r>
              <a:rPr lang="es-MX" dirty="0"/>
              <a:t>Nervio </a:t>
            </a:r>
            <a:r>
              <a:rPr lang="es-MX" dirty="0" smtClean="0"/>
              <a:t>mandibular V3 ramos musculares de la división anterior</a:t>
            </a:r>
            <a:r>
              <a:rPr lang="es-MX" dirty="0" smtClean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37716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476672"/>
            <a:ext cx="7467600" cy="1143000"/>
          </a:xfrm>
        </p:spPr>
        <p:txBody>
          <a:bodyPr/>
          <a:lstStyle/>
          <a:p>
            <a:pPr algn="ctr"/>
            <a:r>
              <a:rPr lang="es-MX" sz="3200" b="1" dirty="0" smtClean="0"/>
              <a:t>Ms. Pterigoideo </a:t>
            </a:r>
            <a:r>
              <a:rPr lang="es-MX" sz="3200" b="1" dirty="0"/>
              <a:t>medial </a:t>
            </a:r>
            <a:r>
              <a:rPr lang="es-CO" sz="3200" dirty="0"/>
              <a:t/>
            </a:r>
            <a:br>
              <a:rPr lang="es-CO" sz="3200" dirty="0"/>
            </a:b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899592" y="1628800"/>
            <a:ext cx="7467600" cy="48737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b="1" dirty="0"/>
              <a:t>ORIGEN: </a:t>
            </a:r>
            <a:r>
              <a:rPr lang="es-MX" dirty="0" smtClean="0"/>
              <a:t>Cara medial de la lamina lateral de la pterigoides, apófisis piramidal del hueso palatino, tuberosidad del maxilar.</a:t>
            </a:r>
            <a:endParaRPr lang="es-MX" dirty="0"/>
          </a:p>
          <a:p>
            <a:pPr marL="0" indent="0" algn="just">
              <a:buNone/>
            </a:pPr>
            <a:r>
              <a:rPr lang="es-MX" b="1" dirty="0"/>
              <a:t>INSERCION: </a:t>
            </a:r>
            <a:r>
              <a:rPr lang="es-MX" dirty="0" smtClean="0"/>
              <a:t>Cara medial de la rama y ángulo de la mandíbula inferior al agujero mandibular .</a:t>
            </a:r>
            <a:endParaRPr lang="es-MX" dirty="0"/>
          </a:p>
          <a:p>
            <a:pPr marL="0" indent="0" algn="just">
              <a:buNone/>
            </a:pPr>
            <a:r>
              <a:rPr lang="es-MX" b="1" dirty="0"/>
              <a:t>ACCION: </a:t>
            </a:r>
            <a:r>
              <a:rPr lang="es-MX" i="1" dirty="0"/>
              <a:t>Bilateralmente</a:t>
            </a:r>
            <a:r>
              <a:rPr lang="es-MX" dirty="0"/>
              <a:t>: protruye </a:t>
            </a:r>
            <a:r>
              <a:rPr lang="es-MX" dirty="0" smtClean="0"/>
              <a:t>y eleva la </a:t>
            </a:r>
            <a:r>
              <a:rPr lang="es-MX" dirty="0"/>
              <a:t>mandíbula; </a:t>
            </a:r>
            <a:r>
              <a:rPr lang="es-MX" i="1" dirty="0"/>
              <a:t>unilateralmente y alternativamente</a:t>
            </a:r>
            <a:r>
              <a:rPr lang="es-MX" dirty="0"/>
              <a:t>: produce movimientos de </a:t>
            </a:r>
            <a:r>
              <a:rPr lang="es-MX" dirty="0" smtClean="0"/>
              <a:t>lateralidad.</a:t>
            </a:r>
            <a:endParaRPr lang="es-MX" dirty="0"/>
          </a:p>
          <a:p>
            <a:pPr marL="0" indent="0" algn="just">
              <a:buNone/>
            </a:pPr>
            <a:r>
              <a:rPr lang="es-MX" b="1" dirty="0"/>
              <a:t>INERVACION: </a:t>
            </a:r>
            <a:r>
              <a:rPr lang="es-MX" dirty="0"/>
              <a:t>Nervio mandibular V3 </a:t>
            </a:r>
            <a:r>
              <a:rPr lang="es-MX" dirty="0" smtClean="0"/>
              <a:t>a través del nervio pterigoideo medial.</a:t>
            </a:r>
            <a:endParaRPr lang="es-MX" dirty="0"/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02853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869160"/>
            <a:ext cx="7467600" cy="652934"/>
          </a:xfrm>
        </p:spPr>
        <p:txBody>
          <a:bodyPr>
            <a:normAutofit/>
          </a:bodyPr>
          <a:lstStyle/>
          <a:p>
            <a:r>
              <a:rPr lang="es-MX" sz="1600" dirty="0" smtClean="0"/>
              <a:t>BIBLIOGRAFIA</a:t>
            </a:r>
            <a:endParaRPr lang="es-CO" sz="16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5445224"/>
            <a:ext cx="7467600" cy="10287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O" sz="1400" dirty="0">
                <a:solidFill>
                  <a:srgbClr val="E65F14"/>
                </a:solidFill>
                <a:hlinkClick r:id="rId2"/>
              </a:rPr>
              <a:t>https://futurofonoaudiologo.wordpress.com/2015/05/12/los-musculos-de-la-masticacion/</a:t>
            </a:r>
            <a:r>
              <a:rPr lang="es-CO" sz="1400" dirty="0">
                <a:solidFill>
                  <a:srgbClr val="E65F14"/>
                </a:solidFill>
              </a:rPr>
              <a:t/>
            </a:r>
            <a:br>
              <a:rPr lang="es-CO" sz="1400" dirty="0">
                <a:solidFill>
                  <a:srgbClr val="E65F14"/>
                </a:solidFill>
              </a:rPr>
            </a:br>
            <a:r>
              <a:rPr lang="es-CO" sz="1400" dirty="0">
                <a:solidFill>
                  <a:srgbClr val="E65F14"/>
                </a:solidFill>
                <a:hlinkClick r:id="rId3"/>
              </a:rPr>
              <a:t>http://es.slideshare.net/CarlosFernando8/musculos-de-la-masticacion</a:t>
            </a:r>
            <a:r>
              <a:rPr lang="es-CO" sz="1400" dirty="0">
                <a:solidFill>
                  <a:srgbClr val="E65F14"/>
                </a:solidFill>
              </a:rPr>
              <a:t/>
            </a:r>
            <a:br>
              <a:rPr lang="es-CO" sz="1400" dirty="0">
                <a:solidFill>
                  <a:srgbClr val="E65F14"/>
                </a:solidFill>
              </a:rPr>
            </a:br>
            <a:r>
              <a:rPr lang="es-MX" sz="1400" dirty="0">
                <a:solidFill>
                  <a:srgbClr val="E65F14"/>
                </a:solidFill>
              </a:rPr>
              <a:t>Atlas de anatomía humana FRANK H. NETTER, MD</a:t>
            </a:r>
            <a:endParaRPr lang="es-CO" sz="1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052736"/>
            <a:ext cx="7919858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3725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82</TotalTime>
  <Words>239</Words>
  <Application>Microsoft Office PowerPoint</Application>
  <PresentationFormat>Presentación en pantalla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Mirador</vt:lpstr>
      <vt:lpstr>MUSCULOS DE LA MASTICACION </vt:lpstr>
      <vt:lpstr>MUSCULO MASETERO</vt:lpstr>
      <vt:lpstr>MUSCULO TEMPORAL </vt:lpstr>
      <vt:lpstr>  ms. Pterigoideo lateral  </vt:lpstr>
      <vt:lpstr>Ms. Pterigoideo medial  </vt:lpstr>
      <vt:lpstr>BIBLIOGRAFIA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MUSCULOS DE LA MASTICACION</dc:title>
  <dc:creator>mayeli</dc:creator>
  <cp:lastModifiedBy>mayeli</cp:lastModifiedBy>
  <cp:revision>65</cp:revision>
  <dcterms:created xsi:type="dcterms:W3CDTF">2016-05-27T13:38:33Z</dcterms:created>
  <dcterms:modified xsi:type="dcterms:W3CDTF">2016-05-27T15:53:49Z</dcterms:modified>
</cp:coreProperties>
</file>