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AE4C66D-9404-4AF3-94F5-3DCEA0D39A3E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CO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5FC6832-5171-42CB-AA73-7291372CB3CE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4C66D-9404-4AF3-94F5-3DCEA0D39A3E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C6832-5171-42CB-AA73-7291372CB3C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4C66D-9404-4AF3-94F5-3DCEA0D39A3E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C6832-5171-42CB-AA73-7291372CB3C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AE4C66D-9404-4AF3-94F5-3DCEA0D39A3E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5FC6832-5171-42CB-AA73-7291372CB3CE}" type="slidenum">
              <a:rPr lang="es-CO" smtClean="0"/>
              <a:t>‹Nº›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AE4C66D-9404-4AF3-94F5-3DCEA0D39A3E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CO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5FC6832-5171-42CB-AA73-7291372CB3CE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4C66D-9404-4AF3-94F5-3DCEA0D39A3E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C6832-5171-42CB-AA73-7291372CB3CE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4C66D-9404-4AF3-94F5-3DCEA0D39A3E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C6832-5171-42CB-AA73-7291372CB3CE}" type="slidenum">
              <a:rPr lang="es-CO" smtClean="0"/>
              <a:t>‹Nº›</a:t>
            </a:fld>
            <a:endParaRPr lang="es-CO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AE4C66D-9404-4AF3-94F5-3DCEA0D39A3E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5FC6832-5171-42CB-AA73-7291372CB3CE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4C66D-9404-4AF3-94F5-3DCEA0D39A3E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C6832-5171-42CB-AA73-7291372CB3C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AE4C66D-9404-4AF3-94F5-3DCEA0D39A3E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5FC6832-5171-42CB-AA73-7291372CB3CE}" type="slidenum">
              <a:rPr lang="es-CO" smtClean="0"/>
              <a:t>‹Nº›</a:t>
            </a:fld>
            <a:endParaRPr lang="es-CO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AE4C66D-9404-4AF3-94F5-3DCEA0D39A3E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5FC6832-5171-42CB-AA73-7291372CB3CE}" type="slidenum">
              <a:rPr lang="es-CO" smtClean="0"/>
              <a:t>‹Nº›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AE4C66D-9404-4AF3-94F5-3DCEA0D39A3E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5FC6832-5171-42CB-AA73-7291372CB3CE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futurofonoaudiologo.wordpress.com/2015/05/12/los-musculos-de-la-masticacion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958020" y="404664"/>
            <a:ext cx="6120680" cy="1600327"/>
          </a:xfrm>
        </p:spPr>
        <p:txBody>
          <a:bodyPr>
            <a:normAutofit/>
          </a:bodyPr>
          <a:lstStyle/>
          <a:p>
            <a:pPr algn="ctr"/>
            <a:r>
              <a:rPr lang="es-CO" sz="4400" dirty="0" smtClean="0">
                <a:latin typeface="Arial" pitchFamily="34" charset="0"/>
                <a:cs typeface="Arial" pitchFamily="34" charset="0"/>
              </a:rPr>
              <a:t>MUSCULO DE LA EXPRESIÓN FACIAL</a:t>
            </a:r>
            <a:endParaRPr lang="es-CO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07704" y="2564904"/>
            <a:ext cx="6912768" cy="1512168"/>
          </a:xfrm>
        </p:spPr>
        <p:txBody>
          <a:bodyPr/>
          <a:lstStyle/>
          <a:p>
            <a:r>
              <a:rPr lang="es-CO" dirty="0" smtClean="0">
                <a:latin typeface="Arial" pitchFamily="34" charset="0"/>
                <a:cs typeface="Arial" pitchFamily="34" charset="0"/>
              </a:rPr>
              <a:t>BUCCINADOR: </a:t>
            </a:r>
            <a:r>
              <a:rPr lang="es-CO" sz="2000" b="0" dirty="0" smtClean="0">
                <a:latin typeface="Arial" pitchFamily="34" charset="0"/>
                <a:cs typeface="Arial" pitchFamily="34" charset="0"/>
              </a:rPr>
              <a:t>Por </a:t>
            </a:r>
            <a:r>
              <a:rPr lang="es-CO" sz="2000" b="0" dirty="0">
                <a:latin typeface="Arial" pitchFamily="34" charset="0"/>
                <a:cs typeface="Arial" pitchFamily="34" charset="0"/>
              </a:rPr>
              <a:t>su contracción, estos músculos mueven hacia atrás las comisuras de los labios.</a:t>
            </a:r>
            <a:endParaRPr lang="es-CO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1" y="3501008"/>
            <a:ext cx="4640707" cy="2886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9155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95536" y="404664"/>
            <a:ext cx="8280920" cy="5976664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s-CO" sz="2800" b="1" dirty="0" smtClean="0"/>
              <a:t>Origen: </a:t>
            </a:r>
            <a:r>
              <a:rPr lang="es-CO" sz="2800" dirty="0" smtClean="0"/>
              <a:t>Porción posterior de la apófisis alveolar del maxilar y alveolos de los molares mandibulares adyacentes.</a:t>
            </a:r>
          </a:p>
          <a:p>
            <a:pPr marL="0" indent="0" algn="just">
              <a:buNone/>
            </a:pPr>
            <a:r>
              <a:rPr lang="es-CO" sz="2800" b="1" dirty="0" smtClean="0"/>
              <a:t>Inserción: </a:t>
            </a:r>
            <a:r>
              <a:rPr lang="es-CO" sz="2800" dirty="0" smtClean="0"/>
              <a:t>Angulo de la boca.</a:t>
            </a:r>
          </a:p>
          <a:p>
            <a:pPr marL="0" indent="0" algn="just">
              <a:buNone/>
            </a:pPr>
            <a:r>
              <a:rPr lang="es-CO" sz="2800" b="1" dirty="0" smtClean="0"/>
              <a:t>Inervación: </a:t>
            </a:r>
            <a:r>
              <a:rPr lang="es-CO" sz="2800" dirty="0" smtClean="0"/>
              <a:t>ramos bucales del nervio facial.</a:t>
            </a:r>
          </a:p>
          <a:p>
            <a:pPr marL="0" indent="0" algn="just">
              <a:buNone/>
            </a:pPr>
            <a:r>
              <a:rPr lang="es-CO" sz="2800" dirty="0"/>
              <a:t>El </a:t>
            </a:r>
            <a:r>
              <a:rPr lang="es-CO" sz="2800" b="1" dirty="0" smtClean="0"/>
              <a:t>núcleo </a:t>
            </a:r>
            <a:r>
              <a:rPr lang="es-CO" sz="2800" b="1" dirty="0"/>
              <a:t>del facial </a:t>
            </a:r>
            <a:r>
              <a:rPr lang="es-CO" sz="2800" dirty="0"/>
              <a:t>está situado en la protuberancia, cerca del bulbo</a:t>
            </a:r>
            <a:r>
              <a:rPr lang="es-CO" sz="2800" dirty="0" smtClean="0"/>
              <a:t>; </a:t>
            </a:r>
            <a:r>
              <a:rPr lang="es-CO" sz="2800" dirty="0"/>
              <a:t>El nervio facial tiene cuatro funciones distintas: es el nervio motor somático para los músculos de la </a:t>
            </a:r>
            <a:r>
              <a:rPr lang="es-CO" sz="2800" dirty="0" smtClean="0"/>
              <a:t>cara es </a:t>
            </a:r>
            <a:r>
              <a:rPr lang="es-CO" sz="2800" dirty="0"/>
              <a:t>sensorial por ser responsable del gusto de los dos tercios anteriores de la </a:t>
            </a:r>
            <a:r>
              <a:rPr lang="es-CO" sz="2800" dirty="0" smtClean="0"/>
              <a:t>lengua, </a:t>
            </a:r>
            <a:r>
              <a:rPr lang="es-CO" sz="2800" dirty="0"/>
              <a:t>es sensitivo para una parte del </a:t>
            </a:r>
            <a:r>
              <a:rPr lang="es-CO" sz="2800" dirty="0" smtClean="0"/>
              <a:t>pabellón </a:t>
            </a:r>
            <a:r>
              <a:rPr lang="es-CO" sz="2800" dirty="0"/>
              <a:t>de la oreja </a:t>
            </a:r>
            <a:r>
              <a:rPr lang="es-CO" sz="2800" dirty="0" smtClean="0"/>
              <a:t>y </a:t>
            </a:r>
            <a:r>
              <a:rPr lang="es-CO" sz="2800" dirty="0"/>
              <a:t>forma parte del </a:t>
            </a:r>
            <a:r>
              <a:rPr lang="es-CO" sz="2800" dirty="0" smtClean="0"/>
              <a:t>parasimpático que </a:t>
            </a:r>
            <a:r>
              <a:rPr lang="es-CO" sz="2800" dirty="0"/>
              <a:t>inervan las </a:t>
            </a:r>
            <a:r>
              <a:rPr lang="es-CO" sz="2800" dirty="0" smtClean="0"/>
              <a:t>glándulas</a:t>
            </a:r>
          </a:p>
          <a:p>
            <a:pPr marL="0" indent="0" algn="just">
              <a:buNone/>
            </a:pPr>
            <a:endParaRPr lang="es-CO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CO" sz="16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CO" sz="1600" dirty="0" smtClean="0">
                <a:latin typeface="Arial" pitchFamily="34" charset="0"/>
                <a:cs typeface="Arial" pitchFamily="34" charset="0"/>
              </a:rPr>
              <a:t>Bibliografía.</a:t>
            </a:r>
          </a:p>
          <a:p>
            <a:pPr>
              <a:buFont typeface="Wingdings" pitchFamily="2" charset="2"/>
              <a:buChar char="v"/>
            </a:pPr>
            <a:r>
              <a:rPr lang="es-CO" sz="1600" dirty="0" err="1">
                <a:latin typeface="Arial" pitchFamily="34" charset="0"/>
                <a:cs typeface="Arial" pitchFamily="34" charset="0"/>
                <a:hlinkClick r:id="rId2"/>
              </a:rPr>
              <a:t>https</a:t>
            </a:r>
            <a:r>
              <a:rPr lang="es-CO" sz="1600" dirty="0">
                <a:latin typeface="Arial" pitchFamily="34" charset="0"/>
                <a:cs typeface="Arial" pitchFamily="34" charset="0"/>
                <a:hlinkClick r:id="rId2"/>
              </a:rPr>
              <a:t>://</a:t>
            </a:r>
            <a:r>
              <a:rPr lang="es-CO" sz="1600" dirty="0" err="1" smtClean="0">
                <a:latin typeface="Arial" pitchFamily="34" charset="0"/>
                <a:cs typeface="Arial" pitchFamily="34" charset="0"/>
                <a:hlinkClick r:id="rId2"/>
              </a:rPr>
              <a:t>futurofonoaudiologo.wordpress.com</a:t>
            </a:r>
            <a:r>
              <a:rPr lang="es-CO" sz="1600" dirty="0" smtClean="0">
                <a:latin typeface="Arial" pitchFamily="34" charset="0"/>
                <a:cs typeface="Arial" pitchFamily="34" charset="0"/>
                <a:hlinkClick r:id="rId2"/>
              </a:rPr>
              <a:t>/2015/05/12/los-</a:t>
            </a:r>
            <a:r>
              <a:rPr lang="es-CO" sz="1600" dirty="0" err="1" smtClean="0">
                <a:latin typeface="Arial" pitchFamily="34" charset="0"/>
                <a:cs typeface="Arial" pitchFamily="34" charset="0"/>
                <a:hlinkClick r:id="rId2"/>
              </a:rPr>
              <a:t>musculos</a:t>
            </a:r>
            <a:r>
              <a:rPr lang="es-CO" sz="1600" dirty="0" smtClean="0">
                <a:latin typeface="Arial" pitchFamily="34" charset="0"/>
                <a:cs typeface="Arial" pitchFamily="34" charset="0"/>
                <a:hlinkClick r:id="rId2"/>
              </a:rPr>
              <a:t>-de-la-</a:t>
            </a:r>
            <a:r>
              <a:rPr lang="es-CO" sz="1600" dirty="0" err="1" smtClean="0">
                <a:latin typeface="Arial" pitchFamily="34" charset="0"/>
                <a:cs typeface="Arial" pitchFamily="34" charset="0"/>
                <a:hlinkClick r:id="rId2"/>
              </a:rPr>
              <a:t>masticacion</a:t>
            </a:r>
            <a:r>
              <a:rPr lang="es-CO" sz="1600" dirty="0" smtClean="0">
                <a:latin typeface="Arial" pitchFamily="34" charset="0"/>
                <a:cs typeface="Arial" pitchFamily="34" charset="0"/>
                <a:hlinkClick r:id="rId2"/>
              </a:rPr>
              <a:t>/</a:t>
            </a:r>
            <a:r>
              <a:rPr lang="es-CO" sz="1600" dirty="0">
                <a:latin typeface="Arial" pitchFamily="34" charset="0"/>
                <a:cs typeface="Arial" pitchFamily="34" charset="0"/>
              </a:rPr>
              <a:t>  </a:t>
            </a:r>
            <a:endParaRPr lang="es-CO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CO" sz="16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Atlas de anatomía humana Frank H. </a:t>
            </a:r>
            <a:r>
              <a:rPr lang="es-CO" sz="1600" b="1" dirty="0" err="1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Netter</a:t>
            </a:r>
            <a:r>
              <a:rPr lang="es-CO" sz="1600" b="1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, MD</a:t>
            </a:r>
          </a:p>
          <a:p>
            <a:pPr>
              <a:buFont typeface="Wingdings" pitchFamily="2" charset="2"/>
              <a:buChar char="v"/>
            </a:pPr>
            <a:r>
              <a:rPr lang="es-CO" sz="1600" b="1" dirty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http://</a:t>
            </a:r>
            <a:r>
              <a:rPr lang="es-CO" sz="1600" b="1" dirty="0" err="1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www.gastromerida.com</a:t>
            </a:r>
            <a:r>
              <a:rPr lang="es-CO" sz="1600" b="1" dirty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/secciones/</a:t>
            </a:r>
            <a:r>
              <a:rPr lang="es-CO" sz="1600" b="1" dirty="0" err="1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semiologia</a:t>
            </a:r>
            <a:r>
              <a:rPr lang="es-CO" sz="1600" b="1" dirty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s-CO" sz="1600" b="1" dirty="0" err="1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neurologico</a:t>
            </a:r>
            <a:r>
              <a:rPr lang="es-CO" sz="1600" b="1" dirty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s-CO" sz="1600" b="1" dirty="0" err="1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septimopar.html</a:t>
            </a:r>
            <a:endParaRPr lang="es-CO" sz="1600" b="1" dirty="0" smtClean="0">
              <a:solidFill>
                <a:srgbClr val="FF9933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endParaRPr lang="es-CO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CO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479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34</TotalTime>
  <Words>142</Words>
  <Application>Microsoft Office PowerPoint</Application>
  <PresentationFormat>Presentación en pantalla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Mirador</vt:lpstr>
      <vt:lpstr>MUSCULO DE LA EXPRESIÓN FACIAL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MUSCULO DE LA EXPRESIÓN FACIAL</dc:title>
  <dc:creator>Sandra</dc:creator>
  <cp:lastModifiedBy>Sandra</cp:lastModifiedBy>
  <cp:revision>4</cp:revision>
  <dcterms:created xsi:type="dcterms:W3CDTF">2016-05-27T15:24:20Z</dcterms:created>
  <dcterms:modified xsi:type="dcterms:W3CDTF">2016-05-27T15:59:02Z</dcterms:modified>
</cp:coreProperties>
</file>