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EF0AFFB-B7B5-49E2-B641-7E8E46EA9269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A039A25-5625-49B8-BB7C-01ABD4DBBA3F}" type="slidenum">
              <a:rPr lang="es-CO" smtClean="0"/>
              <a:t>‹Nº›</a:t>
            </a:fld>
            <a:endParaRPr lang="es-CO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0AFFB-B7B5-49E2-B641-7E8E46EA9269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9A25-5625-49B8-BB7C-01ABD4DBBA3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0AFFB-B7B5-49E2-B641-7E8E46EA9269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9A25-5625-49B8-BB7C-01ABD4DBBA3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0AFFB-B7B5-49E2-B641-7E8E46EA9269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9A25-5625-49B8-BB7C-01ABD4DBBA3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0AFFB-B7B5-49E2-B641-7E8E46EA9269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9A25-5625-49B8-BB7C-01ABD4DBBA3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0AFFB-B7B5-49E2-B641-7E8E46EA9269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9A25-5625-49B8-BB7C-01ABD4DBBA3F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0AFFB-B7B5-49E2-B641-7E8E46EA9269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9A25-5625-49B8-BB7C-01ABD4DBBA3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0AFFB-B7B5-49E2-B641-7E8E46EA9269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9A25-5625-49B8-BB7C-01ABD4DBBA3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0AFFB-B7B5-49E2-B641-7E8E46EA9269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9A25-5625-49B8-BB7C-01ABD4DBBA3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0AFFB-B7B5-49E2-B641-7E8E46EA9269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9A25-5625-49B8-BB7C-01ABD4DBBA3F}" type="slidenum">
              <a:rPr lang="es-CO" smtClean="0"/>
              <a:t>‹Nº›</a:t>
            </a:fld>
            <a:endParaRPr lang="es-CO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0AFFB-B7B5-49E2-B641-7E8E46EA9269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9A25-5625-49B8-BB7C-01ABD4DBBA3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EF0AFFB-B7B5-49E2-B641-7E8E46EA9269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A039A25-5625-49B8-BB7C-01ABD4DBBA3F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-387424"/>
            <a:ext cx="7772400" cy="1470025"/>
          </a:xfrm>
        </p:spPr>
        <p:txBody>
          <a:bodyPr/>
          <a:lstStyle/>
          <a:p>
            <a:pPr algn="ctr"/>
            <a:r>
              <a:rPr lang="es-CO" sz="4000" b="1" dirty="0" smtClean="0">
                <a:latin typeface="Arial" pitchFamily="34" charset="0"/>
                <a:cs typeface="Arial" pitchFamily="34" charset="0"/>
              </a:rPr>
              <a:t>GLÁNDULAS SALIVALES </a:t>
            </a:r>
            <a:endParaRPr lang="es-CO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4591" y="1196752"/>
            <a:ext cx="8496944" cy="2304256"/>
          </a:xfrm>
        </p:spPr>
        <p:txBody>
          <a:bodyPr>
            <a:normAutofit fontScale="25000" lnSpcReduction="20000"/>
          </a:bodyPr>
          <a:lstStyle/>
          <a:p>
            <a:r>
              <a:rPr lang="es-CO" sz="11200" b="1" dirty="0" smtClean="0">
                <a:latin typeface="Arial" pitchFamily="34" charset="0"/>
                <a:cs typeface="Arial" pitchFamily="34" charset="0"/>
              </a:rPr>
              <a:t>Las glándulas salivales son glándulas anexas de la boca; el producto de su secreción se vierte en la cavidad bucal y recibe el nombre de </a:t>
            </a:r>
            <a:r>
              <a:rPr lang="es-CO" sz="11200" b="1" i="1" dirty="0" smtClean="0">
                <a:latin typeface="Arial" pitchFamily="34" charset="0"/>
                <a:cs typeface="Arial" pitchFamily="34" charset="0"/>
              </a:rPr>
              <a:t>saliva</a:t>
            </a:r>
            <a:r>
              <a:rPr lang="es-CO" sz="11200" b="1" dirty="0" smtClean="0">
                <a:latin typeface="Arial" pitchFamily="34" charset="0"/>
                <a:cs typeface="Arial" pitchFamily="34" charset="0"/>
              </a:rPr>
              <a:t>. La secreción de saliva en 24 h es de 1000 a 1500 </a:t>
            </a:r>
            <a:r>
              <a:rPr lang="es-CO" sz="11200" b="1" dirty="0" err="1" smtClean="0">
                <a:latin typeface="Arial" pitchFamily="34" charset="0"/>
                <a:cs typeface="Arial" pitchFamily="34" charset="0"/>
              </a:rPr>
              <a:t>mL</a:t>
            </a:r>
            <a:r>
              <a:rPr lang="es-CO" sz="11200" b="1" dirty="0" smtClean="0">
                <a:latin typeface="Arial" pitchFamily="34" charset="0"/>
                <a:cs typeface="Arial" pitchFamily="34" charset="0"/>
              </a:rPr>
              <a:t>, lo cual está en relación con el tamaño de la glándula. El máximo aporte de saliva corresponde a la glándula parótida. </a:t>
            </a:r>
          </a:p>
          <a:p>
            <a:endParaRPr lang="es-CO" sz="11200" b="1" dirty="0">
              <a:latin typeface="Arial" pitchFamily="34" charset="0"/>
              <a:cs typeface="Arial" pitchFamily="34" charset="0"/>
            </a:endParaRPr>
          </a:p>
          <a:p>
            <a:endParaRPr lang="es-CO" sz="11200" b="1" dirty="0" smtClean="0">
              <a:latin typeface="Arial" pitchFamily="34" charset="0"/>
              <a:cs typeface="Arial" pitchFamily="34" charset="0"/>
            </a:endParaRPr>
          </a:p>
          <a:p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739836"/>
            <a:ext cx="4968552" cy="2917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48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0"/>
            <a:ext cx="8280920" cy="6525344"/>
          </a:xfrm>
        </p:spPr>
        <p:txBody>
          <a:bodyPr>
            <a:normAutofit fontScale="85000" lnSpcReduction="20000"/>
          </a:bodyPr>
          <a:lstStyle/>
          <a:p>
            <a:endParaRPr lang="es-CO" dirty="0" smtClean="0"/>
          </a:p>
          <a:p>
            <a:pPr marL="68580" indent="0" algn="just">
              <a:buNone/>
            </a:pPr>
            <a:r>
              <a:rPr lang="es-CO" sz="32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s-CO" sz="3200" b="1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lándula parótida </a:t>
            </a:r>
            <a:r>
              <a:rPr lang="es-CO" sz="20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CO" sz="2000" dirty="0">
                <a:latin typeface="Arial" pitchFamily="34" charset="0"/>
                <a:cs typeface="Arial" pitchFamily="34" charset="0"/>
              </a:rPr>
              <a:t>la más voluminosa de las glándulas salivales mayores. Se encuentra situada por detrás de la articulación temporomandibular y del borde posterior de la rama mandibular, y por delante del músculo esternocleidomastoideo.</a:t>
            </a:r>
            <a:endParaRPr lang="es-CO" sz="2000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r>
              <a:rPr lang="es-CO" sz="2000" b="1" dirty="0" smtClean="0">
                <a:latin typeface="Arial" pitchFamily="34" charset="0"/>
                <a:cs typeface="Arial" pitchFamily="34" charset="0"/>
              </a:rPr>
              <a:t>Conducto </a:t>
            </a:r>
            <a:r>
              <a:rPr lang="es-CO" sz="2000" b="1" dirty="0">
                <a:latin typeface="Arial" pitchFamily="34" charset="0"/>
                <a:cs typeface="Arial" pitchFamily="34" charset="0"/>
              </a:rPr>
              <a:t>parotídeo </a:t>
            </a:r>
            <a:r>
              <a:rPr lang="es-CO" sz="2000" dirty="0" smtClean="0">
                <a:latin typeface="Arial" pitchFamily="34" charset="0"/>
                <a:cs typeface="Arial" pitchFamily="34" charset="0"/>
              </a:rPr>
              <a:t>Conduce </a:t>
            </a:r>
            <a:r>
              <a:rPr lang="es-CO" sz="2000" dirty="0">
                <a:latin typeface="Arial" pitchFamily="34" charset="0"/>
                <a:cs typeface="Arial" pitchFamily="34" charset="0"/>
              </a:rPr>
              <a:t>la saliva desde la glándula hasta el vestíbulo de la boca</a:t>
            </a:r>
            <a:r>
              <a:rPr lang="es-CO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8580" indent="0" algn="just">
              <a:buNone/>
            </a:pPr>
            <a:r>
              <a:rPr lang="es-CO" sz="2000" dirty="0">
                <a:latin typeface="Arial" pitchFamily="34" charset="0"/>
                <a:cs typeface="Arial" pitchFamily="34" charset="0"/>
              </a:rPr>
              <a:t>La inervación de la parótida tiene tres orígenes: el nervio auriculotemporal, que recibe del ganglio </a:t>
            </a:r>
            <a:r>
              <a:rPr lang="es-CO" sz="2000" dirty="0" smtClean="0">
                <a:latin typeface="Arial" pitchFamily="34" charset="0"/>
                <a:cs typeface="Arial" pitchFamily="34" charset="0"/>
              </a:rPr>
              <a:t>ótico, </a:t>
            </a:r>
            <a:r>
              <a:rPr lang="es-CO" sz="2000" dirty="0">
                <a:latin typeface="Arial" pitchFamily="34" charset="0"/>
                <a:cs typeface="Arial" pitchFamily="34" charset="0"/>
              </a:rPr>
              <a:t>las fibras </a:t>
            </a:r>
            <a:r>
              <a:rPr lang="es-CO" sz="2000" dirty="0" smtClean="0">
                <a:latin typeface="Arial" pitchFamily="34" charset="0"/>
                <a:cs typeface="Arial" pitchFamily="34" charset="0"/>
              </a:rPr>
              <a:t>pos ganglionares </a:t>
            </a:r>
            <a:r>
              <a:rPr lang="es-CO" sz="2000" dirty="0">
                <a:latin typeface="Arial" pitchFamily="34" charset="0"/>
                <a:cs typeface="Arial" pitchFamily="34" charset="0"/>
              </a:rPr>
              <a:t>parasimpáticas y las fibras </a:t>
            </a:r>
            <a:r>
              <a:rPr lang="es-CO" sz="2000" dirty="0" smtClean="0">
                <a:latin typeface="Arial" pitchFamily="34" charset="0"/>
                <a:cs typeface="Arial" pitchFamily="34" charset="0"/>
              </a:rPr>
              <a:t>pre ganglionares, </a:t>
            </a:r>
            <a:r>
              <a:rPr lang="es-CO" sz="2000" dirty="0">
                <a:latin typeface="Arial" pitchFamily="34" charset="0"/>
                <a:cs typeface="Arial" pitchFamily="34" charset="0"/>
              </a:rPr>
              <a:t>que proceden del nervio glosofaríngeo</a:t>
            </a:r>
            <a:r>
              <a:rPr lang="es-CO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8580" indent="0" algn="just">
              <a:buNone/>
            </a:pPr>
            <a:r>
              <a:rPr lang="es-CO" sz="3000" b="1" dirty="0">
                <a:solidFill>
                  <a:schemeClr val="bg2">
                    <a:lumMod val="75000"/>
                  </a:schemeClr>
                </a:solidFill>
              </a:rPr>
              <a:t>Glándula </a:t>
            </a:r>
            <a:r>
              <a:rPr lang="es-CO" sz="3000" b="1" dirty="0" smtClean="0">
                <a:solidFill>
                  <a:schemeClr val="bg2">
                    <a:lumMod val="75000"/>
                  </a:schemeClr>
                </a:solidFill>
              </a:rPr>
              <a:t>submandibular</a:t>
            </a:r>
            <a:r>
              <a:rPr lang="es-CO" sz="30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(submaxilar</a:t>
            </a:r>
            <a:r>
              <a:rPr lang="es-CO" sz="20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s-CO" sz="1900" dirty="0">
                <a:latin typeface="Arial" pitchFamily="34" charset="0"/>
                <a:cs typeface="Arial" pitchFamily="34" charset="0"/>
              </a:rPr>
              <a:t>se encuentra situada en la región suprahioidea lateral, por detrás y por debajo del músculo milohioideo, en la depresión situada entre la mandíbula por fuera y los músculos suprahioideos y la base de la lengua por </a:t>
            </a:r>
            <a:r>
              <a:rPr lang="es-CO" sz="1900" dirty="0" smtClean="0">
                <a:latin typeface="Arial" pitchFamily="34" charset="0"/>
                <a:cs typeface="Arial" pitchFamily="34" charset="0"/>
              </a:rPr>
              <a:t>dentro.</a:t>
            </a:r>
          </a:p>
          <a:p>
            <a:pPr marL="68580" indent="0" algn="just">
              <a:buNone/>
            </a:pPr>
            <a:r>
              <a:rPr lang="es-CO" sz="1900" dirty="0">
                <a:latin typeface="Arial" pitchFamily="34" charset="0"/>
                <a:cs typeface="Arial" pitchFamily="34" charset="0"/>
              </a:rPr>
              <a:t>Los nervios de tipo parasimpático destinados a la glándula le llegan por la cuerda del tímpano y la rama del nervio facial que se une en su trayecto al nervio lingual</a:t>
            </a:r>
            <a:r>
              <a:rPr lang="es-CO" sz="19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8580" indent="0" algn="just">
              <a:buNone/>
            </a:pPr>
            <a:r>
              <a:rPr lang="es-CO" sz="3000" b="1" dirty="0" smtClean="0">
                <a:solidFill>
                  <a:schemeClr val="bg2">
                    <a:lumMod val="75000"/>
                  </a:schemeClr>
                </a:solidFill>
              </a:rPr>
              <a:t>Glándula sublingual </a:t>
            </a:r>
            <a:r>
              <a:rPr lang="es-CO" sz="19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CO" sz="1900" dirty="0">
                <a:latin typeface="Arial" pitchFamily="34" charset="0"/>
                <a:cs typeface="Arial" pitchFamily="34" charset="0"/>
              </a:rPr>
              <a:t>la más anterior y pequeña de las glándulas salivales mayores. Pesa 3 g y se encuentra situada en el suelo de la boca, por dentro de la mandíbula, a cada lado de la espina mentoniana</a:t>
            </a:r>
            <a:r>
              <a:rPr lang="es-CO" sz="19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8580" indent="0" algn="just">
              <a:buNone/>
            </a:pPr>
            <a:r>
              <a:rPr lang="es-CO" sz="1900" dirty="0">
                <a:latin typeface="Arial" pitchFamily="34" charset="0"/>
                <a:cs typeface="Arial" pitchFamily="34" charset="0"/>
              </a:rPr>
              <a:t>Los nervios motores de tipo parasimpático le llegan por la cuerda del tímpano, del nervio facial al ganglio submandibular, y de este las fibras </a:t>
            </a:r>
            <a:r>
              <a:rPr lang="es-CO" sz="1900" dirty="0" smtClean="0">
                <a:latin typeface="Arial" pitchFamily="34" charset="0"/>
                <a:cs typeface="Arial" pitchFamily="34" charset="0"/>
              </a:rPr>
              <a:t>pos ganglionares </a:t>
            </a:r>
            <a:r>
              <a:rPr lang="es-CO" sz="1900" dirty="0">
                <a:latin typeface="Arial" pitchFamily="34" charset="0"/>
                <a:cs typeface="Arial" pitchFamily="34" charset="0"/>
              </a:rPr>
              <a:t>llegan a la glándula a través del nervio </a:t>
            </a:r>
            <a:r>
              <a:rPr lang="es-CO" sz="1900" dirty="0" smtClean="0">
                <a:latin typeface="Arial" pitchFamily="34" charset="0"/>
                <a:cs typeface="Arial" pitchFamily="34" charset="0"/>
              </a:rPr>
              <a:t>lingual.</a:t>
            </a:r>
          </a:p>
          <a:p>
            <a:pPr marL="68580" indent="0" algn="just">
              <a:buNone/>
            </a:pPr>
            <a:endParaRPr lang="es-CO" sz="1900" dirty="0" smtClean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r>
              <a:rPr lang="es-CO" sz="1900" dirty="0" smtClean="0">
                <a:latin typeface="Arial" pitchFamily="34" charset="0"/>
                <a:cs typeface="Arial" pitchFamily="34" charset="0"/>
              </a:rPr>
              <a:t>Bibliografía. </a:t>
            </a:r>
            <a:r>
              <a:rPr lang="es-CO" sz="1900" dirty="0">
                <a:latin typeface="Arial" pitchFamily="34" charset="0"/>
                <a:cs typeface="Arial" pitchFamily="34" charset="0"/>
              </a:rPr>
              <a:t>http://</a:t>
            </a:r>
            <a:r>
              <a:rPr lang="es-CO" sz="1900" dirty="0" err="1">
                <a:latin typeface="Arial" pitchFamily="34" charset="0"/>
                <a:cs typeface="Arial" pitchFamily="34" charset="0"/>
              </a:rPr>
              <a:t>gsdl.bvs.sld.cu</a:t>
            </a:r>
            <a:r>
              <a:rPr lang="es-CO" sz="1900" dirty="0">
                <a:latin typeface="Arial" pitchFamily="34" charset="0"/>
                <a:cs typeface="Arial" pitchFamily="34" charset="0"/>
              </a:rPr>
              <a:t>/</a:t>
            </a:r>
            <a:r>
              <a:rPr lang="es-CO" sz="1900" dirty="0" err="1">
                <a:latin typeface="Arial" pitchFamily="34" charset="0"/>
                <a:cs typeface="Arial" pitchFamily="34" charset="0"/>
              </a:rPr>
              <a:t>cgi-bin</a:t>
            </a:r>
            <a:r>
              <a:rPr lang="es-CO" sz="1900" dirty="0">
                <a:latin typeface="Arial" pitchFamily="34" charset="0"/>
                <a:cs typeface="Arial" pitchFamily="34" charset="0"/>
              </a:rPr>
              <a:t>/</a:t>
            </a:r>
            <a:r>
              <a:rPr lang="es-CO" sz="1900" dirty="0" err="1">
                <a:latin typeface="Arial" pitchFamily="34" charset="0"/>
                <a:cs typeface="Arial" pitchFamily="34" charset="0"/>
              </a:rPr>
              <a:t>library?e</a:t>
            </a:r>
            <a:r>
              <a:rPr lang="es-CO" sz="1900" dirty="0">
                <a:latin typeface="Arial" pitchFamily="34" charset="0"/>
                <a:cs typeface="Arial" pitchFamily="34" charset="0"/>
              </a:rPr>
              <a:t>=d-00000-00---off-</a:t>
            </a:r>
            <a:r>
              <a:rPr lang="es-CO" sz="1900" dirty="0" err="1">
                <a:latin typeface="Arial" pitchFamily="34" charset="0"/>
                <a:cs typeface="Arial" pitchFamily="34" charset="0"/>
              </a:rPr>
              <a:t>0estomato</a:t>
            </a:r>
            <a:r>
              <a:rPr lang="es-CO" sz="1900" dirty="0">
                <a:latin typeface="Arial" pitchFamily="34" charset="0"/>
                <a:cs typeface="Arial" pitchFamily="34" charset="0"/>
              </a:rPr>
              <a:t>--00-0----0-10-0---0---</a:t>
            </a:r>
            <a:r>
              <a:rPr lang="es-CO" sz="1900" dirty="0" err="1">
                <a:latin typeface="Arial" pitchFamily="34" charset="0"/>
                <a:cs typeface="Arial" pitchFamily="34" charset="0"/>
              </a:rPr>
              <a:t>0direct</a:t>
            </a:r>
            <a:r>
              <a:rPr lang="es-CO" sz="1900" dirty="0">
                <a:latin typeface="Arial" pitchFamily="34" charset="0"/>
                <a:cs typeface="Arial" pitchFamily="34" charset="0"/>
              </a:rPr>
              <a:t>-10---4-------0-</a:t>
            </a:r>
            <a:r>
              <a:rPr lang="es-CO" sz="1900" dirty="0" err="1">
                <a:latin typeface="Arial" pitchFamily="34" charset="0"/>
                <a:cs typeface="Arial" pitchFamily="34" charset="0"/>
              </a:rPr>
              <a:t>1l</a:t>
            </a:r>
            <a:r>
              <a:rPr lang="es-CO" sz="1900" dirty="0">
                <a:latin typeface="Arial" pitchFamily="34" charset="0"/>
                <a:cs typeface="Arial" pitchFamily="34" charset="0"/>
              </a:rPr>
              <a:t>--11-es-50---20-</a:t>
            </a:r>
            <a:r>
              <a:rPr lang="es-CO" sz="1900" dirty="0" err="1">
                <a:latin typeface="Arial" pitchFamily="34" charset="0"/>
                <a:cs typeface="Arial" pitchFamily="34" charset="0"/>
              </a:rPr>
              <a:t>help</a:t>
            </a:r>
            <a:r>
              <a:rPr lang="es-CO" sz="1900" dirty="0">
                <a:latin typeface="Arial" pitchFamily="34" charset="0"/>
                <a:cs typeface="Arial" pitchFamily="34" charset="0"/>
              </a:rPr>
              <a:t>---</a:t>
            </a:r>
            <a:r>
              <a:rPr lang="es-CO" sz="1900" dirty="0" err="1">
                <a:latin typeface="Arial" pitchFamily="34" charset="0"/>
                <a:cs typeface="Arial" pitchFamily="34" charset="0"/>
              </a:rPr>
              <a:t>00-0-1-00-0-0-11-1-0utfZz-8-00&amp;a</a:t>
            </a:r>
            <a:r>
              <a:rPr lang="es-CO" sz="1900" dirty="0">
                <a:latin typeface="Arial" pitchFamily="34" charset="0"/>
                <a:cs typeface="Arial" pitchFamily="34" charset="0"/>
              </a:rPr>
              <a:t>=</a:t>
            </a:r>
            <a:r>
              <a:rPr lang="es-CO" sz="1900" dirty="0" err="1">
                <a:latin typeface="Arial" pitchFamily="34" charset="0"/>
                <a:cs typeface="Arial" pitchFamily="34" charset="0"/>
              </a:rPr>
              <a:t>d&amp;cl</a:t>
            </a:r>
            <a:r>
              <a:rPr lang="es-CO" sz="1900" dirty="0">
                <a:latin typeface="Arial" pitchFamily="34" charset="0"/>
                <a:cs typeface="Arial" pitchFamily="34" charset="0"/>
              </a:rPr>
              <a:t>=</a:t>
            </a:r>
            <a:r>
              <a:rPr lang="es-CO" sz="1900" dirty="0" err="1">
                <a:latin typeface="Arial" pitchFamily="34" charset="0"/>
                <a:cs typeface="Arial" pitchFamily="34" charset="0"/>
              </a:rPr>
              <a:t>CL1&amp;d</a:t>
            </a:r>
            <a:r>
              <a:rPr lang="es-CO" sz="1900" dirty="0">
                <a:latin typeface="Arial" pitchFamily="34" charset="0"/>
                <a:cs typeface="Arial" pitchFamily="34" charset="0"/>
              </a:rPr>
              <a:t>=</a:t>
            </a:r>
            <a:r>
              <a:rPr lang="es-CO" sz="1900" dirty="0" err="1">
                <a:latin typeface="Arial" pitchFamily="34" charset="0"/>
                <a:cs typeface="Arial" pitchFamily="34" charset="0"/>
              </a:rPr>
              <a:t>HASH01be2f72f5d5c77638fcc9c1.9.1.4</a:t>
            </a:r>
            <a:endParaRPr lang="es-CO" sz="1900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s-CO" sz="1800" dirty="0"/>
          </a:p>
          <a:p>
            <a:pPr marL="68580" indent="0">
              <a:buNone/>
            </a:pPr>
            <a:endParaRPr lang="es-CO" sz="2000" dirty="0" smtClean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s-CO" sz="2000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endParaRPr lang="es-CO" sz="2000" dirty="0" smtClean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endParaRPr lang="es-CO" sz="2000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endParaRPr lang="es-CO" sz="2000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s-CO" sz="2000" dirty="0">
              <a:latin typeface="Arial" pitchFamily="34" charset="0"/>
              <a:cs typeface="Arial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4594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57</TotalTime>
  <Words>296</Words>
  <Application>Microsoft Office PowerPoint</Application>
  <PresentationFormat>Presentación en pantalla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Austin</vt:lpstr>
      <vt:lpstr>GLÁNDULAS SALIVALES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GLÁNDULAS SALIVALES</dc:title>
  <dc:creator>Sandra</dc:creator>
  <cp:lastModifiedBy>Sandra</cp:lastModifiedBy>
  <cp:revision>5</cp:revision>
  <dcterms:created xsi:type="dcterms:W3CDTF">2016-05-27T23:07:33Z</dcterms:created>
  <dcterms:modified xsi:type="dcterms:W3CDTF">2016-05-28T00:04:45Z</dcterms:modified>
</cp:coreProperties>
</file>