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9" r:id="rId3"/>
    <p:sldId id="261" r:id="rId4"/>
    <p:sldId id="267" r:id="rId5"/>
    <p:sldId id="270" r:id="rId6"/>
    <p:sldId id="268" r:id="rId7"/>
    <p:sldId id="259" r:id="rId8"/>
    <p:sldId id="264" r:id="rId9"/>
    <p:sldId id="260" r:id="rId10"/>
    <p:sldId id="262" r:id="rId11"/>
    <p:sldId id="271" r:id="rId12"/>
    <p:sldId id="263" r:id="rId13"/>
    <p:sldId id="265" r:id="rId14"/>
  </p:sldIdLst>
  <p:sldSz cx="9144000" cy="5143500" type="screen16x9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37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4D50-5DF3-49B1-ACB9-54665674BDA2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9FEDF-C872-4DEB-8A58-E53FC22D7E5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4958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7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199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4171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901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622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8938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7724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565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748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2319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4244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920D-4CAC-4593-9C18-A0A028531AE5}" type="datetimeFigureOut">
              <a:rPr lang="es-PA" smtClean="0"/>
              <a:t>06/14/2016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AE88-138F-474A-AB33-D461689E0B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237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673">
            <a:off x="431799" y="1728765"/>
            <a:ext cx="4139407" cy="110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862">
            <a:off x="4486872" y="1275166"/>
            <a:ext cx="4199310" cy="127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131840" y="3643355"/>
            <a:ext cx="316835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rgbClr val="C00000"/>
                </a:solidFill>
                <a:latin typeface="Black Rose" panose="00000400000000000000" pitchFamily="2" charset="0"/>
              </a:rPr>
              <a:t>Avances Tecnológicos</a:t>
            </a:r>
            <a:endParaRPr lang="es-PA" b="1" dirty="0">
              <a:solidFill>
                <a:srgbClr val="C00000"/>
              </a:solidFill>
              <a:latin typeface="Black Rose" panose="000004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383">
            <a:off x="7618701" y="2176113"/>
            <a:ext cx="1497829" cy="13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5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8208912" cy="400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1619672" y="123478"/>
            <a:ext cx="6624736" cy="1224136"/>
          </a:xfrm>
          <a:prstGeom prst="cloudCallou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6000" dirty="0" smtClean="0">
                <a:solidFill>
                  <a:srgbClr val="FF0066"/>
                </a:solidFill>
                <a:latin typeface="Black Rose" panose="00000400000000000000" pitchFamily="2" charset="0"/>
              </a:rPr>
              <a:t>Web </a:t>
            </a:r>
            <a:r>
              <a:rPr lang="es-PA" sz="6000" dirty="0" smtClean="0">
                <a:solidFill>
                  <a:srgbClr val="7030A0"/>
                </a:solidFill>
                <a:latin typeface="Black Rose" panose="00000400000000000000" pitchFamily="2" charset="0"/>
              </a:rPr>
              <a:t>5.0</a:t>
            </a:r>
            <a:endParaRPr lang="es-PA" sz="6000" dirty="0">
              <a:solidFill>
                <a:srgbClr val="7030A0"/>
              </a:solidFill>
              <a:latin typeface="Black Ros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1249025">
            <a:off x="433924" y="610546"/>
            <a:ext cx="4037932" cy="2585323"/>
          </a:xfrm>
          <a:prstGeom prst="rect">
            <a:avLst/>
          </a:prstGeom>
          <a:solidFill>
            <a:srgbClr val="002060"/>
          </a:solidFill>
          <a:ln w="1270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Aplicaciones:</a:t>
            </a:r>
          </a:p>
          <a:p>
            <a:endParaRPr lang="es-E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Acceso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a la web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Aula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virtual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Creatividad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y publicación de contenidos </a:t>
            </a: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educativos.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Construir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nuevos paradigmas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Nuevo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perfil docente </a:t>
            </a: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(siglo XXI)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Administración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de información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Una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pedagogía bien pensada y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N</a:t>
            </a: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uevos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entornos de </a:t>
            </a: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aprendizajes</a:t>
            </a:r>
            <a:r>
              <a:rPr lang="es-ES" sz="1400" dirty="0" smtClean="0">
                <a:latin typeface="Bookman Old Style" panose="02050604050505020204" pitchFamily="18" charset="0"/>
              </a:rPr>
              <a:t>. </a:t>
            </a:r>
            <a:endParaRPr lang="es-PA" sz="1400" dirty="0">
              <a:latin typeface="Bookman Old Style" panose="020506040505050202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 rot="21290139">
            <a:off x="4936839" y="1758345"/>
            <a:ext cx="3822193" cy="2369880"/>
          </a:xfrm>
          <a:prstGeom prst="rect">
            <a:avLst/>
          </a:prstGeom>
          <a:solidFill>
            <a:srgbClr val="002060"/>
          </a:solidFill>
          <a:ln w="1270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Ventajas: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Permite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directamente archivos de : contenidos, audio y video , imágenes, servicios reales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Elimina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servidores de terceros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Convierte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la pc en servidor propio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Ofrece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mayor seguridad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Mayor </a:t>
            </a:r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control 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 </a:t>
            </a:r>
            <a:endParaRPr lang="es-PA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4903"/>
            <a:ext cx="2615952" cy="13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2" y="3507855"/>
            <a:ext cx="3767510" cy="15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9" y="195486"/>
            <a:ext cx="7920879" cy="469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4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abella\Pictures\gracias_3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1550"/>
            <a:ext cx="6120680" cy="36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347614"/>
            <a:ext cx="4392488" cy="3543278"/>
          </a:xfrm>
          <a:prstGeom prst="rect">
            <a:avLst/>
          </a:prstGeom>
          <a:gradFill>
            <a:gsLst>
              <a:gs pos="16000">
                <a:schemeClr val="accent1">
                  <a:tint val="66000"/>
                  <a:satMod val="160000"/>
                </a:schemeClr>
              </a:gs>
              <a:gs pos="50000">
                <a:srgbClr val="FFFF00"/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spc="25" dirty="0">
                <a:latin typeface="Bookman Old Style" panose="02050604050505020204" pitchFamily="18" charset="0"/>
                <a:ea typeface="Calibri"/>
              </a:rPr>
              <a:t>La Web 4.0 propone un nuevo modelo de interacción con el usuario más completo y personalizado, no limitándose simplemente a mostrar información, sino comportándose como un espejo mágico que de soluciones concretas a las necesidades </a:t>
            </a:r>
            <a:r>
              <a:rPr lang="es-ES" sz="1400" spc="25" dirty="0" smtClean="0">
                <a:latin typeface="Bookman Old Style" panose="02050604050505020204" pitchFamily="18" charset="0"/>
                <a:ea typeface="Calibri"/>
              </a:rPr>
              <a:t>del </a:t>
            </a:r>
            <a:r>
              <a:rPr lang="es-ES" sz="1400" spc="25" dirty="0">
                <a:latin typeface="Bookman Old Style" panose="02050604050505020204" pitchFamily="18" charset="0"/>
                <a:ea typeface="Calibri"/>
              </a:rPr>
              <a:t>usuario.</a:t>
            </a:r>
            <a:endParaRPr lang="es-PA" sz="1400" spc="25" dirty="0">
              <a:latin typeface="Bookman Old Style" panose="02050604050505020204" pitchFamily="18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spc="25" dirty="0">
                <a:latin typeface="Bookman Old Style" panose="02050604050505020204" pitchFamily="18" charset="0"/>
                <a:ea typeface="Calibri"/>
              </a:rPr>
              <a:t> </a:t>
            </a:r>
            <a:endParaRPr lang="es-PA" sz="1400" spc="25" dirty="0">
              <a:latin typeface="Bookman Old Style" panose="02050604050505020204" pitchFamily="18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spc="25" dirty="0">
                <a:latin typeface="Bookman Old Style" panose="02050604050505020204" pitchFamily="18" charset="0"/>
                <a:ea typeface="Calibri"/>
              </a:rPr>
              <a:t>Web 4.0 es una capa de integración necesaria para la explotación de la Web semántica y sus enormes posibilidades.</a:t>
            </a:r>
            <a:endParaRPr lang="es-PA" sz="1400" spc="25" dirty="0">
              <a:latin typeface="Bookman Old Style" panose="02050604050505020204" pitchFamily="18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spc="25" dirty="0">
                <a:latin typeface="Bookman Old Style" panose="02050604050505020204" pitchFamily="18" charset="0"/>
                <a:ea typeface="Calibri"/>
              </a:rPr>
              <a:t> </a:t>
            </a:r>
            <a:endParaRPr lang="es-PA" sz="1400" spc="25" dirty="0">
              <a:latin typeface="Bookman Old Style" panose="02050604050505020204" pitchFamily="18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spc="25" dirty="0">
                <a:latin typeface="Bookman Old Style" panose="02050604050505020204" pitchFamily="18" charset="0"/>
                <a:ea typeface="Calibri"/>
              </a:rPr>
              <a:t>La Web 4.0 es un nuevo modelo de Web que nace con el objetivo de resolver las limitaciones de la Web actual.</a:t>
            </a:r>
            <a:endParaRPr lang="es-PA" sz="1400" spc="25" dirty="0">
              <a:effectLst/>
              <a:latin typeface="Bookman Old Style" panose="02050604050505020204" pitchFamily="18" charset="0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4282629" cy="9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Isabella\Pictures\clic-mou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275">
            <a:off x="5205108" y="1381180"/>
            <a:ext cx="3333750" cy="3333750"/>
          </a:xfrm>
          <a:prstGeom prst="rect">
            <a:avLst/>
          </a:prstGeom>
          <a:noFill/>
          <a:ln w="1016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0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A" sz="3200" dirty="0" smtClean="0">
              <a:latin typeface="Black Rose" panose="00000400000000000000" pitchFamily="2" charset="0"/>
            </a:endParaRPr>
          </a:p>
          <a:p>
            <a:pPr algn="just"/>
            <a:endParaRPr lang="es-PA" sz="3200" dirty="0">
              <a:latin typeface="Black Rose" panose="00000400000000000000" pitchFamily="2" charset="0"/>
            </a:endParaRPr>
          </a:p>
          <a:p>
            <a:pPr algn="ctr"/>
            <a:endParaRPr lang="es-PA" sz="2800" dirty="0" smtClean="0">
              <a:latin typeface="Black Rose" panose="00000400000000000000" pitchFamily="2" charset="0"/>
            </a:endParaRPr>
          </a:p>
          <a:p>
            <a:pPr algn="ctr"/>
            <a:endParaRPr lang="es-PA" sz="2800" dirty="0">
              <a:latin typeface="Black Rose" panose="00000400000000000000" pitchFamily="2" charset="0"/>
            </a:endParaRPr>
          </a:p>
          <a:p>
            <a:pPr algn="ctr"/>
            <a:r>
              <a:rPr lang="es-PA" sz="2400" dirty="0" smtClean="0">
                <a:latin typeface="Black Rose" panose="00000400000000000000" pitchFamily="2" charset="0"/>
              </a:rPr>
              <a:t>Gracias </a:t>
            </a:r>
            <a:r>
              <a:rPr lang="es-PA" sz="2400" dirty="0">
                <a:latin typeface="Black Rose" panose="00000400000000000000" pitchFamily="2" charset="0"/>
              </a:rPr>
              <a:t>a los innumerables avances en los dispositivos móviles, esta etapa busca crear un sistema operativo el cual tenga una velocidad, igual o semejante a la del cerebro humano, para procesar la información recibida, se estima que sus primeras apariciones se hagan en el año 2.020, y esto lleve a la creación de “agentes web” que tengan la capacidad de conocer, aprender y razonar como las personas.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6"/>
          <a:stretch/>
        </p:blipFill>
        <p:spPr bwMode="auto">
          <a:xfrm>
            <a:off x="467544" y="0"/>
            <a:ext cx="8280920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0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Nube"/>
          <p:cNvSpPr/>
          <p:nvPr/>
        </p:nvSpPr>
        <p:spPr>
          <a:xfrm>
            <a:off x="1835696" y="195486"/>
            <a:ext cx="4320480" cy="93610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A" b="1" dirty="0">
                <a:solidFill>
                  <a:schemeClr val="tx1"/>
                </a:solidFill>
                <a:latin typeface="Bookman Old Style"/>
                <a:ea typeface="Calibri"/>
                <a:cs typeface="Times New Roman"/>
              </a:rPr>
              <a:t>CARACTERISTICAS DE LA WEB 4.0</a:t>
            </a:r>
            <a:endParaRPr lang="es-PA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148064" y="3802462"/>
            <a:ext cx="2520280" cy="11521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PA" sz="1100" dirty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Alguna de estas predicciones se han llevado al cine: en películas como </a:t>
            </a:r>
            <a:r>
              <a:rPr lang="es-PA" sz="1100" dirty="0" err="1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Matrix</a:t>
            </a:r>
            <a:r>
              <a:rPr lang="es-PA" sz="1100" dirty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 (en donde se utiliza un implante neuronal y realidad virtual que sustituye a la realidad).</a:t>
            </a:r>
            <a:endParaRPr lang="es-PA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24561" y="1275606"/>
            <a:ext cx="2520280" cy="7200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s-PA" sz="1100" dirty="0" smtClean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Los ordenadores </a:t>
            </a:r>
            <a:r>
              <a:rPr lang="es-PA" sz="1100" dirty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tendrán gran potencia de proceso 1016 cálculos por segundo. </a:t>
            </a:r>
            <a:endParaRPr lang="es-PA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2583701"/>
            <a:ext cx="2520280" cy="7200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s-PA" sz="1100" dirty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Existirán implantes neuronales con acceso directo a la Red.</a:t>
            </a:r>
            <a:endParaRPr lang="es-PA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001618" y="4018486"/>
            <a:ext cx="2520280" cy="7200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chemeClr val="accent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s-PA" sz="1100" dirty="0" smtClean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Estará integrado </a:t>
            </a:r>
            <a:r>
              <a:rPr lang="es-PA" sz="1100" dirty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en los vehículos.</a:t>
            </a:r>
            <a:endParaRPr lang="es-PA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71600" y="2851010"/>
            <a:ext cx="2520280" cy="7200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s-PA" sz="1100" dirty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Internet: Se accederá por medios de un “dispositivo, delgado,  ligero, portátil y con muy alta resolución”.</a:t>
            </a:r>
            <a:endParaRPr lang="es-PA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23528" y="1491630"/>
            <a:ext cx="2520280" cy="7200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s-PA" sz="1100" dirty="0">
                <a:solidFill>
                  <a:prstClr val="black"/>
                </a:solidFill>
                <a:latin typeface="Bookman Old Style"/>
                <a:ea typeface="Calibri"/>
                <a:cs typeface="Times New Roman"/>
              </a:rPr>
              <a:t>Se podrá  dialogar de forma natural y en línea con una agente virtual inteligente. </a:t>
            </a:r>
            <a:endParaRPr lang="es-PA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583668" y="2218860"/>
            <a:ext cx="324036" cy="632150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13 Flecha abajo"/>
          <p:cNvSpPr/>
          <p:nvPr/>
        </p:nvSpPr>
        <p:spPr>
          <a:xfrm>
            <a:off x="2681790" y="3571090"/>
            <a:ext cx="324036" cy="512828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Flecha derecha"/>
          <p:cNvSpPr/>
          <p:nvPr/>
        </p:nvSpPr>
        <p:spPr>
          <a:xfrm>
            <a:off x="4521898" y="4222443"/>
            <a:ext cx="626166" cy="36004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7" name="16 Flecha arriba"/>
          <p:cNvSpPr/>
          <p:nvPr/>
        </p:nvSpPr>
        <p:spPr>
          <a:xfrm>
            <a:off x="5604083" y="3303781"/>
            <a:ext cx="336070" cy="521028"/>
          </a:xfrm>
          <a:prstGeom prst="up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8" name="17 Flecha arriba"/>
          <p:cNvSpPr/>
          <p:nvPr/>
        </p:nvSpPr>
        <p:spPr>
          <a:xfrm>
            <a:off x="4905748" y="1995686"/>
            <a:ext cx="386332" cy="588015"/>
          </a:xfrm>
          <a:prstGeom prst="up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9" name="18 Flecha izquierda"/>
          <p:cNvSpPr/>
          <p:nvPr/>
        </p:nvSpPr>
        <p:spPr>
          <a:xfrm>
            <a:off x="2843808" y="1491630"/>
            <a:ext cx="928566" cy="360040"/>
          </a:xfrm>
          <a:prstGeom prst="lef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/>
        </p:blipFill>
        <p:spPr bwMode="auto">
          <a:xfrm flipH="1">
            <a:off x="6516216" y="972317"/>
            <a:ext cx="2773805" cy="175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500" y="1779662"/>
            <a:ext cx="3600400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latin typeface="Bookman Old Style" panose="02050604050505020204" pitchFamily="18" charset="0"/>
              </a:rPr>
              <a:t>Usable</a:t>
            </a:r>
            <a:endParaRPr lang="es-PA" sz="1600" b="1" dirty="0">
              <a:latin typeface="Bookman Old Style" panose="02050604050505020204" pitchFamily="18" charset="0"/>
            </a:endParaRPr>
          </a:p>
          <a:p>
            <a:pPr algn="just"/>
            <a:r>
              <a:rPr lang="es-ES" sz="1200" dirty="0">
                <a:latin typeface="Bookman Old Style" panose="02050604050505020204" pitchFamily="18" charset="0"/>
              </a:rPr>
              <a:t> Realmente la usabilidad va mucho más allá de la web, Es un concepto que debe guiar cualquier proyecto y por supuesto también el desarrollo de una web.</a:t>
            </a:r>
            <a:endParaRPr lang="es-PA" sz="1200" dirty="0">
              <a:latin typeface="Bookman Old Style" panose="020506040505050202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3163969"/>
            <a:ext cx="3672408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latin typeface="Bookman Old Style" panose="02050604050505020204" pitchFamily="18" charset="0"/>
              </a:rPr>
              <a:t>Accesible.</a:t>
            </a:r>
            <a:endParaRPr lang="es-PA" sz="1600" b="1" dirty="0">
              <a:latin typeface="Bookman Old Style" panose="02050604050505020204" pitchFamily="18" charset="0"/>
            </a:endParaRPr>
          </a:p>
          <a:p>
            <a:pPr algn="just"/>
            <a:r>
              <a:rPr lang="es-ES" sz="1200" dirty="0">
                <a:latin typeface="Bookman Old Style" panose="02050604050505020204" pitchFamily="18" charset="0"/>
              </a:rPr>
              <a:t> Cumplir las normas y los estándares de accesibilidad marcados por la W3C en sus normas WAI debería ser objetivo primordial en cualquier </a:t>
            </a:r>
            <a:r>
              <a:rPr lang="es-ES" sz="1200" dirty="0" smtClean="0">
                <a:latin typeface="Bookman Old Style" panose="02050604050505020204" pitchFamily="18" charset="0"/>
              </a:rPr>
              <a:t>web. </a:t>
            </a:r>
            <a:endParaRPr lang="es-PA" sz="1200" dirty="0">
              <a:latin typeface="Bookman Old Style" panose="020506040505050202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55976" y="1779662"/>
            <a:ext cx="3491880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 err="1">
                <a:latin typeface="Bookman Old Style" panose="02050604050505020204" pitchFamily="18" charset="0"/>
              </a:rPr>
              <a:t>Indexable</a:t>
            </a:r>
            <a:r>
              <a:rPr lang="es-ES" sz="1600" b="1" dirty="0">
                <a:latin typeface="Bookman Old Style" panose="02050604050505020204" pitchFamily="18" charset="0"/>
              </a:rPr>
              <a:t>.</a:t>
            </a:r>
            <a:endParaRPr lang="es-PA" sz="1600" b="1" dirty="0">
              <a:latin typeface="Bookman Old Style" panose="02050604050505020204" pitchFamily="18" charset="0"/>
            </a:endParaRPr>
          </a:p>
          <a:p>
            <a:pPr algn="just"/>
            <a:r>
              <a:rPr lang="es-ES" sz="1200" dirty="0">
                <a:latin typeface="Bookman Old Style" panose="02050604050505020204" pitchFamily="18" charset="0"/>
              </a:rPr>
              <a:t> Hacer que una web sea </a:t>
            </a:r>
            <a:r>
              <a:rPr lang="es-ES" sz="1200" dirty="0" err="1">
                <a:latin typeface="Bookman Old Style" panose="02050604050505020204" pitchFamily="18" charset="0"/>
              </a:rPr>
              <a:t>indexable</a:t>
            </a:r>
            <a:r>
              <a:rPr lang="es-ES" sz="1200" dirty="0">
                <a:latin typeface="Bookman Old Style" panose="02050604050505020204" pitchFamily="18" charset="0"/>
              </a:rPr>
              <a:t>, es decir que pueda recorrerla los buscadores </a:t>
            </a:r>
            <a:r>
              <a:rPr lang="es-ES" sz="1200" dirty="0" err="1">
                <a:latin typeface="Bookman Old Style" panose="02050604050505020204" pitchFamily="18" charset="0"/>
              </a:rPr>
              <a:t>hara</a:t>
            </a:r>
            <a:r>
              <a:rPr lang="es-ES" sz="1200" dirty="0">
                <a:latin typeface="Bookman Old Style" panose="02050604050505020204" pitchFamily="18" charset="0"/>
              </a:rPr>
              <a:t> que los cibernautas puedan localizar más fácilmente la </a:t>
            </a:r>
            <a:r>
              <a:rPr lang="es-ES" sz="1200" dirty="0" smtClean="0">
                <a:latin typeface="Bookman Old Style" panose="02050604050505020204" pitchFamily="18" charset="0"/>
              </a:rPr>
              <a:t>información. </a:t>
            </a:r>
            <a:endParaRPr lang="es-PA" sz="1200" dirty="0">
              <a:latin typeface="Bookman Old Style" panose="020506040505050202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4048" y="3163969"/>
            <a:ext cx="3744416" cy="11695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latin typeface="Bookman Old Style" panose="02050604050505020204" pitchFamily="18" charset="0"/>
              </a:rPr>
              <a:t>Actualizable</a:t>
            </a:r>
            <a:endParaRPr lang="es-PA" sz="1600" b="1" dirty="0">
              <a:latin typeface="Bookman Old Style" panose="02050604050505020204" pitchFamily="18" charset="0"/>
            </a:endParaRPr>
          </a:p>
          <a:p>
            <a:pPr algn="just"/>
            <a:r>
              <a:rPr lang="es-ES" sz="1200" dirty="0" smtClean="0">
                <a:latin typeface="Bookman Old Style" panose="02050604050505020204" pitchFamily="18" charset="0"/>
              </a:rPr>
              <a:t>Ahora </a:t>
            </a:r>
            <a:r>
              <a:rPr lang="es-ES" sz="1200" dirty="0">
                <a:latin typeface="Bookman Old Style" panose="02050604050505020204" pitchFamily="18" charset="0"/>
              </a:rPr>
              <a:t>toca actualizar la web con regularidad, crear contenidos de calidad, estar al día con las </a:t>
            </a:r>
            <a:r>
              <a:rPr lang="es-ES" sz="1200" dirty="0" smtClean="0">
                <a:latin typeface="Bookman Old Style" panose="02050604050505020204" pitchFamily="18" charset="0"/>
              </a:rPr>
              <a:t>últimas noticias y ofrecer </a:t>
            </a:r>
            <a:r>
              <a:rPr lang="es-ES" sz="1200" dirty="0">
                <a:latin typeface="Bookman Old Style" panose="02050604050505020204" pitchFamily="18" charset="0"/>
              </a:rPr>
              <a:t>información útil para el cibernauta</a:t>
            </a:r>
            <a:r>
              <a:rPr lang="es-ES" dirty="0"/>
              <a:t>. </a:t>
            </a:r>
            <a:endParaRPr lang="es-PA" dirty="0"/>
          </a:p>
        </p:txBody>
      </p:sp>
      <p:sp>
        <p:nvSpPr>
          <p:cNvPr id="7" name="6 Nube"/>
          <p:cNvSpPr/>
          <p:nvPr/>
        </p:nvSpPr>
        <p:spPr>
          <a:xfrm>
            <a:off x="1691680" y="267494"/>
            <a:ext cx="3960440" cy="1152128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Elementos de diseño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7398"/>
            <a:ext cx="1872208" cy="15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 rot="21214992">
            <a:off x="611560" y="1059582"/>
            <a:ext cx="3096344" cy="3384376"/>
          </a:xfrm>
          <a:prstGeom prst="roundRect">
            <a:avLst/>
          </a:prstGeom>
          <a:solidFill>
            <a:srgbClr val="00206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PA" sz="2000" b="1" dirty="0" smtClean="0">
                <a:solidFill>
                  <a:srgbClr val="FFC000"/>
                </a:solidFill>
                <a:latin typeface="Bookman Old Style"/>
                <a:ea typeface="Calibri"/>
                <a:cs typeface="Times New Roman"/>
              </a:rPr>
              <a:t>Ventajas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PA" sz="1400" dirty="0" smtClean="0">
                <a:latin typeface="Bookman Old Style"/>
                <a:ea typeface="Calibri"/>
                <a:cs typeface="Times New Roman"/>
              </a:rPr>
              <a:t>Accesibilidad</a:t>
            </a:r>
            <a:endParaRPr lang="es-PA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PA" sz="1400" dirty="0">
                <a:latin typeface="Bookman Old Style"/>
                <a:ea typeface="Calibri"/>
                <a:cs typeface="Times New Roman"/>
              </a:rPr>
              <a:t>Acceso de información, imágenes, audios, videos, juegos, etc.</a:t>
            </a:r>
            <a:endParaRPr lang="es-PA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PA" sz="1400" dirty="0">
                <a:latin typeface="Bookman Old Style"/>
                <a:ea typeface="Calibri"/>
                <a:cs typeface="Times New Roman"/>
              </a:rPr>
              <a:t>Interactividad</a:t>
            </a:r>
            <a:endParaRPr lang="es-PA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PA" sz="1400" dirty="0">
                <a:latin typeface="Bookman Old Style"/>
                <a:ea typeface="Calibri"/>
                <a:cs typeface="Times New Roman"/>
              </a:rPr>
              <a:t>Captura la atención</a:t>
            </a:r>
            <a:endParaRPr lang="es-PA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s-PA" sz="1400" dirty="0">
                <a:latin typeface="Bookman Old Style"/>
                <a:ea typeface="Calibri"/>
                <a:cs typeface="Times New Roman"/>
              </a:rPr>
              <a:t>Se pueden realizar pagos, trámites y en algunas escuelas existe el servicio de tareas y notas</a:t>
            </a:r>
            <a:endParaRPr lang="es-PA" sz="1400" dirty="0">
              <a:ea typeface="Calibri"/>
              <a:cs typeface="Times New Roman"/>
            </a:endParaRPr>
          </a:p>
        </p:txBody>
      </p:sp>
      <p:sp>
        <p:nvSpPr>
          <p:cNvPr id="5" name="4 Rectángulo redondeado"/>
          <p:cNvSpPr/>
          <p:nvPr/>
        </p:nvSpPr>
        <p:spPr>
          <a:xfrm rot="466289">
            <a:off x="5364088" y="1059582"/>
            <a:ext cx="3096344" cy="3384376"/>
          </a:xfrm>
          <a:prstGeom prst="roundRect">
            <a:avLst/>
          </a:prstGeom>
          <a:solidFill>
            <a:srgbClr val="00206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PA" b="1" dirty="0" smtClean="0">
                <a:solidFill>
                  <a:srgbClr val="FFC000"/>
                </a:solidFill>
                <a:latin typeface="Bookman Old Style"/>
                <a:ea typeface="Calibri"/>
                <a:cs typeface="Times New Roman"/>
              </a:rPr>
              <a:t>Desventajas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es-PA" sz="1100" dirty="0">
              <a:latin typeface="Bookman Old Style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PA" sz="1100" dirty="0" smtClean="0">
                <a:latin typeface="Bookman Old Style"/>
                <a:ea typeface="Calibri"/>
                <a:cs typeface="Times New Roman"/>
              </a:rPr>
              <a:t>En </a:t>
            </a:r>
            <a:r>
              <a:rPr lang="es-PA" sz="1100" dirty="0">
                <a:latin typeface="Bookman Old Style"/>
                <a:ea typeface="Calibri"/>
                <a:cs typeface="Times New Roman"/>
              </a:rPr>
              <a:t>el caso de las empresas u otras instituciones es peligroso colgar datos confidenciales. </a:t>
            </a:r>
            <a:endParaRPr lang="es-PA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PA" sz="1100" dirty="0">
                <a:latin typeface="Bookman Old Style"/>
                <a:ea typeface="Calibri"/>
                <a:cs typeface="Times New Roman"/>
              </a:rPr>
              <a:t> Ciertos ordenadores normalmente son mucho más vulnerables a ataques de virus, troyanos, espías, etc. </a:t>
            </a:r>
            <a:endParaRPr lang="es-PA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s-PA" sz="1100" dirty="0">
                <a:latin typeface="Bookman Old Style"/>
                <a:ea typeface="Calibri"/>
                <a:cs typeface="Times New Roman"/>
              </a:rPr>
              <a:t>La dependencia del sistema a la conexión de Internet. </a:t>
            </a:r>
            <a:endParaRPr lang="es-PA" sz="1100" dirty="0">
              <a:ea typeface="Calibri"/>
              <a:cs typeface="Times New Roman"/>
            </a:endParaRPr>
          </a:p>
        </p:txBody>
      </p:sp>
      <p:pic>
        <p:nvPicPr>
          <p:cNvPr id="2050" name="Picture 2" descr="C:\Users\Isabella\Pictures\Ordenador3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7614"/>
            <a:ext cx="1728191" cy="22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abella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17318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dirty="0">
                <a:latin typeface="Black Rose" panose="00000400000000000000" pitchFamily="2" charset="0"/>
              </a:rPr>
              <a:t>Aunque no hay una fecha exacta de inicio de esta etapa, se  buscará clasificar las emociones de las personas, por medio de dispositivos, aplicaciones productos o servicios, entre los más relevantes, que su principal objetivo sea mejorar la experiencia de las empresas o personas en la web.</a:t>
            </a:r>
          </a:p>
          <a:p>
            <a:pPr algn="ctr"/>
            <a:r>
              <a:rPr lang="es-PA" dirty="0">
                <a:latin typeface="Black Rose" panose="00000400000000000000" pitchFamily="2" charset="0"/>
              </a:rPr>
              <a:t>Esta sin duda será la que generará mayor afinidad con los usuarios sin determinar raza, nivel social o género. de esta manera observamos que la web ha evolucionado a un ritmo inesperado, en donde el hombre por satisfacer sus necesidades, implementar estrategias, ampliar el círculo social o simplemente expresar sus emociones,  enriquece su conocimiento para mejorar o crear aplicaciones y herramientas que mejoren de una manera acertada, oportuna y accesible la comunicación de las personas.</a:t>
            </a:r>
          </a:p>
        </p:txBody>
      </p:sp>
      <p:sp>
        <p:nvSpPr>
          <p:cNvPr id="4" name="3 Llamada de nube"/>
          <p:cNvSpPr/>
          <p:nvPr/>
        </p:nvSpPr>
        <p:spPr>
          <a:xfrm>
            <a:off x="1547664" y="51470"/>
            <a:ext cx="6624736" cy="1224136"/>
          </a:xfrm>
          <a:prstGeom prst="cloudCallout">
            <a:avLst>
              <a:gd name="adj1" fmla="val -1607"/>
              <a:gd name="adj2" fmla="val 18926"/>
            </a:avLst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6000" dirty="0" smtClean="0">
                <a:solidFill>
                  <a:srgbClr val="FF0066"/>
                </a:solidFill>
                <a:latin typeface="Black Rose" panose="00000400000000000000" pitchFamily="2" charset="0"/>
              </a:rPr>
              <a:t>Web </a:t>
            </a:r>
            <a:r>
              <a:rPr lang="es-PA" sz="6000" dirty="0" smtClean="0">
                <a:solidFill>
                  <a:srgbClr val="7030A0"/>
                </a:solidFill>
                <a:latin typeface="Black Rose" panose="00000400000000000000" pitchFamily="2" charset="0"/>
              </a:rPr>
              <a:t>5.0</a:t>
            </a:r>
            <a:endParaRPr lang="es-PA" sz="6000" dirty="0">
              <a:solidFill>
                <a:srgbClr val="7030A0"/>
              </a:solidFill>
              <a:latin typeface="Black Ros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629</Words>
  <Application>Microsoft Office PowerPoint</Application>
  <PresentationFormat>Presentación en pantalla (16:9)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Black Rose</vt:lpstr>
      <vt:lpstr>Bookman Old Style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</dc:creator>
  <cp:lastModifiedBy>Mirian</cp:lastModifiedBy>
  <cp:revision>35</cp:revision>
  <dcterms:created xsi:type="dcterms:W3CDTF">2015-09-12T22:55:12Z</dcterms:created>
  <dcterms:modified xsi:type="dcterms:W3CDTF">2016-06-14T21:14:44Z</dcterms:modified>
</cp:coreProperties>
</file>