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 snapToGrid="0">
      <p:cViewPr>
        <p:scale>
          <a:sx n="70" d="100"/>
          <a:sy n="70" d="100"/>
        </p:scale>
        <p:origin x="75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88CE98F-FDB7-4CE4-8CA1-A410CCACA62F}" type="datetimeFigureOut">
              <a:rPr lang="en-CA" smtClean="0"/>
              <a:t>2016-04-01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25701F67-6DFE-461C-A556-CBDFEF9F09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4767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E98F-FDB7-4CE4-8CA1-A410CCACA62F}" type="datetimeFigureOut">
              <a:rPr lang="en-CA" smtClean="0"/>
              <a:t>2016-04-01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1F67-6DFE-461C-A556-CBDFEF9F09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4302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E98F-FDB7-4CE4-8CA1-A410CCACA62F}" type="datetimeFigureOut">
              <a:rPr lang="en-CA" smtClean="0"/>
              <a:t>2016-04-01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1F67-6DFE-461C-A556-CBDFEF9F09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7665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E98F-FDB7-4CE4-8CA1-A410CCACA62F}" type="datetimeFigureOut">
              <a:rPr lang="en-CA" smtClean="0"/>
              <a:t>2016-04-01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1F67-6DFE-461C-A556-CBDFEF9F09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7830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E98F-FDB7-4CE4-8CA1-A410CCACA62F}" type="datetimeFigureOut">
              <a:rPr lang="en-CA" smtClean="0"/>
              <a:t>2016-04-01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1F67-6DFE-461C-A556-CBDFEF9F09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6319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E98F-FDB7-4CE4-8CA1-A410CCACA62F}" type="datetimeFigureOut">
              <a:rPr lang="en-CA" smtClean="0"/>
              <a:t>2016-04-01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1F67-6DFE-461C-A556-CBDFEF9F09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9477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E98F-FDB7-4CE4-8CA1-A410CCACA62F}" type="datetimeFigureOut">
              <a:rPr lang="en-CA" smtClean="0"/>
              <a:t>2016-04-01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1F67-6DFE-461C-A556-CBDFEF9F09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4551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88CE98F-FDB7-4CE4-8CA1-A410CCACA62F}" type="datetimeFigureOut">
              <a:rPr lang="en-CA" smtClean="0"/>
              <a:t>2016-04-01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1F67-6DFE-461C-A556-CBDFEF9F09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152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88CE98F-FDB7-4CE4-8CA1-A410CCACA62F}" type="datetimeFigureOut">
              <a:rPr lang="en-CA" smtClean="0"/>
              <a:t>2016-04-01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1F67-6DFE-461C-A556-CBDFEF9F09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2917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E98F-FDB7-4CE4-8CA1-A410CCACA62F}" type="datetimeFigureOut">
              <a:rPr lang="en-CA" smtClean="0"/>
              <a:t>2016-04-01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1F67-6DFE-461C-A556-CBDFEF9F09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2016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E98F-FDB7-4CE4-8CA1-A410CCACA62F}" type="datetimeFigureOut">
              <a:rPr lang="en-CA" smtClean="0"/>
              <a:t>2016-04-01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1F67-6DFE-461C-A556-CBDFEF9F09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5009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E98F-FDB7-4CE4-8CA1-A410CCACA62F}" type="datetimeFigureOut">
              <a:rPr lang="en-CA" smtClean="0"/>
              <a:t>2016-04-01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1F67-6DFE-461C-A556-CBDFEF9F09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8279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E98F-FDB7-4CE4-8CA1-A410CCACA62F}" type="datetimeFigureOut">
              <a:rPr lang="en-CA" smtClean="0"/>
              <a:t>2016-04-01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1F67-6DFE-461C-A556-CBDFEF9F09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1734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E98F-FDB7-4CE4-8CA1-A410CCACA62F}" type="datetimeFigureOut">
              <a:rPr lang="en-CA" smtClean="0"/>
              <a:t>2016-04-01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1F67-6DFE-461C-A556-CBDFEF9F09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3022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E98F-FDB7-4CE4-8CA1-A410CCACA62F}" type="datetimeFigureOut">
              <a:rPr lang="en-CA" smtClean="0"/>
              <a:t>2016-04-01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1F67-6DFE-461C-A556-CBDFEF9F09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516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E98F-FDB7-4CE4-8CA1-A410CCACA62F}" type="datetimeFigureOut">
              <a:rPr lang="en-CA" smtClean="0"/>
              <a:t>2016-04-01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1F67-6DFE-461C-A556-CBDFEF9F09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5342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E98F-FDB7-4CE4-8CA1-A410CCACA62F}" type="datetimeFigureOut">
              <a:rPr lang="en-CA" smtClean="0"/>
              <a:t>2016-04-01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1F67-6DFE-461C-A556-CBDFEF9F09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3995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88CE98F-FDB7-4CE4-8CA1-A410CCACA62F}" type="datetimeFigureOut">
              <a:rPr lang="en-CA" smtClean="0"/>
              <a:t>2016-04-01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CA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5701F67-6DFE-461C-A556-CBDFEF9F09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631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a/intl/en/policies/privacy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4262" y="439822"/>
            <a:ext cx="8825658" cy="1648285"/>
          </a:xfrm>
        </p:spPr>
        <p:txBody>
          <a:bodyPr/>
          <a:lstStyle/>
          <a:p>
            <a:r>
              <a:rPr lang="en-CA" dirty="0" smtClean="0"/>
              <a:t>					 </a:t>
            </a:r>
            <a:br>
              <a:rPr lang="en-CA" dirty="0" smtClean="0"/>
            </a:br>
            <a:r>
              <a:rPr lang="en-CA" sz="4500" dirty="0" smtClean="0"/>
              <a:t>Exploring Nurses 	Resiliency to 							Shift Work</a:t>
            </a:r>
            <a:endParaRPr lang="en-CA" sz="4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dirty="0" smtClean="0"/>
              <a:t>						     </a:t>
            </a:r>
            <a:r>
              <a:rPr lang="en-CA" dirty="0" err="1" smtClean="0"/>
              <a:t>Nurs</a:t>
            </a:r>
            <a:r>
              <a:rPr lang="en-CA" dirty="0" smtClean="0"/>
              <a:t> 603 : facilitating inquiry </a:t>
            </a:r>
          </a:p>
          <a:p>
            <a:r>
              <a:rPr lang="en-CA" dirty="0" smtClean="0"/>
              <a:t>							             Winter 2016</a:t>
            </a:r>
          </a:p>
          <a:p>
            <a:r>
              <a:rPr lang="en-CA" dirty="0" smtClean="0"/>
              <a:t>				     Melanie thompson, Diane cooper, and Katie </a:t>
            </a:r>
            <a:r>
              <a:rPr lang="en-CA" dirty="0" err="1" smtClean="0"/>
              <a:t>douglas</a:t>
            </a:r>
            <a:endParaRPr lang="en-CA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15224" t="12051" r="15705" b="6667"/>
          <a:stretch/>
        </p:blipFill>
        <p:spPr bwMode="auto">
          <a:xfrm>
            <a:off x="2252723" y="2088107"/>
            <a:ext cx="7148736" cy="26892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68038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Analysis Continued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These individual cluster meaning lists were then compared and were further coded to create a final list of five overarching themes. Each overarching theme was then analyzed for meaning and results.  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512" y="3493344"/>
            <a:ext cx="3643952" cy="344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034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Research Results 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6222" y="2470245"/>
            <a:ext cx="8407020" cy="398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182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Lab Two: Quantitative Analysis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600" dirty="0" smtClean="0"/>
              <a:t>Purpose </a:t>
            </a:r>
          </a:p>
          <a:p>
            <a:pPr lvl="1"/>
            <a:r>
              <a:rPr lang="en-CA" sz="2600" dirty="0" smtClean="0"/>
              <a:t>To </a:t>
            </a:r>
            <a:r>
              <a:rPr lang="en-CA" sz="2600" dirty="0"/>
              <a:t>What Extent Do Internal and External Factors Impact Nurses’ Perception of Their Sleep Patterns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88414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Research Methodology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/>
              <a:t>Sample </a:t>
            </a:r>
          </a:p>
          <a:p>
            <a:pPr lvl="1"/>
            <a:r>
              <a:rPr lang="en-CA" sz="2400" dirty="0"/>
              <a:t>Convenient sample of 17 course participants </a:t>
            </a:r>
          </a:p>
          <a:p>
            <a:pPr marL="0" indent="0">
              <a:buNone/>
            </a:pPr>
            <a:endParaRPr lang="en-CA" sz="2400" dirty="0" smtClean="0"/>
          </a:p>
          <a:p>
            <a:r>
              <a:rPr lang="en-CA" sz="2400" dirty="0" smtClean="0"/>
              <a:t>Procedure</a:t>
            </a:r>
            <a:endParaRPr lang="en-CA" sz="2400" dirty="0"/>
          </a:p>
          <a:p>
            <a:pPr lvl="1"/>
            <a:r>
              <a:rPr lang="en-CA" sz="2400" dirty="0"/>
              <a:t>Inviting graduate students </a:t>
            </a:r>
            <a:r>
              <a:rPr lang="en-CA" sz="2400" dirty="0" smtClean="0"/>
              <a:t>enrolled </a:t>
            </a:r>
            <a:r>
              <a:rPr lang="en-CA" sz="2400" dirty="0"/>
              <a:t>in Facilitating Inquiry course to complete on-line questionnaire using Google Forms template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99909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Methodology Continued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CA" sz="2400" dirty="0"/>
              <a:t>Limitations </a:t>
            </a:r>
          </a:p>
          <a:p>
            <a:pPr lvl="1"/>
            <a:r>
              <a:rPr lang="en-CA" sz="2400" dirty="0"/>
              <a:t>Convenient sample </a:t>
            </a:r>
            <a:endParaRPr lang="en-CA" sz="2400" dirty="0" smtClean="0"/>
          </a:p>
          <a:p>
            <a:pPr lvl="1"/>
            <a:r>
              <a:rPr lang="en-CA" sz="2400" dirty="0" smtClean="0"/>
              <a:t>Small </a:t>
            </a:r>
            <a:r>
              <a:rPr lang="en-CA" sz="2400" dirty="0"/>
              <a:t>sample size</a:t>
            </a:r>
          </a:p>
          <a:p>
            <a:pPr lvl="1"/>
            <a:r>
              <a:rPr lang="en-CA" sz="2400" dirty="0"/>
              <a:t>Use of subjective information only (standardized questionnaires not incorporated into survey questions)</a:t>
            </a:r>
          </a:p>
          <a:p>
            <a:pPr lvl="1"/>
            <a:r>
              <a:rPr lang="en-CA" sz="2400" dirty="0"/>
              <a:t>Variations in </a:t>
            </a:r>
            <a:r>
              <a:rPr lang="en-CA" sz="2400" dirty="0" smtClean="0"/>
              <a:t>shift type (days vs nights) </a:t>
            </a:r>
            <a:r>
              <a:rPr lang="en-CA" sz="2400" dirty="0"/>
              <a:t>and hours worked</a:t>
            </a:r>
          </a:p>
          <a:p>
            <a:pPr lvl="1"/>
            <a:r>
              <a:rPr lang="en-CA" sz="2400" dirty="0"/>
              <a:t>Study design (</a:t>
            </a:r>
            <a:r>
              <a:rPr lang="en-CA" sz="2400" dirty="0" smtClean="0"/>
              <a:t>cross-sectional studies </a:t>
            </a:r>
            <a:r>
              <a:rPr lang="en-CA" sz="2400" dirty="0"/>
              <a:t>do not yield cause and effect relationships)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11410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Research Results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z="2400" dirty="0"/>
              <a:t>Findings via auto summary produced by Google Forms and Excel spreadsheet computations</a:t>
            </a:r>
          </a:p>
          <a:p>
            <a:r>
              <a:rPr lang="en-CA" sz="2400" dirty="0"/>
              <a:t>Internal Factors:</a:t>
            </a:r>
          </a:p>
          <a:p>
            <a:pPr lvl="1"/>
            <a:r>
              <a:rPr lang="en-CA" sz="2400" dirty="0"/>
              <a:t>Personal Preferences</a:t>
            </a:r>
          </a:p>
          <a:p>
            <a:pPr lvl="2"/>
            <a:r>
              <a:rPr lang="en-CA" sz="2400" dirty="0" smtClean="0"/>
              <a:t>Sleep </a:t>
            </a:r>
            <a:r>
              <a:rPr lang="en-CA" sz="2400" dirty="0"/>
              <a:t>Quality versus Sleep Quantity</a:t>
            </a:r>
          </a:p>
          <a:p>
            <a:pPr lvl="2"/>
            <a:r>
              <a:rPr lang="en-CA" sz="2400" dirty="0" smtClean="0"/>
              <a:t>Diurnal </a:t>
            </a:r>
            <a:r>
              <a:rPr lang="en-CA" sz="2400" dirty="0"/>
              <a:t>versus Nocturnal Traits</a:t>
            </a:r>
          </a:p>
          <a:p>
            <a:pPr lvl="2"/>
            <a:r>
              <a:rPr lang="en-CA" sz="2400" dirty="0" smtClean="0"/>
              <a:t>Preferences </a:t>
            </a:r>
            <a:r>
              <a:rPr lang="en-CA" sz="2400" dirty="0"/>
              <a:t>for working </a:t>
            </a:r>
            <a:r>
              <a:rPr lang="en-CA" sz="2400" dirty="0" smtClean="0"/>
              <a:t>day </a:t>
            </a:r>
            <a:r>
              <a:rPr lang="en-CA" sz="2400" dirty="0"/>
              <a:t>shifts versus working night shifts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8782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Research Results Continued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sz="2200" dirty="0"/>
              <a:t>External Factors</a:t>
            </a:r>
          </a:p>
          <a:p>
            <a:pPr lvl="1"/>
            <a:r>
              <a:rPr lang="en-CA" sz="2200" dirty="0"/>
              <a:t>Perception of management’s attitudes towards break or rest times</a:t>
            </a:r>
          </a:p>
          <a:p>
            <a:pPr lvl="1"/>
            <a:r>
              <a:rPr lang="en-CA" sz="2200" dirty="0"/>
              <a:t>Collegial support that facilitate taking breaks during night </a:t>
            </a:r>
            <a:r>
              <a:rPr lang="en-CA" sz="2200" dirty="0" smtClean="0"/>
              <a:t>shifts</a:t>
            </a:r>
          </a:p>
          <a:p>
            <a:pPr lvl="1"/>
            <a:r>
              <a:rPr lang="en-CA" sz="2200" dirty="0" smtClean="0"/>
              <a:t>Speed </a:t>
            </a:r>
            <a:r>
              <a:rPr lang="en-CA" sz="2200" dirty="0"/>
              <a:t>of rotation (number of consecutive shifts worked)</a:t>
            </a:r>
          </a:p>
          <a:p>
            <a:pPr lvl="1"/>
            <a:r>
              <a:rPr lang="en-CA" sz="2200" dirty="0"/>
              <a:t>Participants’ perception of their control over the scheduled shifts</a:t>
            </a:r>
          </a:p>
          <a:p>
            <a:endParaRPr lang="en-CA" sz="2200" dirty="0"/>
          </a:p>
        </p:txBody>
      </p:sp>
    </p:spTree>
    <p:extLst>
      <p:ext uri="{BB962C8B-B14F-4D97-AF65-F5344CB8AC3E}">
        <p14:creationId xmlns:p14="http://schemas.microsoft.com/office/powerpoint/2010/main" val="3723423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Research Discussion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701766"/>
          </a:xfrm>
        </p:spPr>
        <p:txBody>
          <a:bodyPr>
            <a:normAutofit fontScale="92500" lnSpcReduction="10000"/>
          </a:bodyPr>
          <a:lstStyle/>
          <a:p>
            <a:r>
              <a:rPr lang="en-CA" sz="2400" dirty="0"/>
              <a:t>Research findings limited by sample size and composition of sample (53% of participants worked day shifts only)</a:t>
            </a:r>
          </a:p>
          <a:p>
            <a:r>
              <a:rPr lang="en-CA" sz="2400" dirty="0" smtClean="0"/>
              <a:t>Respondents </a:t>
            </a:r>
            <a:r>
              <a:rPr lang="en-CA" sz="2400" dirty="0"/>
              <a:t>unanimously indicated that break times influenced the quality of patient care</a:t>
            </a:r>
          </a:p>
          <a:p>
            <a:r>
              <a:rPr lang="en-CA" sz="2400" dirty="0" smtClean="0"/>
              <a:t>Findings </a:t>
            </a:r>
            <a:r>
              <a:rPr lang="en-CA" sz="2400" dirty="0"/>
              <a:t>present </a:t>
            </a:r>
            <a:r>
              <a:rPr lang="en-CA" sz="2400" dirty="0" smtClean="0"/>
              <a:t>an opportunity </a:t>
            </a:r>
            <a:r>
              <a:rPr lang="en-CA" sz="2400" dirty="0"/>
              <a:t>for organizations to review and improve practices around break times/rest periods during night shifts</a:t>
            </a:r>
          </a:p>
          <a:p>
            <a:r>
              <a:rPr lang="en-CA" sz="2400" dirty="0" smtClean="0"/>
              <a:t>Management </a:t>
            </a:r>
            <a:r>
              <a:rPr lang="en-CA" sz="2400" dirty="0"/>
              <a:t>should create a culture </a:t>
            </a:r>
            <a:r>
              <a:rPr lang="en-CA" sz="2400" dirty="0" smtClean="0"/>
              <a:t>where </a:t>
            </a:r>
            <a:r>
              <a:rPr lang="en-CA" sz="2400" dirty="0"/>
              <a:t>taking breaks </a:t>
            </a:r>
            <a:r>
              <a:rPr lang="en-CA" sz="2400" dirty="0" smtClean="0"/>
              <a:t>is </a:t>
            </a:r>
            <a:r>
              <a:rPr lang="en-CA" sz="2400" dirty="0"/>
              <a:t>important for maintaining nurses’ health, promoting rejuvenation and </a:t>
            </a:r>
            <a:r>
              <a:rPr lang="en-CA" sz="2400" dirty="0" smtClean="0"/>
              <a:t>enhancing </a:t>
            </a:r>
            <a:r>
              <a:rPr lang="en-CA" sz="2400" dirty="0"/>
              <a:t>patient care and safety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87331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Recommended Strategies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000" dirty="0"/>
              <a:t>Management should integrate models on recovery with shift models (shift duration and time of the shift) to better ascertain adequate rest times (</a:t>
            </a:r>
            <a:r>
              <a:rPr lang="en-CA" sz="2000" dirty="0" err="1"/>
              <a:t>Merkus</a:t>
            </a:r>
            <a:r>
              <a:rPr lang="en-CA" sz="2000" dirty="0"/>
              <a:t>, </a:t>
            </a:r>
            <a:r>
              <a:rPr lang="en-CA" sz="2000" dirty="0" err="1"/>
              <a:t>Holte</a:t>
            </a:r>
            <a:r>
              <a:rPr lang="en-CA" sz="2000" dirty="0"/>
              <a:t>, Huysmans, Van </a:t>
            </a:r>
            <a:r>
              <a:rPr lang="en-CA" sz="2000" dirty="0" err="1"/>
              <a:t>Mechelen</a:t>
            </a:r>
            <a:r>
              <a:rPr lang="en-CA" sz="2000" dirty="0"/>
              <a:t>, &amp; Van der </a:t>
            </a:r>
            <a:r>
              <a:rPr lang="en-CA" sz="2000" dirty="0" err="1"/>
              <a:t>beek</a:t>
            </a:r>
            <a:r>
              <a:rPr lang="en-CA" sz="2000" dirty="0"/>
              <a:t>, 2015)</a:t>
            </a:r>
          </a:p>
          <a:p>
            <a:r>
              <a:rPr lang="en-CA" sz="2000" dirty="0"/>
              <a:t>Management should dedicate space for employees to have rest periods (</a:t>
            </a:r>
            <a:r>
              <a:rPr lang="en-CA" sz="2000" dirty="0" err="1"/>
              <a:t>Alspach</a:t>
            </a:r>
            <a:r>
              <a:rPr lang="en-CA" sz="2000" dirty="0"/>
              <a:t>, 2008)</a:t>
            </a:r>
          </a:p>
          <a:p>
            <a:r>
              <a:rPr lang="en-CA" sz="2000" dirty="0"/>
              <a:t>Management should adopt more flexible scheduling practices that empower individuals </a:t>
            </a:r>
            <a:r>
              <a:rPr lang="en-CA" sz="2000" dirty="0" smtClean="0"/>
              <a:t>and offer nurses more </a:t>
            </a:r>
            <a:r>
              <a:rPr lang="en-CA" sz="2000" dirty="0"/>
              <a:t>control over their scheduled shifts and the number of consecutive shifts worked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25804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References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 err="1"/>
              <a:t>Alspach</a:t>
            </a:r>
            <a:r>
              <a:rPr lang="en-CA" dirty="0"/>
              <a:t>, G. (2008). Napping on night shift: Slacker or savior?  Critical Care Nurse, 28(6), 12-19</a:t>
            </a:r>
            <a:r>
              <a:rPr lang="en-CA" dirty="0" smtClean="0"/>
              <a:t>.</a:t>
            </a:r>
          </a:p>
          <a:p>
            <a:r>
              <a:rPr lang="en-CA" dirty="0"/>
              <a:t>Bixby, J. (June 2008). Awake, Alert and Ready to work. RT: The Journal for Respiratory Care </a:t>
            </a:r>
            <a:r>
              <a:rPr lang="en-CA" dirty="0" smtClean="0"/>
              <a:t>Practitioners</a:t>
            </a:r>
            <a:r>
              <a:rPr lang="en-CA" dirty="0"/>
              <a:t>, 21(6), 24-28.</a:t>
            </a:r>
          </a:p>
          <a:p>
            <a:r>
              <a:rPr lang="en-CA" dirty="0"/>
              <a:t>Chan, M.F. (January 2009). Factors Associated with perceived sleep quality of nurses working </a:t>
            </a:r>
            <a:r>
              <a:rPr lang="en-CA" dirty="0" smtClean="0"/>
              <a:t>on </a:t>
            </a:r>
            <a:r>
              <a:rPr lang="en-CA" dirty="0"/>
              <a:t>rotating shifts. Journal of Clinical Nursing, 18(2), 285-293.</a:t>
            </a:r>
          </a:p>
          <a:p>
            <a:r>
              <a:rPr lang="en-CA" dirty="0"/>
              <a:t>Google Forms (2016). Google Privacy and Terms.  Retrieved from </a:t>
            </a:r>
            <a:r>
              <a:rPr lang="en-CA" dirty="0">
                <a:hlinkClick r:id="rId2"/>
              </a:rPr>
              <a:t>https://www.google.ca/intl/en/policies/privacy</a:t>
            </a:r>
            <a:r>
              <a:rPr lang="en-CA" dirty="0" smtClean="0">
                <a:hlinkClick r:id="rId2"/>
              </a:rPr>
              <a:t>/</a:t>
            </a:r>
            <a:endParaRPr lang="en-CA" dirty="0" smtClean="0"/>
          </a:p>
          <a:p>
            <a:r>
              <a:rPr lang="en-CA" dirty="0"/>
              <a:t>Lin, S.H., Liao, W.C., Chen, H.Y., &amp; Fan. J.Y. (2014). The impact of shift work on nurses’ job </a:t>
            </a:r>
            <a:r>
              <a:rPr lang="en-CA" dirty="0" smtClean="0"/>
              <a:t>stress</a:t>
            </a:r>
            <a:r>
              <a:rPr lang="en-CA" dirty="0"/>
              <a:t>, sleep quality, and self-perceived health status. Journal of nursing management, 22, 604-612</a:t>
            </a:r>
            <a:r>
              <a:rPr lang="en-CA" dirty="0" smtClean="0"/>
              <a:t>.</a:t>
            </a:r>
          </a:p>
          <a:p>
            <a:r>
              <a:rPr lang="en-CA" dirty="0" err="1"/>
              <a:t>Merkus</a:t>
            </a:r>
            <a:r>
              <a:rPr lang="en-CA" dirty="0"/>
              <a:t>, S.L., </a:t>
            </a:r>
            <a:r>
              <a:rPr lang="en-CA" dirty="0" err="1"/>
              <a:t>Holte</a:t>
            </a:r>
            <a:r>
              <a:rPr lang="en-CA" dirty="0"/>
              <a:t>, K.A., Huysmans, M.A., Van </a:t>
            </a:r>
            <a:r>
              <a:rPr lang="en-CA" dirty="0" err="1"/>
              <a:t>Mechelen</a:t>
            </a:r>
            <a:r>
              <a:rPr lang="en-CA" dirty="0"/>
              <a:t>, W., &amp; Van der </a:t>
            </a:r>
            <a:r>
              <a:rPr lang="en-CA" dirty="0" err="1"/>
              <a:t>beek</a:t>
            </a:r>
            <a:r>
              <a:rPr lang="en-CA" dirty="0"/>
              <a:t>. A.J. (2015).  Nonstandard working schedules and health: The systematic search for a comprehensive model.  BMC public health, 15, 1-15. Doi:10.1186/s12889-015-2407-9</a:t>
            </a:r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45004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Background and Literature Review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z="2000" dirty="0" smtClean="0"/>
              <a:t>Shift work:</a:t>
            </a:r>
          </a:p>
          <a:p>
            <a:pPr lvl="1"/>
            <a:r>
              <a:rPr lang="en-CA" sz="2000" dirty="0" smtClean="0"/>
              <a:t>Defined as working between 7pm and 6am</a:t>
            </a:r>
          </a:p>
          <a:p>
            <a:pPr lvl="1"/>
            <a:r>
              <a:rPr lang="en-CA" sz="2000" dirty="0" smtClean="0"/>
              <a:t>Inadequate sleep is common among shift workers</a:t>
            </a:r>
          </a:p>
          <a:p>
            <a:pPr lvl="1"/>
            <a:r>
              <a:rPr lang="en-CA" sz="2000" dirty="0" smtClean="0"/>
              <a:t>Often requires one to sleep during the day </a:t>
            </a:r>
          </a:p>
          <a:p>
            <a:r>
              <a:rPr lang="en-CA" sz="2000" dirty="0" smtClean="0"/>
              <a:t>Sleeping during daylight hours – Poor quality of sleep, more feeling of wakefulness, and shorter rest periods</a:t>
            </a:r>
          </a:p>
          <a:p>
            <a:r>
              <a:rPr lang="en-CA" sz="2000" dirty="0" smtClean="0"/>
              <a:t>Nurses have identified that they are getting insufficient sleep</a:t>
            </a:r>
          </a:p>
          <a:p>
            <a:r>
              <a:rPr lang="en-CA" sz="2000" dirty="0" smtClean="0"/>
              <a:t>Evidence supports sleep breaks on night shift can prevent sleep deprivation</a:t>
            </a:r>
          </a:p>
          <a:p>
            <a:pPr marL="0" indent="0">
              <a:buNone/>
            </a:pP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20032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919526"/>
          </a:xfrm>
        </p:spPr>
        <p:txBody>
          <a:bodyPr/>
          <a:lstStyle/>
          <a:p>
            <a:r>
              <a:rPr lang="en-CA" dirty="0" smtClean="0"/>
              <a:t>	Mixed Methods Study Exploring 	Nurses Resiliency to Shift work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sz="1600" dirty="0" smtClean="0"/>
              <a:t>Aim of this study </a:t>
            </a:r>
          </a:p>
          <a:p>
            <a:pPr lvl="1"/>
            <a:r>
              <a:rPr lang="en-CA" dirty="0" smtClean="0"/>
              <a:t>Examine nurses’ perception of sleep patterns and explore factors that affect adequate rest periods and recovery from shift work</a:t>
            </a:r>
          </a:p>
          <a:p>
            <a:r>
              <a:rPr lang="en-CA" sz="1600" dirty="0" smtClean="0"/>
              <a:t>Other objectives </a:t>
            </a:r>
          </a:p>
          <a:p>
            <a:pPr lvl="1"/>
            <a:r>
              <a:rPr lang="en-CA" dirty="0" smtClean="0"/>
              <a:t>Exploring nurses’ perception of quality versus quantity of sleep</a:t>
            </a:r>
          </a:p>
          <a:p>
            <a:pPr lvl="1"/>
            <a:r>
              <a:rPr lang="en-CA" dirty="0" smtClean="0"/>
              <a:t>Examining preferred shift schedules to accommodate sleep</a:t>
            </a:r>
          </a:p>
          <a:p>
            <a:pPr lvl="1"/>
            <a:r>
              <a:rPr lang="en-CA" dirty="0" smtClean="0"/>
              <a:t>Looking at the breaks allowed to night shift workers  </a:t>
            </a:r>
          </a:p>
          <a:p>
            <a:r>
              <a:rPr lang="en-CA" sz="1600" dirty="0" smtClean="0"/>
              <a:t>Hypothesis</a:t>
            </a:r>
          </a:p>
          <a:p>
            <a:pPr lvl="1"/>
            <a:r>
              <a:rPr lang="en-CA" dirty="0" smtClean="0"/>
              <a:t>Nurses working rotating shifts experienced sleep deprivation in some form and have become resilient to adverse effects of poor quality and quantity of sleep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38352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Ethical Considerations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000" dirty="0" smtClean="0"/>
              <a:t>For the purpose of this assignment, approval from an ethics committee was not required</a:t>
            </a:r>
          </a:p>
          <a:p>
            <a:r>
              <a:rPr lang="en-CA" sz="2000" dirty="0" smtClean="0"/>
              <a:t>The course facilitator reviewed focus group and survey questions prior to commencing the study</a:t>
            </a:r>
          </a:p>
          <a:p>
            <a:r>
              <a:rPr lang="en-CA" sz="2000" dirty="0" smtClean="0"/>
              <a:t>For the focus group, consent was verbally obtained by all participants</a:t>
            </a:r>
          </a:p>
          <a:p>
            <a:r>
              <a:rPr lang="en-CA" sz="2000" dirty="0" smtClean="0"/>
              <a:t>Voluntary completion of the survey implied acceptance of participation terms and consent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18386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Lab One: Qualitative Analysis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000" dirty="0" smtClean="0"/>
              <a:t>Purpose</a:t>
            </a:r>
          </a:p>
          <a:p>
            <a:pPr lvl="1"/>
            <a:r>
              <a:rPr lang="en-CA" sz="2000" dirty="0" smtClean="0"/>
              <a:t>This </a:t>
            </a:r>
            <a:r>
              <a:rPr lang="en-CA" sz="2000" dirty="0"/>
              <a:t>study aims to gain insight into the phenomenon of what strategies nurses use to stay resilient to the challenges of providing round the clock health care using a phenomenological research approach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42549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Research Methodology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Participants </a:t>
            </a:r>
          </a:p>
          <a:p>
            <a:pPr lvl="1"/>
            <a:r>
              <a:rPr lang="en-CA" dirty="0"/>
              <a:t>The </a:t>
            </a:r>
            <a:r>
              <a:rPr lang="en-CA" dirty="0" smtClean="0"/>
              <a:t>participants </a:t>
            </a:r>
            <a:r>
              <a:rPr lang="en-CA" dirty="0"/>
              <a:t>for the focus group consisted of three lab group members presently enrolled in the Athabasca University’s NURS/MHST 603 Facilitating Inquiry course. </a:t>
            </a:r>
          </a:p>
          <a:p>
            <a:r>
              <a:rPr lang="en-CA" dirty="0"/>
              <a:t>Procedure</a:t>
            </a:r>
          </a:p>
          <a:p>
            <a:pPr lvl="1"/>
            <a:r>
              <a:rPr lang="en-CA" dirty="0"/>
              <a:t>Six open ended questions. </a:t>
            </a:r>
          </a:p>
          <a:p>
            <a:pPr lvl="1"/>
            <a:r>
              <a:rPr lang="en-CA" dirty="0"/>
              <a:t>In person focus group conducted by Lab group members who were both the researchers and participants</a:t>
            </a:r>
          </a:p>
          <a:p>
            <a:pPr lvl="1"/>
            <a:r>
              <a:rPr lang="en-CA" dirty="0"/>
              <a:t>The focus group was recorded electronically and a transcript of the discussion was created for the purpose of analysis. 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47421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Methodology Continued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Limitations</a:t>
            </a:r>
          </a:p>
          <a:p>
            <a:pPr lvl="1"/>
            <a:r>
              <a:rPr lang="en-CA" sz="2400" dirty="0"/>
              <a:t>Small and convenient sample </a:t>
            </a:r>
            <a:r>
              <a:rPr lang="en-CA" sz="2400" dirty="0" smtClean="0"/>
              <a:t>size</a:t>
            </a:r>
            <a:endParaRPr lang="en-CA" sz="2400" dirty="0"/>
          </a:p>
          <a:p>
            <a:pPr lvl="1"/>
            <a:r>
              <a:rPr lang="en-CA" sz="2400" dirty="0"/>
              <a:t>Researchers and focus group participants </a:t>
            </a:r>
            <a:r>
              <a:rPr lang="en-CA" sz="2400" dirty="0" smtClean="0"/>
              <a:t>were </a:t>
            </a:r>
            <a:r>
              <a:rPr lang="en-CA" sz="2400" dirty="0"/>
              <a:t>one in the same. This is a conflict of interest as the focus group dialogue may have been tainted by prior discussions</a:t>
            </a:r>
          </a:p>
        </p:txBody>
      </p:sp>
    </p:spTree>
    <p:extLst>
      <p:ext uri="{BB962C8B-B14F-4D97-AF65-F5344CB8AC3E}">
        <p14:creationId xmlns:p14="http://schemas.microsoft.com/office/powerpoint/2010/main" val="3593803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Research Analysis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focus group transcript was put through a free online software called </a:t>
            </a:r>
            <a:r>
              <a:rPr lang="en-CA" dirty="0" err="1"/>
              <a:t>WordClouds</a:t>
            </a:r>
            <a:r>
              <a:rPr lang="en-CA" dirty="0"/>
              <a:t> to count the frequency of how many times a specific word was stated and to generate a visual illustration based on the word frequencies. 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545" y="3808280"/>
            <a:ext cx="3706689" cy="29263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877" y="3547585"/>
            <a:ext cx="4023709" cy="331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06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Analysis Continued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Each lab group member independently reviewed the focus group transcript and identified key words and quotes to create their own list of cluster meanings. 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80" y="3480179"/>
            <a:ext cx="3934880" cy="33778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561" y="3575714"/>
            <a:ext cx="3794858" cy="31799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4191" y="3575714"/>
            <a:ext cx="3757234" cy="311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3863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212</TotalTime>
  <Words>981</Words>
  <Application>Microsoft Office PowerPoint</Application>
  <PresentationFormat>Widescreen</PresentationFormat>
  <Paragraphs>93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Ion Boardroom</vt:lpstr>
      <vt:lpstr>       Exploring Nurses  Resiliency to        Shift Work</vt:lpstr>
      <vt:lpstr>Background and Literature Review</vt:lpstr>
      <vt:lpstr> Mixed Methods Study Exploring  Nurses Resiliency to Shift work</vt:lpstr>
      <vt:lpstr>Ethical Considerations</vt:lpstr>
      <vt:lpstr>Lab One: Qualitative Analysis</vt:lpstr>
      <vt:lpstr>Research Methodology</vt:lpstr>
      <vt:lpstr>Methodology Continued</vt:lpstr>
      <vt:lpstr>Research Analysis</vt:lpstr>
      <vt:lpstr>Analysis Continued</vt:lpstr>
      <vt:lpstr>Analysis Continued</vt:lpstr>
      <vt:lpstr>Research Results </vt:lpstr>
      <vt:lpstr>Lab Two: Quantitative Analysis</vt:lpstr>
      <vt:lpstr>Research Methodology</vt:lpstr>
      <vt:lpstr>Methodology Continued</vt:lpstr>
      <vt:lpstr>Research Results</vt:lpstr>
      <vt:lpstr>Research Results Continued</vt:lpstr>
      <vt:lpstr>Research Discussion</vt:lpstr>
      <vt:lpstr>Recommended Strategies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 thompson</dc:creator>
  <cp:lastModifiedBy>mel thompson</cp:lastModifiedBy>
  <cp:revision>19</cp:revision>
  <dcterms:created xsi:type="dcterms:W3CDTF">2016-04-01T20:44:48Z</dcterms:created>
  <dcterms:modified xsi:type="dcterms:W3CDTF">2016-04-02T00:17:04Z</dcterms:modified>
</cp:coreProperties>
</file>