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72" r:id="rId8"/>
    <p:sldId id="261" r:id="rId9"/>
    <p:sldId id="263" r:id="rId10"/>
    <p:sldId id="264" r:id="rId11"/>
    <p:sldId id="266" r:id="rId12"/>
    <p:sldId id="268" r:id="rId13"/>
    <p:sldId id="269" r:id="rId14"/>
    <p:sldId id="270" r:id="rId15"/>
    <p:sldId id="265" r:id="rId16"/>
    <p:sldId id="27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367655"/>
            <a:ext cx="6498158" cy="2881212"/>
          </a:xfrm>
        </p:spPr>
        <p:txBody>
          <a:bodyPr/>
          <a:lstStyle/>
          <a:p>
            <a:r>
              <a:rPr lang="en-US" sz="4000" dirty="0"/>
              <a:t>Mixed Methods Analyses: Work/School-Life Balance Of Graduate Students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429000"/>
            <a:ext cx="6498159" cy="1016000"/>
          </a:xfrm>
        </p:spPr>
        <p:txBody>
          <a:bodyPr>
            <a:normAutofit/>
          </a:bodyPr>
          <a:lstStyle/>
          <a:p>
            <a:r>
              <a:rPr lang="en-US" dirty="0"/>
              <a:t>Group A Participants: Duaa, Charyle, Stephanie &amp; Tamara</a:t>
            </a:r>
          </a:p>
          <a:p>
            <a:r>
              <a:rPr lang="en-US" dirty="0"/>
              <a:t>Athabasca University</a:t>
            </a:r>
          </a:p>
          <a:p>
            <a:r>
              <a:rPr lang="en-US" dirty="0"/>
              <a:t>April 1, 2016</a:t>
            </a:r>
          </a:p>
        </p:txBody>
      </p:sp>
    </p:spTree>
    <p:extLst>
      <p:ext uri="{BB962C8B-B14F-4D97-AF65-F5344CB8AC3E}">
        <p14:creationId xmlns:p14="http://schemas.microsoft.com/office/powerpoint/2010/main" val="300471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Self-administered survey</a:t>
            </a:r>
          </a:p>
          <a:p>
            <a:r>
              <a:rPr lang="en-US" dirty="0"/>
              <a:t>Participants:  A convenience sample of working graduate students/peers</a:t>
            </a:r>
            <a:r>
              <a:rPr lang="en-CA" dirty="0"/>
              <a:t> enrolled in “Facilitating Inquiry”.</a:t>
            </a:r>
            <a:endParaRPr lang="en-US" dirty="0"/>
          </a:p>
          <a:p>
            <a:r>
              <a:rPr lang="en-US" dirty="0"/>
              <a:t>Procedure: </a:t>
            </a:r>
          </a:p>
          <a:p>
            <a:pPr lvl="1"/>
            <a:r>
              <a:rPr lang="en-US" dirty="0"/>
              <a:t>Survey developed using </a:t>
            </a:r>
            <a:r>
              <a:rPr lang="en-US" dirty="0" err="1"/>
              <a:t>FluidSurvey</a:t>
            </a:r>
            <a:r>
              <a:rPr lang="en-US" dirty="0"/>
              <a:t> and emailed to participants along with a consent. </a:t>
            </a:r>
          </a:p>
          <a:p>
            <a:pPr lvl="1"/>
            <a:r>
              <a:rPr lang="en-US" dirty="0"/>
              <a:t>Likert rating scale, measuring the extent to which participants agree or disagree, was used for most questions (</a:t>
            </a:r>
            <a:r>
              <a:rPr lang="en-US" dirty="0" err="1"/>
              <a:t>Leedy</a:t>
            </a:r>
            <a:r>
              <a:rPr lang="en-US" dirty="0"/>
              <a:t> &amp; </a:t>
            </a:r>
            <a:r>
              <a:rPr lang="en-US" dirty="0" err="1"/>
              <a:t>Ormrod</a:t>
            </a:r>
            <a:r>
              <a:rPr lang="en-US" dirty="0"/>
              <a:t>, 2013). </a:t>
            </a:r>
          </a:p>
        </p:txBody>
      </p:sp>
    </p:spTree>
    <p:extLst>
      <p:ext uri="{BB962C8B-B14F-4D97-AF65-F5344CB8AC3E}">
        <p14:creationId xmlns:p14="http://schemas.microsoft.com/office/powerpoint/2010/main" val="327954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Data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197"/>
          <a:stretch/>
        </p:blipFill>
        <p:spPr>
          <a:xfrm>
            <a:off x="6183654" y="1753725"/>
            <a:ext cx="2407897" cy="33811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490281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Objectivity was maintained. </a:t>
            </a:r>
          </a:p>
          <a:p>
            <a:r>
              <a:rPr lang="en-US" dirty="0"/>
              <a:t>Deductive reasoning was used                                   to logically verify the initial themes                          and conclusions.</a:t>
            </a:r>
            <a:r>
              <a:rPr lang="en-CA" dirty="0"/>
              <a:t> </a:t>
            </a:r>
          </a:p>
          <a:p>
            <a:r>
              <a:rPr lang="en-US" dirty="0"/>
              <a:t>Quantitative data was reduced to                      charts.</a:t>
            </a:r>
            <a:endParaRPr lang="en-CA" dirty="0"/>
          </a:p>
          <a:p>
            <a:pPr marL="0" indent="0" algn="r">
              <a:buNone/>
            </a:pPr>
            <a:r>
              <a:rPr lang="en-US" dirty="0"/>
              <a:t>                    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Leedy</a:t>
            </a:r>
            <a:r>
              <a:rPr lang="en-US" sz="2000" dirty="0"/>
              <a:t> &amp; </a:t>
            </a:r>
            <a:r>
              <a:rPr lang="en-US" sz="2000" dirty="0" err="1"/>
              <a:t>Ormrod</a:t>
            </a:r>
            <a:r>
              <a:rPr lang="en-US" sz="20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90772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Sample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84" y="5283540"/>
            <a:ext cx="3810000" cy="13201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Survey Sample:</a:t>
            </a:r>
          </a:p>
          <a:p>
            <a:pPr lvl="1"/>
            <a:r>
              <a:rPr lang="en-US" sz="2000" dirty="0"/>
              <a:t>17 graduate students received the survey via email, 88% response rate, regarded as very good response (Coughlan, Cronin, &amp; Ryan, 2009).</a:t>
            </a:r>
          </a:p>
          <a:p>
            <a:pPr lvl="1"/>
            <a:r>
              <a:rPr lang="en-US" sz="2000" dirty="0"/>
              <a:t>Convenience sample = 15 participants. </a:t>
            </a:r>
          </a:p>
          <a:p>
            <a:pPr lvl="1"/>
            <a:r>
              <a:rPr lang="en-US" sz="2000" dirty="0"/>
              <a:t>Demographic: All 17 individuals that received the self-administered survey were female gender, this was known to researchers, not identified in the survey.</a:t>
            </a:r>
            <a:r>
              <a:rPr lang="en-CA" sz="2000" dirty="0"/>
              <a:t> </a:t>
            </a:r>
          </a:p>
          <a:p>
            <a:pPr lvl="1"/>
            <a:r>
              <a:rPr lang="en-CA" sz="2000" dirty="0"/>
              <a:t>The course instructor did not receive/complete </a:t>
            </a:r>
            <a:r>
              <a:rPr lang="en-CA" sz="2000"/>
              <a:t>the survey, </a:t>
            </a:r>
            <a:r>
              <a:rPr lang="en-CA" sz="2000" dirty="0"/>
              <a:t>as </a:t>
            </a:r>
            <a:r>
              <a:rPr lang="en-CA" sz="2000"/>
              <a:t>he did </a:t>
            </a:r>
            <a:r>
              <a:rPr lang="en-CA" sz="2000" dirty="0"/>
              <a:t>not meet the criteria of the study.</a:t>
            </a:r>
            <a:endParaRPr lang="en-US" sz="2000" dirty="0"/>
          </a:p>
          <a:p>
            <a:pPr lvl="2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67" y="3612444"/>
            <a:ext cx="1720026" cy="21872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Stress: </a:t>
            </a:r>
          </a:p>
          <a:p>
            <a:pPr lvl="2"/>
            <a:r>
              <a:rPr lang="en-US" dirty="0"/>
              <a:t>Majority of participants (80%, n=12) self-reported stress level 7-9/10.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Competing factors for time: </a:t>
            </a:r>
          </a:p>
          <a:p>
            <a:pPr lvl="2"/>
            <a:r>
              <a:rPr lang="en-US" dirty="0"/>
              <a:t>Fifty-three percent (n=8) identify job &amp; domestic responsibilities as competing factors for time.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Sixty-seven percent (n=10) identify that </a:t>
            </a:r>
          </a:p>
          <a:p>
            <a:pPr marL="349250" lvl="1" indent="0">
              <a:buNone/>
            </a:pPr>
            <a:r>
              <a:rPr lang="en-US" dirty="0"/>
              <a:t>	competing factors contribute to stress. 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Sixty percent (n=6) disclose that energy level </a:t>
            </a:r>
          </a:p>
          <a:p>
            <a:pPr marL="349250" lvl="1" indent="0">
              <a:buNone/>
            </a:pPr>
            <a:r>
              <a:rPr lang="en-US" dirty="0"/>
              <a:t>	&amp; lack of sleep impacts work/school/life balance.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</p:spTree>
    <p:extLst>
      <p:ext uri="{BB962C8B-B14F-4D97-AF65-F5344CB8AC3E}">
        <p14:creationId xmlns:p14="http://schemas.microsoft.com/office/powerpoint/2010/main" val="14184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 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3" y="4292600"/>
            <a:ext cx="7144949" cy="19600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12393"/>
            <a:ext cx="8042276" cy="4343400"/>
          </a:xfrm>
        </p:spPr>
        <p:txBody>
          <a:bodyPr/>
          <a:lstStyle/>
          <a:p>
            <a:r>
              <a:rPr lang="en-US" dirty="0"/>
              <a:t>Coping strategies: </a:t>
            </a:r>
          </a:p>
          <a:p>
            <a:pPr lvl="1"/>
            <a:r>
              <a:rPr lang="en-US" dirty="0"/>
              <a:t>Organization &amp; support system 26.7% (n=4)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Sleep &amp; time off 20% (n=3)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Exercise 6.7% (n=1)</a:t>
            </a:r>
          </a:p>
        </p:txBody>
      </p:sp>
    </p:spTree>
    <p:extLst>
      <p:ext uri="{BB962C8B-B14F-4D97-AF65-F5344CB8AC3E}">
        <p14:creationId xmlns:p14="http://schemas.microsoft.com/office/powerpoint/2010/main" val="115315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Limitations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237" y="2337225"/>
            <a:ext cx="2441698" cy="2839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constraints for survey completion = 5 days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Response rate 88% (n=15)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sample size (n=15)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Similarities among participants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1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Mixed-methods analysis optimal approach for research question. </a:t>
            </a:r>
          </a:p>
          <a:p>
            <a:r>
              <a:rPr lang="en-US" dirty="0"/>
              <a:t>Common factors impacting work/school-life balance = job &amp; domestic responsibilities. </a:t>
            </a:r>
          </a:p>
          <a:p>
            <a:r>
              <a:rPr lang="en-US" dirty="0"/>
              <a:t>Coping strategies: Organization &amp; support system.</a:t>
            </a:r>
          </a:p>
          <a:p>
            <a:r>
              <a:rPr lang="en-US" dirty="0"/>
              <a:t>Considering the female-only sample selection, further research will be required for conclusions that are generalizable to the whole population (Coughlan, Cronin, &amp; Ryan, 2009). </a:t>
            </a:r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72" y="252367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Coughlan, M., Cronin, P., &amp; Ryan, F.  (2009).  Survey research:  Process and limitations. </a:t>
            </a:r>
            <a:r>
              <a:rPr lang="en-US" i="1" dirty="0"/>
              <a:t>International Journal of Therapy and Rehabilitation, 16</a:t>
            </a:r>
            <a:r>
              <a:rPr lang="en-US" dirty="0"/>
              <a:t>(1), 9-15.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El-</a:t>
            </a:r>
            <a:r>
              <a:rPr lang="en-US" dirty="0" err="1"/>
              <a:t>Ghoroury</a:t>
            </a:r>
            <a:r>
              <a:rPr lang="en-US" dirty="0"/>
              <a:t>, N.H., </a:t>
            </a:r>
            <a:r>
              <a:rPr lang="en-US" dirty="0" err="1"/>
              <a:t>Galper</a:t>
            </a:r>
            <a:r>
              <a:rPr lang="en-US" dirty="0"/>
              <a:t>, D.I., </a:t>
            </a:r>
            <a:r>
              <a:rPr lang="en-US" dirty="0" err="1"/>
              <a:t>Sawaqdeh</a:t>
            </a:r>
            <a:r>
              <a:rPr lang="en-US" dirty="0"/>
              <a:t>, A., &amp; </a:t>
            </a:r>
            <a:r>
              <a:rPr lang="en-US" dirty="0" err="1"/>
              <a:t>Bufka</a:t>
            </a:r>
            <a:r>
              <a:rPr lang="en-US" dirty="0"/>
              <a:t>, L.F.  (2012).  Stress, coping, and barriers to wellness among psychology graduate students. </a:t>
            </a:r>
            <a:r>
              <a:rPr lang="en-US" i="1" dirty="0"/>
              <a:t> Training And Education In Professional Psychology, 6</a:t>
            </a:r>
            <a:r>
              <a:rPr lang="en-US" dirty="0"/>
              <a:t>(2), 122-134. doi:10.1037/a0028768 </a:t>
            </a:r>
          </a:p>
          <a:p>
            <a:pPr marL="0" indent="0">
              <a:buNone/>
            </a:pPr>
            <a:r>
              <a:rPr lang="en-US" dirty="0" err="1"/>
              <a:t>Elo</a:t>
            </a:r>
            <a:r>
              <a:rPr lang="en-US" dirty="0"/>
              <a:t>, S. &amp; </a:t>
            </a:r>
            <a:r>
              <a:rPr lang="en-US" dirty="0" err="1"/>
              <a:t>Kyngas</a:t>
            </a:r>
            <a:r>
              <a:rPr lang="en-US" dirty="0"/>
              <a:t>, H. (2007). The qualitative content analysis process. </a:t>
            </a:r>
            <a:r>
              <a:rPr lang="en-US" i="1" dirty="0"/>
              <a:t>Journal of Advanced Nursing, 62</a:t>
            </a:r>
            <a:r>
              <a:rPr lang="en-US" dirty="0"/>
              <a:t>(1), 107-115. </a:t>
            </a:r>
            <a:r>
              <a:rPr lang="en-US" dirty="0" err="1"/>
              <a:t>doi</a:t>
            </a:r>
            <a:r>
              <a:rPr lang="en-US" dirty="0"/>
              <a:t>: http://0-dx.doi.org.aupac.lib.athabascau.ca/10.1111/j.1365-2648.2007.04569.x</a:t>
            </a:r>
          </a:p>
          <a:p>
            <a:pPr marL="0" indent="0">
              <a:buNone/>
            </a:pPr>
            <a:r>
              <a:rPr lang="en-US" dirty="0" err="1"/>
              <a:t>Kalman</a:t>
            </a:r>
            <a:r>
              <a:rPr lang="en-US" dirty="0"/>
              <a:t>, M., Wells, M., &amp; Gavan, C.  (2009).  Returning to school:  Experiences of female baccalaureate registered nurse students. </a:t>
            </a:r>
            <a:r>
              <a:rPr lang="en-US" i="1" dirty="0"/>
              <a:t> Journal Of The New York State Nurses Association, 40</a:t>
            </a:r>
            <a:r>
              <a:rPr lang="en-US" dirty="0"/>
              <a:t>(1), 11-16.</a:t>
            </a:r>
          </a:p>
          <a:p>
            <a:pPr marL="0" indent="0">
              <a:buNone/>
            </a:pPr>
            <a:r>
              <a:rPr lang="en-US" dirty="0" err="1"/>
              <a:t>Leedy</a:t>
            </a:r>
            <a:r>
              <a:rPr lang="en-US" dirty="0"/>
              <a:t>, P. D., &amp; </a:t>
            </a:r>
            <a:r>
              <a:rPr lang="en-US" dirty="0" err="1"/>
              <a:t>Ormrod</a:t>
            </a:r>
            <a:r>
              <a:rPr lang="en-US" dirty="0"/>
              <a:t>, J. E.  (2013).  </a:t>
            </a:r>
            <a:r>
              <a:rPr lang="en-US" i="1" dirty="0"/>
              <a:t>Practical research:  Planning and design (11</a:t>
            </a:r>
            <a:r>
              <a:rPr lang="en-US" i="1" baseline="30000" dirty="0"/>
              <a:t>th</a:t>
            </a:r>
            <a:r>
              <a:rPr lang="en-US" i="1" dirty="0"/>
              <a:t> ed.). </a:t>
            </a:r>
            <a:r>
              <a:rPr lang="en-US" dirty="0"/>
              <a:t>Upper Saddle River, NJ:  Pearson. </a:t>
            </a:r>
          </a:p>
          <a:p>
            <a:pPr marL="0" indent="0">
              <a:buNone/>
            </a:pPr>
            <a:r>
              <a:rPr lang="en-US" dirty="0"/>
              <a:t>Sinclair, S., &amp; Rockwell, G.  (2016).  </a:t>
            </a:r>
            <a:r>
              <a:rPr lang="en-US" dirty="0" err="1"/>
              <a:t>Voyant</a:t>
            </a:r>
            <a:r>
              <a:rPr lang="en-US" dirty="0"/>
              <a:t> tools.  Retrieved from http://</a:t>
            </a:r>
            <a:r>
              <a:rPr lang="en-US" dirty="0" err="1"/>
              <a:t>voyant-tools.org</a:t>
            </a:r>
            <a:r>
              <a:rPr lang="en-US" dirty="0"/>
              <a:t>/tool/Cirrus/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7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99813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To evaluate the experience of students in relation to work/school-life balance while completing graduate studies. </a:t>
            </a:r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66" y="3433165"/>
            <a:ext cx="381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9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Literature Review: </a:t>
            </a:r>
          </a:p>
          <a:p>
            <a:pPr lvl="1"/>
            <a:r>
              <a:rPr lang="en-US" dirty="0"/>
              <a:t>Factors affecting work/school-life balance include academic, financial, and personal stressors (El-</a:t>
            </a:r>
            <a:r>
              <a:rPr lang="en-US" dirty="0" err="1"/>
              <a:t>Ghoroury</a:t>
            </a:r>
            <a:r>
              <a:rPr lang="en-US" dirty="0"/>
              <a:t> et al., 2012). </a:t>
            </a:r>
          </a:p>
          <a:p>
            <a:pPr lvl="1"/>
            <a:r>
              <a:rPr lang="en-US" dirty="0"/>
              <a:t>Coping strategies include adequate support system, regular exercise, maintaining hobbies (El-</a:t>
            </a:r>
            <a:r>
              <a:rPr lang="en-US" dirty="0" err="1"/>
              <a:t>Ghoroury</a:t>
            </a:r>
            <a:r>
              <a:rPr lang="en-US" dirty="0"/>
              <a:t> et al., 2012). </a:t>
            </a:r>
          </a:p>
          <a:p>
            <a:pPr lvl="1"/>
            <a:r>
              <a:rPr lang="en-US" dirty="0"/>
              <a:t>Maintaining work/school-life balance correlates with program completion (as cited in </a:t>
            </a:r>
            <a:r>
              <a:rPr lang="en-US" dirty="0" err="1"/>
              <a:t>Kalman</a:t>
            </a:r>
            <a:r>
              <a:rPr lang="en-US" dirty="0"/>
              <a:t> et al., 2009) </a:t>
            </a:r>
          </a:p>
          <a:p>
            <a:pPr lvl="1"/>
            <a:r>
              <a:rPr lang="en-US" dirty="0"/>
              <a:t>Insufficient research examining work/school-life balance of graduate students in health disciplines (El-</a:t>
            </a:r>
            <a:r>
              <a:rPr lang="en-US" dirty="0" err="1"/>
              <a:t>Ghoroury</a:t>
            </a:r>
            <a:r>
              <a:rPr lang="en-US" dirty="0"/>
              <a:t> et al., 2012). 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4522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Exploratory Design, Mixed-method analyses: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Phase One:  Qualitative data was gained through a focus group interview involving group members and an assigned principal investigator.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Themes extracted from focus group interview and served as the basis for the quantitative study.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Phase Two:  A self-administered survey was developed using Fluid Surveys and distributed to peers currently enrolled in “Facilitating Inquiry”. Quantitative data was acquired and reduced to charts for analyzing.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 algn="r">
              <a:buNone/>
            </a:pPr>
            <a:r>
              <a:rPr lang="en-US" dirty="0"/>
              <a:t>(</a:t>
            </a:r>
            <a:r>
              <a:rPr lang="en-US" dirty="0" err="1"/>
              <a:t>Leedy</a:t>
            </a:r>
            <a:r>
              <a:rPr lang="en-US" dirty="0"/>
              <a:t> &amp; </a:t>
            </a:r>
            <a:r>
              <a:rPr lang="en-US" dirty="0" err="1"/>
              <a:t>Ormrod</a:t>
            </a:r>
            <a:r>
              <a:rPr lang="en-US" dirty="0"/>
              <a:t>, 2013) </a:t>
            </a:r>
          </a:p>
        </p:txBody>
      </p:sp>
    </p:spTree>
    <p:extLst>
      <p:ext uri="{BB962C8B-B14F-4D97-AF65-F5344CB8AC3E}">
        <p14:creationId xmlns:p14="http://schemas.microsoft.com/office/powerpoint/2010/main" val="84019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 Focus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Teleconference conducted on January 31, 2016</a:t>
            </a:r>
          </a:p>
          <a:p>
            <a:r>
              <a:rPr lang="en-US" dirty="0"/>
              <a:t>Principal investigator selected based on birthday month, rest of group members were participants. </a:t>
            </a:r>
          </a:p>
          <a:p>
            <a:r>
              <a:rPr lang="en-US" dirty="0"/>
              <a:t>Interview was dictated by 3 out of 4 group members.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202" y="3925825"/>
            <a:ext cx="3121152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Limitations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81316"/>
            <a:ext cx="3810000" cy="185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Small sample size (n=3) </a:t>
            </a:r>
          </a:p>
          <a:p>
            <a:r>
              <a:rPr lang="en-US" dirty="0"/>
              <a:t>Participants novice experience in conducting and participating in qualitative research. </a:t>
            </a:r>
          </a:p>
        </p:txBody>
      </p:sp>
    </p:spTree>
    <p:extLst>
      <p:ext uri="{BB962C8B-B14F-4D97-AF65-F5344CB8AC3E}">
        <p14:creationId xmlns:p14="http://schemas.microsoft.com/office/powerpoint/2010/main" val="54818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Data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>
          <a:xfrm>
            <a:off x="549275" y="1600200"/>
            <a:ext cx="8042276" cy="3957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9551" y="5742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dirty="0"/>
              <a:t>(Sinclair &amp; Rockwell, 2016)</a:t>
            </a:r>
          </a:p>
        </p:txBody>
      </p:sp>
    </p:spTree>
    <p:extLst>
      <p:ext uri="{BB962C8B-B14F-4D97-AF65-F5344CB8AC3E}">
        <p14:creationId xmlns:p14="http://schemas.microsoft.com/office/powerpoint/2010/main" val="136053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Deductive content analysis: </a:t>
            </a:r>
          </a:p>
          <a:p>
            <a:pPr lvl="1"/>
            <a:r>
              <a:rPr lang="en-US" dirty="0"/>
              <a:t>moving from general to specific categorization and coding.</a:t>
            </a:r>
          </a:p>
          <a:p>
            <a:pPr marL="349250" lvl="1" indent="0">
              <a:buNone/>
            </a:pPr>
            <a:r>
              <a:rPr lang="en-US" dirty="0"/>
              <a:t>  </a:t>
            </a:r>
          </a:p>
          <a:p>
            <a:pPr marL="349250" lvl="1" indent="0" algn="ctr">
              <a:buNone/>
            </a:pPr>
            <a:r>
              <a:rPr lang="en-US" sz="2000" b="1" dirty="0"/>
              <a:t>Subcategories =&gt; Generic Category =&gt; Main Category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Interview responses were grouped together and placed into sub-categories. 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From the sub-categories, common themes (main categories) emerged.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Meaning was extracted. </a:t>
            </a:r>
          </a:p>
          <a:p>
            <a:pPr marL="349250" lvl="1" indent="0" algn="r">
              <a:buNone/>
            </a:pPr>
            <a:r>
              <a:rPr lang="en-US" dirty="0"/>
              <a:t>(</a:t>
            </a:r>
            <a:r>
              <a:rPr lang="en-US" dirty="0" err="1"/>
              <a:t>Elos</a:t>
            </a:r>
            <a:r>
              <a:rPr lang="en-US" dirty="0"/>
              <a:t> &amp; </a:t>
            </a:r>
            <a:r>
              <a:rPr lang="en-US" dirty="0" err="1"/>
              <a:t>Kyngas</a:t>
            </a:r>
            <a:r>
              <a:rPr lang="en-US" dirty="0"/>
              <a:t>, 2007). </a:t>
            </a:r>
          </a:p>
        </p:txBody>
      </p:sp>
    </p:spTree>
    <p:extLst>
      <p:ext uri="{BB962C8B-B14F-4D97-AF65-F5344CB8AC3E}">
        <p14:creationId xmlns:p14="http://schemas.microsoft.com/office/powerpoint/2010/main" val="54212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93" y="2335676"/>
            <a:ext cx="3024349" cy="28004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sub-categories, main categories from the focus group responses emerged: </a:t>
            </a:r>
          </a:p>
          <a:p>
            <a:r>
              <a:rPr lang="en-US" sz="2000" dirty="0"/>
              <a:t>Responsibilities</a:t>
            </a:r>
          </a:p>
          <a:p>
            <a:r>
              <a:rPr lang="en-US" sz="2000" dirty="0"/>
              <a:t>Stressors</a:t>
            </a:r>
          </a:p>
          <a:p>
            <a:r>
              <a:rPr lang="en-US" sz="2000" dirty="0"/>
              <a:t>Coping Strategies</a:t>
            </a:r>
          </a:p>
          <a:p>
            <a:r>
              <a:rPr lang="en-US" sz="2000" dirty="0"/>
              <a:t>Organizational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158835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6120</TotalTime>
  <Words>745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News Gothic MT</vt:lpstr>
      <vt:lpstr>Wingdings 2</vt:lpstr>
      <vt:lpstr>Breeze</vt:lpstr>
      <vt:lpstr>Mixed Methods Analyses: Work/School-Life Balance Of Graduate Students </vt:lpstr>
      <vt:lpstr>Purpose </vt:lpstr>
      <vt:lpstr>Background</vt:lpstr>
      <vt:lpstr>Research Methodology</vt:lpstr>
      <vt:lpstr>Phase 1:  Focus Group</vt:lpstr>
      <vt:lpstr>Focus Group Limitations</vt:lpstr>
      <vt:lpstr>Qualitative Data</vt:lpstr>
      <vt:lpstr>Qualitative Data Analysis</vt:lpstr>
      <vt:lpstr>Themes</vt:lpstr>
      <vt:lpstr>Phase 2:  Survey </vt:lpstr>
      <vt:lpstr>Quantitative Data Analysis</vt:lpstr>
      <vt:lpstr>Survey Sample</vt:lpstr>
      <vt:lpstr>Survey Results</vt:lpstr>
      <vt:lpstr>Survey Results (continued)</vt:lpstr>
      <vt:lpstr>Survey Limitations</vt:lpstr>
      <vt:lpstr>                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Methods Approach to Examining Work-School-Life Balance </dc:title>
  <dc:creator>Duaa Mohamed</dc:creator>
  <cp:lastModifiedBy>Stephanie Whitson</cp:lastModifiedBy>
  <cp:revision>35</cp:revision>
  <dcterms:created xsi:type="dcterms:W3CDTF">2016-03-21T00:26:00Z</dcterms:created>
  <dcterms:modified xsi:type="dcterms:W3CDTF">2016-03-31T03:29:30Z</dcterms:modified>
</cp:coreProperties>
</file>