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72" r:id="rId3"/>
    <p:sldId id="273" r:id="rId4"/>
    <p:sldId id="274" r:id="rId5"/>
    <p:sldId id="275" r:id="rId6"/>
    <p:sldId id="290" r:id="rId7"/>
    <p:sldId id="294" r:id="rId8"/>
    <p:sldId id="291" r:id="rId9"/>
    <p:sldId id="288" r:id="rId10"/>
    <p:sldId id="289" r:id="rId11"/>
    <p:sldId id="276" r:id="rId12"/>
    <p:sldId id="277" r:id="rId13"/>
    <p:sldId id="292" r:id="rId14"/>
    <p:sldId id="293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70" r:id="rId26"/>
    <p:sldId id="295" r:id="rId27"/>
  </p:sldIdLst>
  <p:sldSz cx="9144000" cy="6858000" type="screen4x3"/>
  <p:notesSz cx="69469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4" autoAdjust="0"/>
    <p:restoredTop sz="94737" autoAdjust="0"/>
  </p:normalViewPr>
  <p:slideViewPr>
    <p:cSldViewPr>
      <p:cViewPr varScale="1">
        <p:scale>
          <a:sx n="52" d="100"/>
          <a:sy n="52" d="100"/>
        </p:scale>
        <p:origin x="-16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/>
            </a:lvl1pPr>
          </a:lstStyle>
          <a:p>
            <a:fld id="{EE27C020-DF0C-944B-A663-39087113FB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23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525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410075"/>
            <a:ext cx="509587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/>
            </a:lvl1pPr>
          </a:lstStyle>
          <a:p>
            <a:fld id="{D5EC7408-9BF3-CB4B-8EAA-19D1A448DB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833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1905000" y="2057400"/>
            <a:ext cx="6705600" cy="14478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CA" noProof="0" smtClean="0"/>
              <a:t>Click to edit Master title style</a:t>
            </a:r>
            <a:endParaRPr 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209800" y="3581400"/>
            <a:ext cx="6400800" cy="1752600"/>
          </a:xfrm>
        </p:spPr>
        <p:txBody>
          <a:bodyPr/>
          <a:lstStyle>
            <a:lvl1pPr marL="0" indent="0">
              <a:spcBef>
                <a:spcPct val="20000"/>
              </a:spcBef>
              <a:buFontTx/>
              <a:buNone/>
              <a:defRPr/>
            </a:lvl1pPr>
          </a:lstStyle>
          <a:p>
            <a:pPr lvl="0"/>
            <a:r>
              <a:rPr lang="en-CA" noProof="0" smtClean="0"/>
              <a:t>Click to edit Master subtitle style</a:t>
            </a:r>
            <a:endParaRPr 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F7C7D0C-5E9A-E345-A273-FD2ECB6BCC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D6381-DDDE-3D45-A0FB-328CAC66A6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554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1066800"/>
            <a:ext cx="1657350" cy="49530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066800"/>
            <a:ext cx="4819650" cy="49530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1BADDB-6610-AE4D-860A-1AC5779B28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796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B71AD-7DDE-1B4D-845C-D7CC2D7A92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32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D3516-EF76-5844-A714-B2E915AA02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11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3600" y="2057400"/>
            <a:ext cx="30861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2100" y="2057400"/>
            <a:ext cx="30861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91581D-423E-7540-840F-163EB0CC1E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3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958709-D90B-A34D-82F5-0AD8D5C602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7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529F8C-3BDA-B045-B881-9FB5B4189A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890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57D454-6997-5C41-A34E-367F917F3B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67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7CC9E1-464B-F14F-A847-8D752DDE0A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2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D1335F-0263-EF45-AC44-2A728247A1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56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066800"/>
            <a:ext cx="6629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2057400"/>
            <a:ext cx="63246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1828800" y="62484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248400"/>
            <a:ext cx="3048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0CDB2CD3-65DC-E342-BFDD-6F7A9175F1D8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Garamond" charset="0"/>
        <a:buChar char="−"/>
        <a:defRPr sz="22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Garamond" charset="0"/>
        <a:buChar char="−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0-www.sciencedirect.com.aupac.lib.athabascau.ca/science/article/pii/S1322769608000711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600200" y="1524000"/>
            <a:ext cx="7010400" cy="1981200"/>
          </a:xfrm>
        </p:spPr>
        <p:txBody>
          <a:bodyPr/>
          <a:lstStyle/>
          <a:p>
            <a:r>
              <a:rPr lang="en-US" sz="3200" dirty="0" smtClean="0"/>
              <a:t>Healthcare Professionals’ Perceptions and Attitudes toward Morale in the Workplace</a:t>
            </a:r>
            <a:endParaRPr lang="en-US" sz="3200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3733800"/>
            <a:ext cx="6400800" cy="27432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GROUP C:</a:t>
            </a:r>
          </a:p>
          <a:p>
            <a:r>
              <a:rPr lang="en-US" dirty="0" smtClean="0"/>
              <a:t>Elizabeth Clark BA, </a:t>
            </a:r>
            <a:r>
              <a:rPr lang="en-US" dirty="0" err="1" smtClean="0"/>
              <a:t>BScN</a:t>
            </a:r>
            <a:r>
              <a:rPr lang="en-US" dirty="0" smtClean="0"/>
              <a:t>, RN</a:t>
            </a:r>
          </a:p>
          <a:p>
            <a:r>
              <a:rPr lang="en-US" dirty="0" smtClean="0"/>
              <a:t>Natalie George, RD</a:t>
            </a:r>
          </a:p>
          <a:p>
            <a:r>
              <a:rPr lang="en-US" dirty="0" err="1" smtClean="0"/>
              <a:t>Binh</a:t>
            </a:r>
            <a:r>
              <a:rPr lang="en-US" dirty="0" smtClean="0"/>
              <a:t> Nguyen, BN, RN</a:t>
            </a:r>
            <a:endParaRPr lang="en-US" dirty="0"/>
          </a:p>
          <a:p>
            <a:r>
              <a:rPr lang="en-US" dirty="0" smtClean="0"/>
              <a:t>Samantha Roberts, BN, RN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1: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Consistent </a:t>
            </a:r>
            <a:r>
              <a:rPr lang="en-CA" dirty="0"/>
              <a:t>low morale can reduce individual and team performance resulting in negative effects on the quality of health care and service provided (Day, </a:t>
            </a:r>
            <a:r>
              <a:rPr lang="en-CA" dirty="0" err="1"/>
              <a:t>Minichiello</a:t>
            </a:r>
            <a:r>
              <a:rPr lang="en-CA" dirty="0"/>
              <a:t> &amp; Madison, 2007). </a:t>
            </a:r>
            <a:endParaRPr lang="en-CA" dirty="0" smtClean="0"/>
          </a:p>
          <a:p>
            <a:r>
              <a:rPr lang="en-CA" dirty="0"/>
              <a:t>Low morale as a result of poor management and leadership can mirror employee lack of commitment, loyalty, and organizational value (Chen et al, 2015).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90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L</a:t>
            </a:r>
            <a:r>
              <a:rPr lang="en-CA" dirty="0" smtClean="0"/>
              <a:t>ow </a:t>
            </a:r>
            <a:r>
              <a:rPr lang="en-CA" dirty="0"/>
              <a:t>morale can have a devastating impact on individuals, teams, quality of care, and the workplace atmosphere (</a:t>
            </a:r>
            <a:r>
              <a:rPr lang="en-CA" dirty="0" err="1"/>
              <a:t>Berrios</a:t>
            </a:r>
            <a:r>
              <a:rPr lang="en-CA" dirty="0"/>
              <a:t> et al., 2015). </a:t>
            </a:r>
            <a:endParaRPr lang="en-CA" dirty="0" smtClean="0"/>
          </a:p>
          <a:p>
            <a:r>
              <a:rPr lang="en-CA" dirty="0"/>
              <a:t>Effective management and leadership can be key in mitigating morale in the workplace. </a:t>
            </a:r>
            <a:endParaRPr lang="en-CA" dirty="0" smtClean="0"/>
          </a:p>
          <a:p>
            <a:r>
              <a:rPr lang="en-CA" dirty="0"/>
              <a:t>A</a:t>
            </a:r>
            <a:r>
              <a:rPr lang="en-CA" dirty="0" smtClean="0"/>
              <a:t> </a:t>
            </a:r>
            <a:r>
              <a:rPr lang="en-CA" dirty="0"/>
              <a:t>ten-question survey </a:t>
            </a:r>
            <a:r>
              <a:rPr lang="en-CA" dirty="0" smtClean="0"/>
              <a:t>was developed to </a:t>
            </a:r>
            <a:r>
              <a:rPr lang="en-CA" dirty="0"/>
              <a:t>further investigate the effects of workplace morale in a healthcare setting. 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1: Discussion continued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572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Methodology</a:t>
            </a:r>
          </a:p>
          <a:p>
            <a:pPr marL="0" indent="0">
              <a:buNone/>
            </a:pPr>
            <a:r>
              <a:rPr lang="en-US" dirty="0" smtClean="0"/>
              <a:t>Limitations</a:t>
            </a:r>
          </a:p>
          <a:p>
            <a:pPr marL="0" indent="0">
              <a:buNone/>
            </a:pPr>
            <a:r>
              <a:rPr lang="en-US" dirty="0" smtClean="0"/>
              <a:t>Data Analysis</a:t>
            </a:r>
          </a:p>
          <a:p>
            <a:pPr marL="0" indent="0">
              <a:buNone/>
            </a:pPr>
            <a:r>
              <a:rPr lang="en-US" dirty="0" smtClean="0"/>
              <a:t>Results</a:t>
            </a:r>
          </a:p>
          <a:p>
            <a:pPr marL="0" indent="0">
              <a:buNone/>
            </a:pPr>
            <a:r>
              <a:rPr lang="en-US" dirty="0" smtClean="0"/>
              <a:t>Discussion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2: Survey and Quantitative Data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291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2: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from the focus </a:t>
            </a:r>
            <a:r>
              <a:rPr lang="en-US" dirty="0" smtClean="0"/>
              <a:t>group contributed to </a:t>
            </a:r>
            <a:r>
              <a:rPr lang="en-US" dirty="0"/>
              <a:t>the development of a 10-item survey which was sent to 13 fellow classmates.</a:t>
            </a:r>
          </a:p>
          <a:p>
            <a:r>
              <a:rPr lang="en-US" dirty="0"/>
              <a:t>The survey was sent via course email as an attachment to a consent form.</a:t>
            </a:r>
          </a:p>
          <a:p>
            <a:r>
              <a:rPr lang="en-US" dirty="0"/>
              <a:t>Clicking on the link implied consent to participate in the study.</a:t>
            </a:r>
          </a:p>
          <a:p>
            <a:r>
              <a:rPr lang="en-US" dirty="0"/>
              <a:t>100% of respondents replied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084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2: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major limitation was the small sample size of </a:t>
            </a:r>
            <a:r>
              <a:rPr lang="en-US" dirty="0" smtClean="0"/>
              <a:t>thirteen </a:t>
            </a:r>
            <a:r>
              <a:rPr lang="en-US" dirty="0"/>
              <a:t>participants.</a:t>
            </a:r>
          </a:p>
          <a:p>
            <a:r>
              <a:rPr lang="en-US" dirty="0" smtClean="0"/>
              <a:t>Purposeful sampling was not feasible due to time constraints.</a:t>
            </a:r>
          </a:p>
          <a:p>
            <a:r>
              <a:rPr lang="en-US" dirty="0" smtClean="0"/>
              <a:t>The homogeneous group of participants were all female healthcare professionals.</a:t>
            </a:r>
          </a:p>
          <a:p>
            <a:r>
              <a:rPr lang="en-US" dirty="0" smtClean="0"/>
              <a:t>Generalizability of the findings are restricted due to these limitations.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63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1143000"/>
            <a:ext cx="6629400" cy="838200"/>
          </a:xfrm>
        </p:spPr>
        <p:txBody>
          <a:bodyPr/>
          <a:lstStyle/>
          <a:p>
            <a:r>
              <a:rPr lang="en-US" dirty="0" smtClean="0"/>
              <a:t>Lab 2: 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esults from the survey were analyzed using quantitative statistical analysis.</a:t>
            </a:r>
          </a:p>
          <a:p>
            <a:r>
              <a:rPr lang="en-US" dirty="0" smtClean="0"/>
              <a:t>Each question was examined individually and the percentage of responses were calculated and compared to the group.</a:t>
            </a:r>
          </a:p>
          <a:p>
            <a:r>
              <a:rPr lang="en-US" dirty="0" smtClean="0"/>
              <a:t>The data was analyzed to determine which factors were most significant with respect to working in an environment with low morale.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38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066800"/>
            <a:ext cx="6934200" cy="838200"/>
          </a:xfrm>
        </p:spPr>
        <p:txBody>
          <a:bodyPr/>
          <a:lstStyle/>
          <a:p>
            <a:r>
              <a:rPr lang="en-US" dirty="0" smtClean="0"/>
              <a:t>Lab 2: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respondents had experience with low morale in the </a:t>
            </a:r>
            <a:r>
              <a:rPr lang="en-US" dirty="0" smtClean="0"/>
              <a:t>workplace (100%, n=13).</a:t>
            </a:r>
            <a:endParaRPr lang="en-US" dirty="0"/>
          </a:p>
          <a:p>
            <a:r>
              <a:rPr lang="en-US" dirty="0"/>
              <a:t>The majority of participants agreed that low morale causes a disconnect between employees, peers, jobs, managers and the </a:t>
            </a:r>
            <a:r>
              <a:rPr lang="en-US" dirty="0" smtClean="0"/>
              <a:t>company (84.6%, n=11).</a:t>
            </a:r>
            <a:endParaRPr lang="en-US" dirty="0"/>
          </a:p>
          <a:p>
            <a:r>
              <a:rPr lang="en-US" dirty="0" smtClean="0"/>
              <a:t>Responses were varied as to how the healthcare professionals surveyed handled working at a job with low morale.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778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most significant evidence of low morale in the workplace was found to be  a negative mood/unhappy people (53.8%, n=7).</a:t>
            </a:r>
          </a:p>
          <a:p>
            <a:r>
              <a:rPr lang="en-US" dirty="0" smtClean="0"/>
              <a:t>53.8% (n=7) felt the largest contributor to low morale to be increased workload/Inadequate staffing.</a:t>
            </a:r>
          </a:p>
          <a:p>
            <a:r>
              <a:rPr lang="en-US" dirty="0" smtClean="0"/>
              <a:t>Another varied response was the most significant consequence of low morale with 30.8% (n=4) agreeing it results in increased stress.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2: Results continued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408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2: Results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majority of respondents (84.6%, n=11) felt that management influences workplace morale.</a:t>
            </a:r>
          </a:p>
          <a:p>
            <a:r>
              <a:rPr lang="en-US" dirty="0" smtClean="0"/>
              <a:t>61.5 % (n=8) felt that open and effective communication is the biggest influence management can have on morale in the workplace.</a:t>
            </a:r>
          </a:p>
          <a:p>
            <a:r>
              <a:rPr lang="en-US" dirty="0" smtClean="0"/>
              <a:t>38.5% (n=5) felt the most important thing to improve workplace morale is building a trusting relationship between team &amp; management.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729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2: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survey results reinforce our hypothesis that low morale impacts the majority of healthcare professionals.</a:t>
            </a:r>
          </a:p>
          <a:p>
            <a:r>
              <a:rPr lang="en-US" dirty="0" smtClean="0"/>
              <a:t>The findings further support that low morale is caused by increased workload, inadequate staffing levels, and poor quality leadership/management.</a:t>
            </a:r>
          </a:p>
          <a:p>
            <a:r>
              <a:rPr lang="en-US" dirty="0" smtClean="0"/>
              <a:t>The role of management in influencing and  improving morale is also highlighted in the results.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591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Complex healthcare environments create workplaces that contribute to low morale amongst healthcare professionals (Day, </a:t>
            </a:r>
            <a:r>
              <a:rPr lang="en-US" sz="2200" dirty="0" err="1"/>
              <a:t>Minichiello</a:t>
            </a:r>
            <a:r>
              <a:rPr lang="en-US" sz="2200" dirty="0"/>
              <a:t>, &amp; Madison, 2007). </a:t>
            </a:r>
            <a:endParaRPr lang="en-US" sz="2200" dirty="0" smtClean="0"/>
          </a:p>
          <a:p>
            <a:r>
              <a:rPr lang="en-US" sz="2200" dirty="0"/>
              <a:t>Growing workload demands, high acuity patients, and budgetary constraints have created challenging places to work </a:t>
            </a:r>
            <a:r>
              <a:rPr lang="en-US" sz="2200" dirty="0" smtClean="0"/>
              <a:t>in healthcare (</a:t>
            </a:r>
            <a:r>
              <a:rPr lang="en-US" sz="2200" dirty="0"/>
              <a:t>Keogh, 2014).</a:t>
            </a:r>
            <a:r>
              <a:rPr lang="en-CA" sz="2200" dirty="0"/>
              <a:t> </a:t>
            </a:r>
            <a:endParaRPr lang="en-CA" sz="2200" dirty="0" smtClean="0"/>
          </a:p>
          <a:p>
            <a:r>
              <a:rPr lang="en-CA" sz="2200" dirty="0" smtClean="0"/>
              <a:t>Little literature exists regarding healthcare professionals perceptions and attitudes toward low morale in the workplace.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66590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2: Discussion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results of this survey support the significance of management on staff morale.</a:t>
            </a:r>
          </a:p>
          <a:p>
            <a:r>
              <a:rPr lang="en-US" dirty="0" smtClean="0"/>
              <a:t>Managers can help to improve staff morale by “ensuring a safe and cohesive work environment” (Duffield, Roche, O’Brien-Pallas, </a:t>
            </a:r>
            <a:r>
              <a:rPr lang="en-US" dirty="0" err="1" smtClean="0"/>
              <a:t>Catling-Paull</a:t>
            </a:r>
            <a:r>
              <a:rPr lang="en-US" dirty="0" smtClean="0"/>
              <a:t>, &amp; King, 2009, p. 16).</a:t>
            </a:r>
          </a:p>
          <a:p>
            <a:r>
              <a:rPr lang="en-US" dirty="0" smtClean="0"/>
              <a:t>Effective unit managers communicate with staff openly, effectively dealing with poor performers and offering guidance. (Duffield, et al, 2010).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766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&amp; Synthesis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The results of the study support the literature review’s findings that low morale has a significant negative impact on the attendance, retention, recruitment, wellness, productivity, quality, efficiency, and happiness of healthcare professionals (</a:t>
            </a:r>
            <a:r>
              <a:rPr lang="en-US" sz="2200" dirty="0" err="1" smtClean="0"/>
              <a:t>Anzai</a:t>
            </a:r>
            <a:r>
              <a:rPr lang="en-US" sz="2200" dirty="0" smtClean="0"/>
              <a:t>, Douglas, &amp; Bonner, 2014; Bernstein, 2015; </a:t>
            </a:r>
            <a:r>
              <a:rPr lang="en-US" sz="2200" dirty="0" err="1" smtClean="0"/>
              <a:t>Capko</a:t>
            </a:r>
            <a:r>
              <a:rPr lang="en-US" sz="2200" dirty="0" smtClean="0"/>
              <a:t>, 2013; </a:t>
            </a:r>
            <a:r>
              <a:rPr lang="en-US" sz="2200" dirty="0" err="1" smtClean="0"/>
              <a:t>Hegney</a:t>
            </a:r>
            <a:r>
              <a:rPr lang="en-US" sz="2200" dirty="0" smtClean="0"/>
              <a:t> et al, 2005) resulting in increased stress and staff turnover. </a:t>
            </a:r>
          </a:p>
          <a:p>
            <a:r>
              <a:rPr lang="en-US" sz="2200" dirty="0" smtClean="0"/>
              <a:t>The role of management was identified in both parts of the study as having a significant influence on morale in the workplace.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65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Low morale in the workplace is a primary concern for healthcare professionals.</a:t>
            </a:r>
          </a:p>
          <a:p>
            <a:r>
              <a:rPr lang="en-US" sz="2000" dirty="0" smtClean="0"/>
              <a:t>This mixed-methods study identified a widespread continuum of contributing factors and consequences of low morale.</a:t>
            </a:r>
          </a:p>
          <a:p>
            <a:r>
              <a:rPr lang="en-US" sz="2000" dirty="0" smtClean="0"/>
              <a:t>In the interest of quality patient care it is crucial that leaders in the workplace seek to engage staff in authentic meaningful ways to abolish factors that </a:t>
            </a:r>
            <a:r>
              <a:rPr lang="en-US" sz="2000" smtClean="0"/>
              <a:t>negatively impact </a:t>
            </a:r>
            <a:r>
              <a:rPr lang="en-US" sz="2000" dirty="0" smtClean="0"/>
              <a:t>the morale of healthcare professionals.</a:t>
            </a:r>
          </a:p>
          <a:p>
            <a:r>
              <a:rPr lang="en-US" sz="2000" dirty="0" smtClean="0"/>
              <a:t>Further research is needed to develop a strategic action plan to improve morale.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98182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hangingPunct="0">
              <a:buNone/>
            </a:pPr>
            <a:r>
              <a:rPr lang="en-US" sz="1600" dirty="0" err="1"/>
              <a:t>Anzai</a:t>
            </a:r>
            <a:r>
              <a:rPr lang="en-US" sz="1600" dirty="0"/>
              <a:t>, E., Douglas, C., &amp; Bonner, A. (2014). Nursing practice environment, quality of care, and </a:t>
            </a:r>
            <a:r>
              <a:rPr lang="en-US" sz="1600" dirty="0" smtClean="0"/>
              <a:t>morale </a:t>
            </a:r>
            <a:r>
              <a:rPr lang="en-US" sz="1600" dirty="0"/>
              <a:t>of hospital nurses in Japan. </a:t>
            </a:r>
            <a:r>
              <a:rPr lang="en-US" sz="1600" i="1" dirty="0"/>
              <a:t>Nursing and Health Sciences, 16</a:t>
            </a:r>
            <a:r>
              <a:rPr lang="en-US" sz="1600" dirty="0"/>
              <a:t>, 171-178. </a:t>
            </a:r>
            <a:r>
              <a:rPr lang="en-US" sz="1600" dirty="0" smtClean="0"/>
              <a:t>doi</a:t>
            </a:r>
            <a:r>
              <a:rPr lang="en-US" sz="1600" dirty="0"/>
              <a:t>:10.1111/nhs.</a:t>
            </a:r>
            <a:r>
              <a:rPr lang="en-US" sz="1600" dirty="0" smtClean="0"/>
              <a:t>12081</a:t>
            </a:r>
          </a:p>
          <a:p>
            <a:pPr marL="0" indent="0" hangingPunct="0">
              <a:buNone/>
            </a:pPr>
            <a:r>
              <a:rPr lang="en-US" sz="1600" dirty="0"/>
              <a:t>Bernstein, A. (2015). Ten ways to get the best out of your staff. </a:t>
            </a:r>
            <a:r>
              <a:rPr lang="en-US" sz="1600" i="1" dirty="0"/>
              <a:t>Nursing and Residential Care Journal, 17</a:t>
            </a:r>
            <a:r>
              <a:rPr lang="en-US" sz="1600" dirty="0"/>
              <a:t>(9), 525-527. Retrieved from http://0-</a:t>
            </a:r>
            <a:r>
              <a:rPr lang="en-US" sz="1600" dirty="0" smtClean="0"/>
              <a:t>search.ebscohost.com.aupac.lib.athabascau.ca</a:t>
            </a:r>
            <a:r>
              <a:rPr lang="en-US" sz="1600" dirty="0"/>
              <a:t>/</a:t>
            </a:r>
            <a:r>
              <a:rPr lang="en-US" sz="1600" dirty="0" err="1"/>
              <a:t>login.aspx?direct</a:t>
            </a:r>
            <a:r>
              <a:rPr lang="en-US" sz="1600" dirty="0"/>
              <a:t>=</a:t>
            </a:r>
            <a:r>
              <a:rPr lang="en-US" sz="1600" dirty="0" err="1"/>
              <a:t>true&amp;db</a:t>
            </a:r>
            <a:r>
              <a:rPr lang="en-US" sz="1600" dirty="0"/>
              <a:t>=</a:t>
            </a:r>
            <a:r>
              <a:rPr lang="en-US" sz="1600" dirty="0" err="1"/>
              <a:t>rzh&amp;AN</a:t>
            </a:r>
            <a:r>
              <a:rPr lang="en-US" sz="1600" dirty="0"/>
              <a:t>=109834300&amp;site=</a:t>
            </a:r>
            <a:r>
              <a:rPr lang="en-US" sz="1600" dirty="0" err="1"/>
              <a:t>eds</a:t>
            </a:r>
            <a:r>
              <a:rPr lang="en-US" sz="1600" dirty="0"/>
              <a:t>-</a:t>
            </a:r>
            <a:r>
              <a:rPr lang="en-US" sz="1600" dirty="0" smtClean="0"/>
              <a:t>live</a:t>
            </a:r>
          </a:p>
          <a:p>
            <a:pPr marL="0" indent="0">
              <a:buNone/>
            </a:pPr>
            <a:r>
              <a:rPr lang="en-US" sz="1600" dirty="0" err="1" smtClean="0"/>
              <a:t>Berrios</a:t>
            </a:r>
            <a:r>
              <a:rPr lang="en-US" sz="1600" dirty="0"/>
              <a:t>, C., </a:t>
            </a:r>
            <a:r>
              <a:rPr lang="en-US" sz="1600" dirty="0" err="1"/>
              <a:t>Joffres</a:t>
            </a:r>
            <a:r>
              <a:rPr lang="en-US" sz="1600" dirty="0"/>
              <a:t>, Y., &amp; Wang, L. (2015). Workplace psychological health among Canadian nurses. </a:t>
            </a:r>
            <a:r>
              <a:rPr lang="en-US" sz="1600" i="1" dirty="0"/>
              <a:t>UBC Medical Journal</a:t>
            </a:r>
            <a:r>
              <a:rPr lang="en-US" sz="1600" dirty="0"/>
              <a:t>, </a:t>
            </a:r>
            <a:r>
              <a:rPr lang="en-US" sz="1600" i="1" dirty="0"/>
              <a:t>6</a:t>
            </a:r>
            <a:r>
              <a:rPr lang="en-US" sz="1600" dirty="0"/>
              <a:t>(2), 30-32. Retrieved from http://0-search.ebscohost.com.aupac.lib.athabascau.ca/login.aspx?direct=true&amp;db=a9h&amp;AN=101301813&amp;site=eds-</a:t>
            </a:r>
            <a:r>
              <a:rPr lang="en-US" sz="1600" dirty="0" smtClean="0"/>
              <a:t>live</a:t>
            </a:r>
          </a:p>
          <a:p>
            <a:pPr marL="0" indent="0" hangingPunct="0">
              <a:buNone/>
            </a:pPr>
            <a:r>
              <a:rPr lang="en-US" sz="1600" dirty="0" err="1"/>
              <a:t>Capko</a:t>
            </a:r>
            <a:r>
              <a:rPr lang="en-US" sz="1600" dirty="0"/>
              <a:t>, J. (2013). Improve morale and productivity with great staff meetings. </a:t>
            </a:r>
            <a:r>
              <a:rPr lang="en-US" sz="1600" i="1" dirty="0"/>
              <a:t>Podiatry </a:t>
            </a:r>
            <a:r>
              <a:rPr lang="en-US" sz="1600" i="1" dirty="0" smtClean="0"/>
              <a:t>Management</a:t>
            </a:r>
            <a:r>
              <a:rPr lang="en-US" sz="1600" i="1" dirty="0"/>
              <a:t>,</a:t>
            </a:r>
            <a:r>
              <a:rPr lang="en-US" sz="1600" dirty="0"/>
              <a:t> 61-62. Retrieved from http://0-</a:t>
            </a:r>
            <a:r>
              <a:rPr lang="en-US" sz="1600" dirty="0" smtClean="0"/>
              <a:t>search.ebscohost.com.aupac.lib.athabascau.ca</a:t>
            </a:r>
            <a:r>
              <a:rPr lang="en-US" sz="1600" dirty="0"/>
              <a:t>/</a:t>
            </a:r>
            <a:r>
              <a:rPr lang="en-US" sz="1600" dirty="0" err="1"/>
              <a:t>login.aspx?direct</a:t>
            </a:r>
            <a:r>
              <a:rPr lang="en-US" sz="1600" dirty="0"/>
              <a:t>=</a:t>
            </a:r>
            <a:r>
              <a:rPr lang="en-US" sz="1600" dirty="0" err="1"/>
              <a:t>true&amp;db</a:t>
            </a:r>
            <a:r>
              <a:rPr lang="en-US" sz="1600" dirty="0"/>
              <a:t>=</a:t>
            </a:r>
            <a:r>
              <a:rPr lang="en-US" sz="1600" dirty="0" err="1"/>
              <a:t>rzh&amp;AN</a:t>
            </a:r>
            <a:r>
              <a:rPr lang="en-US" sz="1600" dirty="0"/>
              <a:t>=107846573&amp;site=</a:t>
            </a:r>
            <a:r>
              <a:rPr lang="en-US" sz="1600" dirty="0" err="1"/>
              <a:t>eds</a:t>
            </a:r>
            <a:r>
              <a:rPr lang="en-US" sz="1600" dirty="0"/>
              <a:t>-live</a:t>
            </a:r>
            <a:endParaRPr lang="en-CA" sz="1600" dirty="0"/>
          </a:p>
          <a:p>
            <a:pPr marL="0" indent="0"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857096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2057400"/>
            <a:ext cx="6324600" cy="39624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Chen, S.Y., Wu, W.C., Chang, C.S., &amp; Lin, C.T. (2015). Job rotation and internal marketing for increased job satisfaction and organizational commitment in hospital nursing staff. </a:t>
            </a:r>
            <a:r>
              <a:rPr lang="en-US" sz="1600" i="1" dirty="0"/>
              <a:t>Journal of Nursing Management, 23</a:t>
            </a:r>
            <a:r>
              <a:rPr lang="en-US" sz="1600" dirty="0"/>
              <a:t>, 297-306. </a:t>
            </a:r>
            <a:r>
              <a:rPr lang="en-US" sz="1600" dirty="0" err="1"/>
              <a:t>doi</a:t>
            </a:r>
            <a:r>
              <a:rPr lang="en-US" sz="1600" dirty="0"/>
              <a:t>: 10.1111/jonm.</a:t>
            </a:r>
            <a:r>
              <a:rPr lang="en-US" sz="1600" dirty="0" smtClean="0"/>
              <a:t>12126</a:t>
            </a:r>
          </a:p>
          <a:p>
            <a:pPr marL="0" indent="0">
              <a:buNone/>
            </a:pPr>
            <a:r>
              <a:rPr lang="en-US" sz="1600" dirty="0" smtClean="0"/>
              <a:t>Day</a:t>
            </a:r>
            <a:r>
              <a:rPr lang="en-US" sz="1600" dirty="0"/>
              <a:t>, G., </a:t>
            </a:r>
            <a:r>
              <a:rPr lang="en-US" sz="1600" dirty="0" err="1"/>
              <a:t>Minichiello</a:t>
            </a:r>
            <a:r>
              <a:rPr lang="en-US" sz="1600" dirty="0"/>
              <a:t>, V., &amp; Madison, J. (2007). Nursing morale: Predictive variables among a sample of registered nurses in Australia. </a:t>
            </a:r>
            <a:r>
              <a:rPr lang="en-US" sz="1600" i="1" dirty="0"/>
              <a:t>Journal of Nursing Management</a:t>
            </a:r>
            <a:r>
              <a:rPr lang="en-US" sz="1600" dirty="0"/>
              <a:t>, </a:t>
            </a:r>
            <a:r>
              <a:rPr lang="en-US" sz="1600" i="1" dirty="0"/>
              <a:t>15</a:t>
            </a:r>
            <a:r>
              <a:rPr lang="en-US" sz="1600" dirty="0"/>
              <a:t>(3), 274-284. http://dx.doi.org/10.1111/j.1365-2834.2007.00680.</a:t>
            </a:r>
            <a:r>
              <a:rPr lang="en-US" sz="1600" dirty="0" smtClean="0"/>
              <a:t>x</a:t>
            </a:r>
            <a:endParaRPr lang="en-US" sz="1600" dirty="0"/>
          </a:p>
          <a:p>
            <a:pPr marL="0" indent="0">
              <a:buNone/>
            </a:pPr>
            <a:r>
              <a:rPr lang="en-CA" sz="1600" dirty="0"/>
              <a:t>Duffield, C., Roche, M., O’Brien-Pallas, L., </a:t>
            </a:r>
            <a:r>
              <a:rPr lang="en-CA" sz="1600" dirty="0" err="1"/>
              <a:t>Catling-Paull</a:t>
            </a:r>
            <a:r>
              <a:rPr lang="en-CA" sz="1600" dirty="0"/>
              <a:t>, C., &amp; King, M., (2009). Staff satisfaction and retention and the role of the nursing unit manager. </a:t>
            </a:r>
            <a:r>
              <a:rPr lang="en-CA" sz="1600" i="1" dirty="0"/>
              <a:t>Collegian, 16</a:t>
            </a:r>
            <a:r>
              <a:rPr lang="en-CA" sz="1600" dirty="0"/>
              <a:t>(1), pp. 11-17. Retrieved from</a:t>
            </a:r>
            <a:r>
              <a:rPr lang="en-CA" sz="1600" u="sng" dirty="0">
                <a:hlinkClick r:id="rId2"/>
              </a:rPr>
              <a:t> </a:t>
            </a:r>
            <a:r>
              <a:rPr lang="en-CA" sz="1600" u="sng" dirty="0"/>
              <a:t>http://0-</a:t>
            </a:r>
            <a:r>
              <a:rPr lang="en-CA" sz="1600" u="sng" dirty="0" smtClean="0"/>
              <a:t>www.sciencedirect.com.aupac.lib.athabascau.ca/science/article/pii/S1322769608000711</a:t>
            </a:r>
            <a:r>
              <a:rPr lang="en-CA" sz="1600" dirty="0" smtClean="0"/>
              <a:t>?</a:t>
            </a:r>
          </a:p>
          <a:p>
            <a:pPr marL="0" indent="0">
              <a:buNone/>
            </a:pPr>
            <a:r>
              <a:rPr lang="en-CA" sz="1600" dirty="0"/>
              <a:t>Duffield, C., Roche, M., </a:t>
            </a:r>
            <a:r>
              <a:rPr lang="en-CA" sz="1600" dirty="0" err="1"/>
              <a:t>Blay</a:t>
            </a:r>
            <a:r>
              <a:rPr lang="en-CA" sz="1600" dirty="0"/>
              <a:t>, N., &amp; </a:t>
            </a:r>
            <a:r>
              <a:rPr lang="en-CA" sz="1600" dirty="0" err="1"/>
              <a:t>Stasa</a:t>
            </a:r>
            <a:r>
              <a:rPr lang="en-CA" sz="1600" dirty="0"/>
              <a:t>, H. (2010). Nursing unit managers, staff retention and the work environment. </a:t>
            </a:r>
            <a:r>
              <a:rPr lang="en-CA" sz="1600" i="1" dirty="0"/>
              <a:t>Journal of Clinical Nursing, 20</a:t>
            </a:r>
            <a:r>
              <a:rPr lang="en-CA" sz="1600" dirty="0"/>
              <a:t>, pp. 23-30. doi:</a:t>
            </a:r>
            <a:r>
              <a:rPr lang="en-CA" sz="1600" u="sng" dirty="0"/>
              <a:t>10.1111/j.1365-2702.2010.03478.x</a:t>
            </a: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92034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2057400"/>
            <a:ext cx="6324600" cy="4038600"/>
          </a:xfrm>
        </p:spPr>
        <p:txBody>
          <a:bodyPr/>
          <a:lstStyle/>
          <a:p>
            <a:pPr marL="0" indent="0" hangingPunct="0">
              <a:buNone/>
            </a:pPr>
            <a:r>
              <a:rPr lang="en-US" sz="1600" dirty="0" err="1" smtClean="0"/>
              <a:t>Hegney</a:t>
            </a:r>
            <a:r>
              <a:rPr lang="en-US" sz="1600" dirty="0"/>
              <a:t>, D., </a:t>
            </a:r>
            <a:r>
              <a:rPr lang="en-US" sz="1600" dirty="0" err="1"/>
              <a:t>Eley</a:t>
            </a:r>
            <a:r>
              <a:rPr lang="en-US" sz="1600" dirty="0"/>
              <a:t>, R., Plank, A., </a:t>
            </a:r>
            <a:r>
              <a:rPr lang="en-US" sz="1600" dirty="0" err="1"/>
              <a:t>Buikstra</a:t>
            </a:r>
            <a:r>
              <a:rPr lang="en-US" sz="1600" dirty="0"/>
              <a:t>, E., &amp; Parker, V. (2005). Workforce issues in </a:t>
            </a:r>
            <a:r>
              <a:rPr lang="en-US" sz="1600" dirty="0" smtClean="0"/>
              <a:t>nursing </a:t>
            </a:r>
            <a:r>
              <a:rPr lang="en-US" sz="1600" dirty="0"/>
              <a:t>in Queensland: 2001 and 2004. </a:t>
            </a:r>
            <a:r>
              <a:rPr lang="en-US" sz="1600" i="1" dirty="0"/>
              <a:t>Issues in Clinical Nursing, 15</a:t>
            </a:r>
            <a:r>
              <a:rPr lang="en-US" sz="1600" dirty="0"/>
              <a:t>, 1521-1530. </a:t>
            </a:r>
            <a:r>
              <a:rPr lang="en-US" sz="1600" dirty="0" smtClean="0"/>
              <a:t>doi</a:t>
            </a:r>
            <a:r>
              <a:rPr lang="en-US" sz="1600" dirty="0"/>
              <a:t>:10.1111/j.1365-2702.2006.01558.</a:t>
            </a:r>
            <a:r>
              <a:rPr lang="en-US" sz="1600" dirty="0" smtClean="0"/>
              <a:t>x</a:t>
            </a:r>
          </a:p>
          <a:p>
            <a:pPr marL="0" indent="0">
              <a:buNone/>
            </a:pPr>
            <a:r>
              <a:rPr lang="en-US" sz="1600" dirty="0" smtClean="0"/>
              <a:t>Keogh</a:t>
            </a:r>
            <a:r>
              <a:rPr lang="en-US" sz="1600" dirty="0"/>
              <a:t>, K. (2014). Majority of nurses say they would consider leaving the profession. </a:t>
            </a:r>
            <a:r>
              <a:rPr lang="en-US" sz="1600" i="1" dirty="0"/>
              <a:t>Nursing Standard</a:t>
            </a:r>
            <a:r>
              <a:rPr lang="en-US" sz="1600" dirty="0"/>
              <a:t>, </a:t>
            </a:r>
            <a:r>
              <a:rPr lang="en-US" sz="1600" i="1" dirty="0"/>
              <a:t>29</a:t>
            </a:r>
            <a:r>
              <a:rPr lang="en-US" sz="1600" dirty="0"/>
              <a:t>(2), 14-15. http://dx.doi.org/10.7748/ns.29.2.12.</a:t>
            </a:r>
            <a:r>
              <a:rPr lang="en-US" sz="1600" dirty="0" smtClean="0"/>
              <a:t>s19</a:t>
            </a:r>
          </a:p>
          <a:p>
            <a:pPr marL="0" indent="0">
              <a:buNone/>
            </a:pPr>
            <a:r>
              <a:rPr lang="en-US" sz="1600" dirty="0" err="1"/>
              <a:t>Keyko</a:t>
            </a:r>
            <a:r>
              <a:rPr lang="en-US" sz="1600" dirty="0"/>
              <a:t>, K. (2014). Work engagement in nursing practice: A relational ethics perspective. </a:t>
            </a:r>
            <a:r>
              <a:rPr lang="en-US" sz="1600" i="1" dirty="0"/>
              <a:t>Nursing Ethics</a:t>
            </a:r>
            <a:r>
              <a:rPr lang="en-US" sz="1600" dirty="0"/>
              <a:t>, </a:t>
            </a:r>
            <a:r>
              <a:rPr lang="en-US" sz="1600" i="1" dirty="0"/>
              <a:t>21</a:t>
            </a:r>
            <a:r>
              <a:rPr lang="en-US" sz="1600" dirty="0"/>
              <a:t>(8), 879-889. http://dx.doi.org/10.1177/</a:t>
            </a:r>
            <a:r>
              <a:rPr lang="en-US" sz="1600" dirty="0" smtClean="0"/>
              <a:t>0969733014523167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Lowes, L., Carrick-</a:t>
            </a:r>
            <a:r>
              <a:rPr lang="en-US" sz="1600" dirty="0" err="1"/>
              <a:t>Sen</a:t>
            </a:r>
            <a:r>
              <a:rPr lang="en-US" sz="1600" dirty="0"/>
              <a:t>, D., Baillie, L., Deaton, C., McCabe, C., Norton, C., ... Robb, E. (2015). Valuing the workforce: Staff wellbeing and patient care. </a:t>
            </a:r>
            <a:r>
              <a:rPr lang="en-US" sz="1600" i="1" dirty="0"/>
              <a:t>British Journal of Nursing</a:t>
            </a:r>
            <a:r>
              <a:rPr lang="en-US" sz="1600" dirty="0"/>
              <a:t>, </a:t>
            </a:r>
            <a:r>
              <a:rPr lang="en-US" sz="1600" i="1" dirty="0"/>
              <a:t>24</a:t>
            </a:r>
            <a:r>
              <a:rPr lang="en-US" sz="1600" dirty="0"/>
              <a:t>(15), 788. http://</a:t>
            </a:r>
            <a:r>
              <a:rPr lang="en-US" sz="1600" dirty="0" err="1"/>
              <a:t>dx.doi.org</a:t>
            </a:r>
            <a:r>
              <a:rPr lang="en-US" sz="1600" dirty="0"/>
              <a:t>/doi:10.12968/bjon.2015.24.15.788</a:t>
            </a:r>
            <a:endParaRPr lang="en-CA" sz="1600" dirty="0"/>
          </a:p>
          <a:p>
            <a:pPr marL="0" indent="0">
              <a:buNone/>
            </a:pPr>
            <a:endParaRPr lang="en-CA" sz="1600" dirty="0"/>
          </a:p>
          <a:p>
            <a:pPr marL="0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501129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800" dirty="0" smtClean="0"/>
              <a:t>Thank You !!</a:t>
            </a:r>
            <a:endParaRPr lang="en-US" sz="4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637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Low staff morale is a widespread problem amongst healthcare workers (</a:t>
            </a:r>
            <a:r>
              <a:rPr lang="en-US" sz="2200" dirty="0" err="1"/>
              <a:t>Keyko</a:t>
            </a:r>
            <a:r>
              <a:rPr lang="en-US" sz="2200" dirty="0"/>
              <a:t>, 2014). </a:t>
            </a:r>
            <a:endParaRPr lang="en-US" sz="2200" dirty="0" smtClean="0"/>
          </a:p>
          <a:p>
            <a:r>
              <a:rPr lang="en-US" sz="2200" dirty="0" smtClean="0"/>
              <a:t>Low morale </a:t>
            </a:r>
            <a:r>
              <a:rPr lang="en-US" sz="2200" dirty="0"/>
              <a:t>not only negatively </a:t>
            </a:r>
            <a:r>
              <a:rPr lang="en-US" sz="2200" dirty="0" smtClean="0"/>
              <a:t>affects </a:t>
            </a:r>
            <a:r>
              <a:rPr lang="en-US" sz="2200" dirty="0"/>
              <a:t>the </a:t>
            </a:r>
            <a:r>
              <a:rPr lang="en-US" sz="2200" dirty="0" smtClean="0"/>
              <a:t>work </a:t>
            </a:r>
            <a:r>
              <a:rPr lang="en-US" sz="2200" dirty="0"/>
              <a:t>environment of healthcare workers</a:t>
            </a:r>
            <a:r>
              <a:rPr lang="en-US" sz="2200" dirty="0" smtClean="0"/>
              <a:t>, it has  led </a:t>
            </a:r>
            <a:r>
              <a:rPr lang="en-US" sz="2200" dirty="0"/>
              <a:t>to a detrimental decline in the health and wellness </a:t>
            </a:r>
            <a:r>
              <a:rPr lang="en-US" sz="2200" dirty="0" smtClean="0"/>
              <a:t>of employees, and </a:t>
            </a:r>
            <a:r>
              <a:rPr lang="en-US" sz="2200" dirty="0"/>
              <a:t>negatively </a:t>
            </a:r>
            <a:r>
              <a:rPr lang="en-US" sz="2200" dirty="0" smtClean="0"/>
              <a:t>affects </a:t>
            </a:r>
            <a:r>
              <a:rPr lang="en-US" sz="2200" dirty="0"/>
              <a:t>patient care (Lowes et al., 2015). </a:t>
            </a:r>
            <a:endParaRPr lang="en-US" sz="2200" dirty="0" smtClean="0"/>
          </a:p>
          <a:p>
            <a:r>
              <a:rPr lang="en-US" sz="2200" dirty="0" smtClean="0"/>
              <a:t>Knowledge of healthcare professionals’ perceptions and attitudes toward low  workplace morale may help identify methods to improve this ongoing phenomenon.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228855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Graduate students from </a:t>
            </a:r>
            <a:r>
              <a:rPr lang="en-US" sz="2200" dirty="0" smtClean="0"/>
              <a:t>an </a:t>
            </a:r>
            <a:r>
              <a:rPr lang="en-US" sz="2200" dirty="0"/>
              <a:t>MHST/NURS course participated in a two-phase mixed methods research project to examine healthcare professionals’ perceptions and attitudes </a:t>
            </a:r>
            <a:r>
              <a:rPr lang="en-US" sz="2200" dirty="0" smtClean="0"/>
              <a:t>toward workplace morale. </a:t>
            </a:r>
          </a:p>
          <a:p>
            <a:r>
              <a:rPr lang="en-US" sz="2200" dirty="0" smtClean="0"/>
              <a:t>Common </a:t>
            </a:r>
            <a:r>
              <a:rPr lang="en-US" sz="2200" dirty="0"/>
              <a:t>themes were identified using qualitative research methods and this information was used to develop a survey, which enabled quantitative analysis and findings that provide insight into the impact of workplace morale on healthcare professionals. </a:t>
            </a:r>
            <a:endParaRPr lang="en-CA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242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066800"/>
            <a:ext cx="6629400" cy="838200"/>
          </a:xfrm>
        </p:spPr>
        <p:txBody>
          <a:bodyPr/>
          <a:lstStyle/>
          <a:p>
            <a:r>
              <a:rPr lang="en-US" dirty="0" smtClean="0"/>
              <a:t>Lab 1: Focus Group and Qualitative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Methodology</a:t>
            </a:r>
          </a:p>
          <a:p>
            <a:pPr marL="0" indent="0">
              <a:buNone/>
            </a:pPr>
            <a:r>
              <a:rPr lang="en-US" dirty="0" smtClean="0"/>
              <a:t>Limitations</a:t>
            </a:r>
          </a:p>
          <a:p>
            <a:pPr marL="0" indent="0">
              <a:buNone/>
            </a:pPr>
            <a:r>
              <a:rPr lang="en-US" dirty="0" smtClean="0"/>
              <a:t>Data Analysis</a:t>
            </a:r>
          </a:p>
          <a:p>
            <a:pPr marL="0" indent="0">
              <a:buNone/>
            </a:pPr>
            <a:r>
              <a:rPr lang="en-US" dirty="0" smtClean="0"/>
              <a:t>Results</a:t>
            </a:r>
          </a:p>
          <a:p>
            <a:pPr marL="0" indent="0">
              <a:buNone/>
            </a:pPr>
            <a:r>
              <a:rPr lang="en-US" dirty="0" smtClean="0"/>
              <a:t>Discussion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24962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1: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Focus group </a:t>
            </a:r>
            <a:r>
              <a:rPr lang="en-CA" dirty="0" smtClean="0"/>
              <a:t>questions gathered </a:t>
            </a:r>
            <a:r>
              <a:rPr lang="en-CA" dirty="0"/>
              <a:t>information regarding </a:t>
            </a:r>
            <a:r>
              <a:rPr lang="en-CA" dirty="0" smtClean="0"/>
              <a:t>participant’s </a:t>
            </a:r>
            <a:r>
              <a:rPr lang="en-CA" dirty="0"/>
              <a:t>views on </a:t>
            </a:r>
            <a:r>
              <a:rPr lang="en-CA" dirty="0" smtClean="0"/>
              <a:t>the evidence and </a:t>
            </a:r>
            <a:r>
              <a:rPr lang="en-CA" dirty="0"/>
              <a:t>consequences of low morale, </a:t>
            </a:r>
            <a:r>
              <a:rPr lang="en-CA" dirty="0" smtClean="0"/>
              <a:t>the impact </a:t>
            </a:r>
            <a:r>
              <a:rPr lang="en-CA" dirty="0"/>
              <a:t>of management, and </a:t>
            </a:r>
            <a:r>
              <a:rPr lang="en-CA" dirty="0" smtClean="0"/>
              <a:t>practices that might </a:t>
            </a:r>
            <a:r>
              <a:rPr lang="en-CA" dirty="0"/>
              <a:t>improve morale</a:t>
            </a:r>
            <a:r>
              <a:rPr lang="en-CA" dirty="0" smtClean="0"/>
              <a:t>.</a:t>
            </a:r>
          </a:p>
          <a:p>
            <a:r>
              <a:rPr lang="en-CA" dirty="0" smtClean="0"/>
              <a:t>Three members of Group C participated by answering four questions posed by the Principal Investigator.</a:t>
            </a:r>
          </a:p>
          <a:p>
            <a:r>
              <a:rPr lang="en-CA" dirty="0" smtClean="0"/>
              <a:t>The focus group took place over 1 hour and 30 minutes via Adobe Connect.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312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1: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major limitation was the small sample size of three participants.</a:t>
            </a:r>
          </a:p>
          <a:p>
            <a:r>
              <a:rPr lang="en-US" dirty="0" smtClean="0"/>
              <a:t>Technical difficulties and the lack of physical presence over Adobe Connect during the focus group may have limited ease of conversation impacting the results.</a:t>
            </a:r>
          </a:p>
          <a:p>
            <a:r>
              <a:rPr lang="en-US" dirty="0" smtClean="0"/>
              <a:t>Participants may have been biased as all took part in the development of the questions and had pre-planned discussion points for the session.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921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1: 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Field notes were collected by the principal investigator and reviewed by all members of Group C.</a:t>
            </a:r>
          </a:p>
          <a:p>
            <a:r>
              <a:rPr lang="en-CA" dirty="0" smtClean="0"/>
              <a:t>Data </a:t>
            </a:r>
            <a:r>
              <a:rPr lang="en-CA" dirty="0"/>
              <a:t>was reviewed, </a:t>
            </a:r>
            <a:r>
              <a:rPr lang="en-CA" dirty="0" smtClean="0"/>
              <a:t>placed into a data collection table, coded, </a:t>
            </a:r>
            <a:r>
              <a:rPr lang="en-CA" dirty="0"/>
              <a:t>and broken down to identify themes. </a:t>
            </a:r>
            <a:endParaRPr lang="en-US" dirty="0"/>
          </a:p>
          <a:p>
            <a:r>
              <a:rPr lang="en-US" dirty="0" smtClean="0"/>
              <a:t>These themes were further examined in order to determine what aspects of morale in the workplace warranted further investigation.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980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1: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Themes of low morale in the workplace were found to be:</a:t>
            </a:r>
          </a:p>
          <a:p>
            <a:pPr marL="457200" indent="-457200">
              <a:buAutoNum type="arabicPeriod"/>
            </a:pPr>
            <a:r>
              <a:rPr lang="en-CA" dirty="0" smtClean="0"/>
              <a:t>Negative </a:t>
            </a:r>
            <a:r>
              <a:rPr lang="en-CA" dirty="0"/>
              <a:t>behaviours/</a:t>
            </a:r>
            <a:r>
              <a:rPr lang="en-CA" dirty="0" smtClean="0"/>
              <a:t>outcomes: </a:t>
            </a:r>
            <a:r>
              <a:rPr lang="en-CA" dirty="0"/>
              <a:t>g</a:t>
            </a:r>
            <a:r>
              <a:rPr lang="en-CA" dirty="0" smtClean="0"/>
              <a:t>ossip</a:t>
            </a:r>
            <a:r>
              <a:rPr lang="en-CA" dirty="0"/>
              <a:t>, complaints, and </a:t>
            </a:r>
            <a:r>
              <a:rPr lang="en-CA" dirty="0" smtClean="0"/>
              <a:t>conflict. </a:t>
            </a:r>
          </a:p>
          <a:p>
            <a:pPr marL="457200" indent="-457200">
              <a:buAutoNum type="arabicPeriod"/>
            </a:pPr>
            <a:r>
              <a:rPr lang="en-CA" dirty="0"/>
              <a:t>A</a:t>
            </a:r>
            <a:r>
              <a:rPr lang="en-CA" dirty="0" smtClean="0"/>
              <a:t>tmosphere</a:t>
            </a:r>
            <a:r>
              <a:rPr lang="en-CA" dirty="0"/>
              <a:t>/</a:t>
            </a:r>
            <a:r>
              <a:rPr lang="en-CA" dirty="0" smtClean="0"/>
              <a:t>emotions: </a:t>
            </a:r>
            <a:r>
              <a:rPr lang="en-CA" dirty="0"/>
              <a:t>unhappiness, frustration, and </a:t>
            </a:r>
            <a:r>
              <a:rPr lang="en-CA" dirty="0" smtClean="0"/>
              <a:t>loneliness.</a:t>
            </a:r>
          </a:p>
          <a:p>
            <a:pPr marL="457200" indent="-457200">
              <a:buAutoNum type="arabicPeriod"/>
            </a:pPr>
            <a:r>
              <a:rPr lang="en-CA" dirty="0"/>
              <a:t>W</a:t>
            </a:r>
            <a:r>
              <a:rPr lang="en-CA" dirty="0" smtClean="0"/>
              <a:t>orkplace values: lack of teamwork,  ineffective communication.</a:t>
            </a:r>
          </a:p>
          <a:p>
            <a:pPr marL="457200" indent="-457200">
              <a:buAutoNum type="arabicPeriod"/>
            </a:pPr>
            <a:r>
              <a:rPr lang="en-CA" dirty="0" smtClean="0"/>
              <a:t>Management</a:t>
            </a:r>
            <a:r>
              <a:rPr lang="en-CA" dirty="0"/>
              <a:t>/leadership </a:t>
            </a:r>
            <a:r>
              <a:rPr lang="en-CA" dirty="0" smtClean="0"/>
              <a:t>beliefs: lack of direction or interaction with staff, ineffective disciplinary action. </a:t>
            </a:r>
            <a:r>
              <a:rPr lang="en-CA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83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M01018456">
  <a:themeElements>
    <a:clrScheme name="Default Design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CCFF"/>
      </a:accent1>
      <a:accent2>
        <a:srgbClr val="00FFCC"/>
      </a:accent2>
      <a:accent3>
        <a:srgbClr val="AAB8E2"/>
      </a:accent3>
      <a:accent4>
        <a:srgbClr val="DADADA"/>
      </a:accent4>
      <a:accent5>
        <a:srgbClr val="AAE2FF"/>
      </a:accent5>
      <a:accent6>
        <a:srgbClr val="00E7B9"/>
      </a:accent6>
      <a:hlink>
        <a:srgbClr val="FF3300"/>
      </a:hlink>
      <a:folHlink>
        <a:srgbClr val="FF7C80"/>
      </a:folHlink>
    </a:clrScheme>
    <a:fontScheme name="Default Design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TM01018456</Template>
  <TotalTime>498</TotalTime>
  <Words>2119</Words>
  <Application>Microsoft Macintosh PowerPoint</Application>
  <PresentationFormat>On-screen Show (4:3)</PresentationFormat>
  <Paragraphs>118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TM01018456</vt:lpstr>
      <vt:lpstr>Healthcare Professionals’ Perceptions and Attitudes toward Morale in the Workplace</vt:lpstr>
      <vt:lpstr>Background</vt:lpstr>
      <vt:lpstr>Hypothesis</vt:lpstr>
      <vt:lpstr>Study Objectives</vt:lpstr>
      <vt:lpstr>Lab 1: Focus Group and Qualitative Analysis</vt:lpstr>
      <vt:lpstr>Lab 1: Methodology</vt:lpstr>
      <vt:lpstr>Lab 1: Limitations</vt:lpstr>
      <vt:lpstr>Lab 1: Data Analysis</vt:lpstr>
      <vt:lpstr>Lab 1: Results</vt:lpstr>
      <vt:lpstr>Lab 1: Discussion</vt:lpstr>
      <vt:lpstr>Lab 1: Discussion continued</vt:lpstr>
      <vt:lpstr>Lab 2: Survey and Quantitative Data Analysis</vt:lpstr>
      <vt:lpstr>Lab 2: Methodology</vt:lpstr>
      <vt:lpstr>Lab 2: Limitations</vt:lpstr>
      <vt:lpstr>Lab 2: Data Analysis</vt:lpstr>
      <vt:lpstr>Lab 2: Results</vt:lpstr>
      <vt:lpstr>Lab 2: Results continued</vt:lpstr>
      <vt:lpstr>Lab 2: Results continued</vt:lpstr>
      <vt:lpstr>Lab 2: Discussion</vt:lpstr>
      <vt:lpstr>Lab 2: Discussion continued</vt:lpstr>
      <vt:lpstr>Integration &amp; Synthesis</vt:lpstr>
      <vt:lpstr>Conclusion</vt:lpstr>
      <vt:lpstr>References</vt:lpstr>
      <vt:lpstr>References</vt:lpstr>
      <vt:lpstr>References</vt:lpstr>
      <vt:lpstr>The End</vt:lpstr>
    </vt:vector>
  </TitlesOfParts>
  <Manager/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Healthcare Professionals’ Perceptions and Attitudes toward Morale in the Workplace</dc:title>
  <dc:subject/>
  <dc:creator/>
  <cp:keywords/>
  <dc:description/>
  <cp:lastModifiedBy>Elizabeth Clark</cp:lastModifiedBy>
  <cp:revision>37</cp:revision>
  <cp:lastPrinted>1601-01-01T00:00:00Z</cp:lastPrinted>
  <dcterms:created xsi:type="dcterms:W3CDTF">2000-07-20T22:06:35Z</dcterms:created>
  <dcterms:modified xsi:type="dcterms:W3CDTF">2016-03-30T19:35:58Z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TC010184561033</vt:lpwstr>
  </property>
</Properties>
</file>