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967" r:id="rId1"/>
  </p:sldMasterIdLst>
  <p:notesMasterIdLst>
    <p:notesMasterId r:id="rId24"/>
  </p:notesMasterIdLst>
  <p:sldIdLst>
    <p:sldId id="257" r:id="rId2"/>
    <p:sldId id="258" r:id="rId3"/>
    <p:sldId id="265" r:id="rId4"/>
    <p:sldId id="268" r:id="rId5"/>
    <p:sldId id="269" r:id="rId6"/>
    <p:sldId id="262" r:id="rId7"/>
    <p:sldId id="263" r:id="rId8"/>
    <p:sldId id="279" r:id="rId9"/>
    <p:sldId id="264" r:id="rId10"/>
    <p:sldId id="270" r:id="rId11"/>
    <p:sldId id="271" r:id="rId12"/>
    <p:sldId id="272" r:id="rId13"/>
    <p:sldId id="273" r:id="rId14"/>
    <p:sldId id="274" r:id="rId15"/>
    <p:sldId id="275" r:id="rId16"/>
    <p:sldId id="276" r:id="rId17"/>
    <p:sldId id="277" r:id="rId18"/>
    <p:sldId id="278" r:id="rId19"/>
    <p:sldId id="280" r:id="rId20"/>
    <p:sldId id="281" r:id="rId21"/>
    <p:sldId id="282" r:id="rId22"/>
    <p:sldId id="283"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72" d="100"/>
          <a:sy n="72" d="100"/>
        </p:scale>
        <p:origin x="-139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3FF301-9E16-3045-BD54-DA672EB5B6D4}" type="datetimeFigureOut">
              <a:rPr lang="en-US" smtClean="0"/>
              <a:pPr/>
              <a:t>3/31/16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8DE9FD-BB89-6448-9952-B7786F8892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 fluid survey is an engaging survey to collect information (</a:t>
            </a:r>
            <a:r>
              <a:rPr lang="en-US" dirty="0" err="1" smtClean="0"/>
              <a:t>FluidSurveys</a:t>
            </a:r>
            <a:r>
              <a:rPr lang="en-US" dirty="0" smtClean="0"/>
              <a:t>, 2016)</a:t>
            </a:r>
          </a:p>
          <a:p>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Identifiable factors that were recognized in the nine item survey distributed to participants</a:t>
            </a:r>
            <a:r>
              <a:rPr lang="en-US" baseline="0" dirty="0" smtClean="0"/>
              <a:t> (</a:t>
            </a:r>
            <a:r>
              <a:rPr lang="en-US" baseline="0" dirty="0" err="1" smtClean="0"/>
              <a:t>n</a:t>
            </a:r>
            <a:r>
              <a:rPr lang="en-US" baseline="0" dirty="0" smtClean="0"/>
              <a:t>=17)</a:t>
            </a:r>
            <a:endParaRPr lang="en-US" dirty="0" smtClean="0"/>
          </a:p>
          <a:p>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Nurses are demanding</a:t>
            </a:r>
            <a:r>
              <a:rPr lang="en-US" baseline="0" dirty="0" smtClean="0"/>
              <a:t> and expecting higher quality work environments which includes effective management to lead them (</a:t>
            </a:r>
            <a:r>
              <a:rPr lang="en-US" sz="1200" kern="1200" dirty="0" smtClean="0">
                <a:solidFill>
                  <a:schemeClr val="tx1"/>
                </a:solidFill>
                <a:latin typeface="+mn-lt"/>
                <a:ea typeface="+mn-ea"/>
                <a:cs typeface="+mn-cs"/>
              </a:rPr>
              <a:t>Lowe, 2006).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By identifying</a:t>
            </a:r>
            <a:r>
              <a:rPr lang="en-US" sz="1200" kern="1200" baseline="0" dirty="0" smtClean="0">
                <a:solidFill>
                  <a:schemeClr val="tx1"/>
                </a:solidFill>
                <a:latin typeface="+mn-lt"/>
                <a:ea typeface="+mn-ea"/>
                <a:cs typeface="+mn-cs"/>
              </a:rPr>
              <a:t> key issues which affect work place morale these leaders have the power to make important changes and improve morale (Lowe, 2006)</a:t>
            </a:r>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Management</a:t>
            </a:r>
            <a:r>
              <a:rPr lang="en-US" baseline="0" dirty="0" smtClean="0"/>
              <a:t> style was the most widely discussed influence on work place morale through reviewing the literature with a higher morale being associated with supportive management with collective decision making (</a:t>
            </a:r>
            <a:r>
              <a:rPr lang="en-US" sz="1200" kern="1200" dirty="0" err="1" smtClean="0">
                <a:solidFill>
                  <a:schemeClr val="tx1"/>
                </a:solidFill>
                <a:latin typeface="+mn-lt"/>
                <a:ea typeface="+mn-ea"/>
                <a:cs typeface="+mn-cs"/>
              </a:rPr>
              <a:t>Sellgren</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Ekvall</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Tomson</a:t>
            </a:r>
            <a:r>
              <a:rPr lang="en-US" sz="1200" kern="1200" dirty="0" smtClean="0">
                <a:solidFill>
                  <a:schemeClr val="tx1"/>
                </a:solidFill>
                <a:latin typeface="+mn-lt"/>
                <a:ea typeface="+mn-ea"/>
                <a:cs typeface="+mn-cs"/>
              </a:rPr>
              <a:t>, 2006; </a:t>
            </a:r>
            <a:r>
              <a:rPr lang="en-US" sz="1200" kern="1200" dirty="0" err="1" smtClean="0">
                <a:solidFill>
                  <a:schemeClr val="tx1"/>
                </a:solidFill>
                <a:latin typeface="+mn-lt"/>
                <a:ea typeface="+mn-ea"/>
                <a:cs typeface="+mn-cs"/>
              </a:rPr>
              <a:t>Tuckett</a:t>
            </a:r>
            <a:r>
              <a:rPr lang="en-US" sz="1200" kern="1200" dirty="0" smtClean="0">
                <a:solidFill>
                  <a:schemeClr val="tx1"/>
                </a:solidFill>
                <a:latin typeface="+mn-lt"/>
                <a:ea typeface="+mn-ea"/>
                <a:cs typeface="+mn-cs"/>
              </a:rPr>
              <a:t>, Parker, </a:t>
            </a:r>
            <a:r>
              <a:rPr lang="en-US" sz="1200" kern="1200" dirty="0" err="1" smtClean="0">
                <a:solidFill>
                  <a:schemeClr val="tx1"/>
                </a:solidFill>
                <a:latin typeface="+mn-lt"/>
                <a:ea typeface="+mn-ea"/>
                <a:cs typeface="+mn-cs"/>
              </a:rPr>
              <a:t>Eley</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Hegney</a:t>
            </a:r>
            <a:r>
              <a:rPr lang="en-US" sz="1200" kern="1200" dirty="0" smtClean="0">
                <a:solidFill>
                  <a:schemeClr val="tx1"/>
                </a:solidFill>
                <a:latin typeface="+mn-lt"/>
                <a:ea typeface="+mn-ea"/>
                <a:cs typeface="+mn-cs"/>
              </a:rPr>
              <a:t>, 2009; Malloy &amp; </a:t>
            </a:r>
            <a:r>
              <a:rPr lang="en-US" sz="1200" kern="1200" dirty="0" err="1" smtClean="0">
                <a:solidFill>
                  <a:schemeClr val="tx1"/>
                </a:solidFill>
                <a:latin typeface="+mn-lt"/>
                <a:ea typeface="+mn-ea"/>
                <a:cs typeface="+mn-cs"/>
              </a:rPr>
              <a:t>Penprase</a:t>
            </a:r>
            <a:r>
              <a:rPr lang="en-US" sz="1200" kern="1200" dirty="0" smtClean="0">
                <a:solidFill>
                  <a:schemeClr val="tx1"/>
                </a:solidFill>
                <a:latin typeface="+mn-lt"/>
                <a:ea typeface="+mn-ea"/>
                <a:cs typeface="+mn-cs"/>
              </a:rPr>
              <a:t>, 2010; </a:t>
            </a:r>
            <a:r>
              <a:rPr lang="en-US" sz="1200" kern="1200" dirty="0" err="1" smtClean="0">
                <a:solidFill>
                  <a:schemeClr val="tx1"/>
                </a:solidFill>
                <a:latin typeface="+mn-lt"/>
                <a:ea typeface="+mn-ea"/>
                <a:cs typeface="+mn-cs"/>
              </a:rPr>
              <a:t>Casida</a:t>
            </a:r>
            <a:r>
              <a:rPr lang="en-US" sz="1200" kern="1200" dirty="0" smtClean="0">
                <a:solidFill>
                  <a:schemeClr val="tx1"/>
                </a:solidFill>
                <a:latin typeface="+mn-lt"/>
                <a:ea typeface="+mn-ea"/>
                <a:cs typeface="+mn-cs"/>
              </a:rPr>
              <a:t> &amp; Parker, 2011)</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Increased</a:t>
            </a:r>
            <a:r>
              <a:rPr lang="en-US" sz="1200" kern="1200" baseline="0" dirty="0" smtClean="0">
                <a:solidFill>
                  <a:schemeClr val="tx1"/>
                </a:solidFill>
                <a:latin typeface="+mn-lt"/>
                <a:ea typeface="+mn-ea"/>
                <a:cs typeface="+mn-cs"/>
              </a:rPr>
              <a:t> workload and job </a:t>
            </a:r>
            <a:r>
              <a:rPr lang="en-US" sz="1200" kern="1200" dirty="0" smtClean="0">
                <a:solidFill>
                  <a:schemeClr val="tx1"/>
                </a:solidFill>
                <a:latin typeface="+mn-lt"/>
                <a:ea typeface="+mn-ea"/>
                <a:cs typeface="+mn-cs"/>
              </a:rPr>
              <a:t>expectations were negatively associated with work place morale and shown</a:t>
            </a:r>
            <a:r>
              <a:rPr lang="en-US" sz="1200" kern="1200" baseline="0" dirty="0" smtClean="0">
                <a:solidFill>
                  <a:schemeClr val="tx1"/>
                </a:solidFill>
                <a:latin typeface="+mn-lt"/>
                <a:ea typeface="+mn-ea"/>
                <a:cs typeface="+mn-cs"/>
              </a:rPr>
              <a:t> to cause employee dissatisfaction (</a:t>
            </a:r>
            <a:r>
              <a:rPr lang="en-US" sz="1200" kern="1200" dirty="0" err="1" smtClean="0">
                <a:solidFill>
                  <a:schemeClr val="tx1"/>
                </a:solidFill>
                <a:latin typeface="+mn-lt"/>
                <a:ea typeface="+mn-ea"/>
                <a:cs typeface="+mn-cs"/>
              </a:rPr>
              <a:t>Rauhala</a:t>
            </a:r>
            <a:r>
              <a:rPr lang="en-US" sz="1200" kern="1200" dirty="0" smtClean="0">
                <a:solidFill>
                  <a:schemeClr val="tx1"/>
                </a:solidFill>
                <a:latin typeface="+mn-lt"/>
                <a:ea typeface="+mn-ea"/>
                <a:cs typeface="+mn-cs"/>
              </a:rPr>
              <a:t> et al., 2006; Lowe, </a:t>
            </a:r>
            <a:r>
              <a:rPr lang="en-US" sz="1200" kern="1200" dirty="0" err="1" smtClean="0">
                <a:solidFill>
                  <a:schemeClr val="tx1"/>
                </a:solidFill>
                <a:latin typeface="+mn-lt"/>
                <a:ea typeface="+mn-ea"/>
                <a:cs typeface="+mn-cs"/>
              </a:rPr>
              <a:t>Santamaria</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Tacey</a:t>
            </a:r>
            <a:r>
              <a:rPr lang="en-US" sz="1200" kern="1200" dirty="0" smtClean="0">
                <a:solidFill>
                  <a:schemeClr val="tx1"/>
                </a:solidFill>
                <a:latin typeface="+mn-lt"/>
                <a:ea typeface="+mn-ea"/>
                <a:cs typeface="+mn-cs"/>
              </a:rPr>
              <a:t>, Rowe, 2015)</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Staffing</a:t>
            </a:r>
            <a:r>
              <a:rPr lang="en-US" sz="1200" kern="1200" baseline="0" dirty="0" smtClean="0">
                <a:solidFill>
                  <a:schemeClr val="tx1"/>
                </a:solidFill>
                <a:latin typeface="+mn-lt"/>
                <a:ea typeface="+mn-ea"/>
                <a:cs typeface="+mn-cs"/>
              </a:rPr>
              <a:t> issues related to not only inadequate staffing to meet patient demands and work load expectations but also inappropriate mix of staff with imbalance of more and less experienced staff were identified as major issues impacting work place morale (</a:t>
            </a:r>
            <a:r>
              <a:rPr lang="en-US" sz="1200" kern="1200" dirty="0" err="1" smtClean="0">
                <a:solidFill>
                  <a:schemeClr val="tx1"/>
                </a:solidFill>
                <a:latin typeface="+mn-lt"/>
                <a:ea typeface="+mn-ea"/>
                <a:cs typeface="+mn-cs"/>
              </a:rPr>
              <a:t>Anzai</a:t>
            </a:r>
            <a:r>
              <a:rPr lang="en-US" sz="1200" kern="1200" dirty="0" smtClean="0">
                <a:solidFill>
                  <a:schemeClr val="tx1"/>
                </a:solidFill>
                <a:latin typeface="+mn-lt"/>
                <a:ea typeface="+mn-ea"/>
                <a:cs typeface="+mn-cs"/>
              </a:rPr>
              <a:t>, Douglas, &amp; Bonner, 2014; </a:t>
            </a:r>
            <a:r>
              <a:rPr lang="en-US" sz="1200" kern="1200" dirty="0" err="1" smtClean="0">
                <a:solidFill>
                  <a:schemeClr val="tx1"/>
                </a:solidFill>
                <a:latin typeface="+mn-lt"/>
                <a:ea typeface="+mn-ea"/>
                <a:cs typeface="+mn-cs"/>
              </a:rPr>
              <a:t>Eley</a:t>
            </a:r>
            <a:r>
              <a:rPr lang="en-US" sz="1200" kern="1200" dirty="0" smtClean="0">
                <a:solidFill>
                  <a:schemeClr val="tx1"/>
                </a:solidFill>
                <a:latin typeface="+mn-lt"/>
                <a:ea typeface="+mn-ea"/>
                <a:cs typeface="+mn-cs"/>
              </a:rPr>
              <a:t>, Francis, &amp; </a:t>
            </a:r>
            <a:r>
              <a:rPr lang="en-US" sz="1200" kern="1200" dirty="0" err="1" smtClean="0">
                <a:solidFill>
                  <a:schemeClr val="tx1"/>
                </a:solidFill>
                <a:latin typeface="+mn-lt"/>
                <a:ea typeface="+mn-ea"/>
                <a:cs typeface="+mn-cs"/>
              </a:rPr>
              <a:t>Hegney</a:t>
            </a:r>
            <a:r>
              <a:rPr lang="en-US" sz="1200" kern="1200" dirty="0" smtClean="0">
                <a:solidFill>
                  <a:schemeClr val="tx1"/>
                </a:solidFill>
                <a:latin typeface="+mn-lt"/>
                <a:ea typeface="+mn-ea"/>
                <a:cs typeface="+mn-cs"/>
              </a:rPr>
              <a:t>, 2014).</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work ethic of coworkers was also an</a:t>
            </a:r>
            <a:r>
              <a:rPr lang="en-US" sz="1200" kern="1200" baseline="0" dirty="0" smtClean="0">
                <a:solidFill>
                  <a:schemeClr val="tx1"/>
                </a:solidFill>
                <a:latin typeface="+mn-lt"/>
                <a:ea typeface="+mn-ea"/>
                <a:cs typeface="+mn-cs"/>
              </a:rPr>
              <a:t> identified issue among health care settings and was identified that coworkers felt resentful when others were not working to their full potential and fearful for patient safety (</a:t>
            </a:r>
            <a:r>
              <a:rPr lang="en-US" sz="1200" kern="1200" dirty="0" err="1" smtClean="0">
                <a:solidFill>
                  <a:schemeClr val="tx1"/>
                </a:solidFill>
                <a:latin typeface="+mn-lt"/>
                <a:ea typeface="+mn-ea"/>
                <a:cs typeface="+mn-cs"/>
              </a:rPr>
              <a:t>Tuckett</a:t>
            </a:r>
            <a:r>
              <a:rPr lang="en-US" sz="1200" kern="1200" dirty="0" smtClean="0">
                <a:solidFill>
                  <a:schemeClr val="tx1"/>
                </a:solidFill>
                <a:latin typeface="+mn-lt"/>
                <a:ea typeface="+mn-ea"/>
                <a:cs typeface="+mn-cs"/>
              </a:rPr>
              <a:t>, Parker, </a:t>
            </a:r>
            <a:r>
              <a:rPr lang="en-US" sz="1200" kern="1200" dirty="0" err="1" smtClean="0">
                <a:solidFill>
                  <a:schemeClr val="tx1"/>
                </a:solidFill>
                <a:latin typeface="+mn-lt"/>
                <a:ea typeface="+mn-ea"/>
                <a:cs typeface="+mn-cs"/>
              </a:rPr>
              <a:t>Eley</a:t>
            </a:r>
            <a:r>
              <a:rPr lang="en-US" sz="1200" kern="1200" dirty="0" smtClean="0">
                <a:solidFill>
                  <a:schemeClr val="tx1"/>
                </a:solidFill>
                <a:latin typeface="+mn-lt"/>
                <a:ea typeface="+mn-ea"/>
                <a:cs typeface="+mn-cs"/>
              </a:rPr>
              <a:t>, &amp; </a:t>
            </a:r>
            <a:r>
              <a:rPr lang="en-US" sz="1200" kern="1200" dirty="0" err="1" smtClean="0">
                <a:solidFill>
                  <a:schemeClr val="tx1"/>
                </a:solidFill>
                <a:latin typeface="+mn-lt"/>
                <a:ea typeface="+mn-ea"/>
                <a:cs typeface="+mn-cs"/>
              </a:rPr>
              <a:t>Hegney</a:t>
            </a:r>
            <a:r>
              <a:rPr lang="en-US" sz="1200" kern="120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2009). Supporting this finding it was also identified that effective team work in a working setting can have a very positive effect on morale (</a:t>
            </a:r>
            <a:r>
              <a:rPr lang="en-US" sz="1200" kern="1200" dirty="0" smtClean="0">
                <a:solidFill>
                  <a:schemeClr val="tx1"/>
                </a:solidFill>
                <a:latin typeface="+mn-lt"/>
                <a:ea typeface="+mn-ea"/>
                <a:cs typeface="+mn-cs"/>
              </a:rPr>
              <a:t>Berg, </a:t>
            </a:r>
            <a:r>
              <a:rPr lang="en-US" sz="1200" kern="1200" dirty="0" err="1" smtClean="0">
                <a:solidFill>
                  <a:schemeClr val="tx1"/>
                </a:solidFill>
                <a:latin typeface="+mn-lt"/>
                <a:ea typeface="+mn-ea"/>
                <a:cs typeface="+mn-cs"/>
              </a:rPr>
              <a:t>Harshbarger</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Ahlers</a:t>
            </a:r>
            <a:r>
              <a:rPr lang="en-US" sz="1200" kern="1200" dirty="0" smtClean="0">
                <a:solidFill>
                  <a:schemeClr val="tx1"/>
                </a:solidFill>
                <a:latin typeface="+mn-lt"/>
                <a:ea typeface="+mn-ea"/>
                <a:cs typeface="+mn-cs"/>
              </a:rPr>
              <a:t>-Schmidt, &amp; </a:t>
            </a:r>
            <a:r>
              <a:rPr lang="en-US" sz="1200" kern="1200" dirty="0" err="1" smtClean="0">
                <a:solidFill>
                  <a:schemeClr val="tx1"/>
                </a:solidFill>
                <a:latin typeface="+mn-lt"/>
                <a:ea typeface="+mn-ea"/>
                <a:cs typeface="+mn-cs"/>
              </a:rPr>
              <a:t>Lippoldt</a:t>
            </a:r>
            <a:r>
              <a:rPr lang="en-US" sz="1200" kern="1200" dirty="0" smtClean="0">
                <a:solidFill>
                  <a:schemeClr val="tx1"/>
                </a:solidFill>
                <a:latin typeface="+mn-lt"/>
                <a:ea typeface="+mn-ea"/>
                <a:cs typeface="+mn-cs"/>
              </a:rPr>
              <a:t>, 2016). </a:t>
            </a:r>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Focus Group: A focus group is</a:t>
            </a:r>
            <a:r>
              <a:rPr lang="en-US" baseline="0" dirty="0" smtClean="0"/>
              <a:t> defined as a “small group of people who are assembled and asked to express their perspectives about a particular issue” (</a:t>
            </a:r>
            <a:r>
              <a:rPr lang="en-US" baseline="0" dirty="0" err="1" smtClean="0"/>
              <a:t>Leedy</a:t>
            </a:r>
            <a:r>
              <a:rPr lang="en-US" baseline="0" dirty="0" smtClean="0"/>
              <a:t> &amp; </a:t>
            </a:r>
            <a:r>
              <a:rPr lang="en-US" baseline="0" dirty="0" err="1" smtClean="0"/>
              <a:t>Ormrod</a:t>
            </a:r>
            <a:r>
              <a:rPr lang="en-US" baseline="0" dirty="0" smtClean="0"/>
              <a:t>, 2013, </a:t>
            </a:r>
            <a:r>
              <a:rPr lang="en-US" baseline="0" dirty="0" err="1" smtClean="0"/>
              <a:t>p</a:t>
            </a:r>
            <a:r>
              <a:rPr lang="en-US" baseline="0" dirty="0" smtClean="0"/>
              <a:t>. 368).</a:t>
            </a:r>
          </a:p>
          <a:p>
            <a:endParaRPr lang="en-US" baseline="0" dirty="0" smtClean="0"/>
          </a:p>
          <a:p>
            <a:r>
              <a:rPr lang="en-US" baseline="0" dirty="0" smtClean="0"/>
              <a:t>History: Focus groups were first developed as a strategy to obtain information for marketing purposes but have gained increasing popularity for use in health care research (Then, Rankin, &amp; Ali, 2014).</a:t>
            </a:r>
          </a:p>
          <a:p>
            <a:endParaRPr lang="en-US" baseline="0" dirty="0" smtClean="0"/>
          </a:p>
          <a:p>
            <a:r>
              <a:rPr lang="en-US" baseline="0" dirty="0" smtClean="0"/>
              <a:t>Participants and Setting: For the qualitative portion of our mixed methods study three participants were selected. These participants are all currently working towards their masters in nursing at Athabasca University through distance. All participants are female, nurses, but hail from unique backgrounds. One participant is a nurse manager in primary care, another works in a hospital setting floating to different acute care units, while the other participant works as a </a:t>
            </a:r>
            <a:r>
              <a:rPr lang="en-US" baseline="0" dirty="0" err="1" smtClean="0"/>
              <a:t>tele</a:t>
            </a:r>
            <a:r>
              <a:rPr lang="en-US" baseline="0" dirty="0" smtClean="0"/>
              <a:t>-health nurse counselor.</a:t>
            </a:r>
          </a:p>
          <a:p>
            <a:endParaRPr lang="en-US" baseline="0" dirty="0" smtClean="0"/>
          </a:p>
          <a:p>
            <a:r>
              <a:rPr lang="en-US" baseline="0" dirty="0" smtClean="0"/>
              <a:t>Procedure: We selected scenario two which deals with the progressive decline noticed in work morale in hospital settings over the past several years and the influence sick time and high turn over rates have on this phenomena. We then narrowed down our focus and developed our research problem. From there we reviewed available literature on this topic and constructed 4 solid questions for our focus group which will be presented on the next slide. Each participant answered questions and submitted these to our online group forum and additionally we had a live chat to further discuss our answers to simulate a more realistic focus group.</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To be most effective there should be at least four participants in a focus group, we only had three participants (Then, Rankin, &amp; Ali, 2014).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Non-verbal cues</a:t>
            </a:r>
            <a:r>
              <a:rPr lang="en-US" sz="1200" kern="1200" baseline="0" dirty="0" smtClean="0">
                <a:solidFill>
                  <a:schemeClr val="tx1"/>
                </a:solidFill>
                <a:latin typeface="+mn-lt"/>
                <a:ea typeface="+mn-ea"/>
                <a:cs typeface="+mn-cs"/>
              </a:rPr>
              <a:t> were not able to be considered as the focus group was conducted online causing a limitation to data collection </a:t>
            </a:r>
            <a:r>
              <a:rPr lang="en-US" sz="1200" kern="1200" dirty="0" smtClean="0">
                <a:solidFill>
                  <a:schemeClr val="tx1"/>
                </a:solidFill>
                <a:latin typeface="+mn-lt"/>
                <a:ea typeface="+mn-ea"/>
                <a:cs typeface="+mn-cs"/>
              </a:rPr>
              <a:t>(Then, Rankin, &amp; Ali, 2014).</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As all participants</a:t>
            </a:r>
            <a:r>
              <a:rPr lang="en-US" sz="1200" kern="1200" baseline="0" dirty="0" smtClean="0">
                <a:solidFill>
                  <a:schemeClr val="tx1"/>
                </a:solidFill>
                <a:latin typeface="+mn-lt"/>
                <a:ea typeface="+mn-ea"/>
                <a:cs typeface="+mn-cs"/>
              </a:rPr>
              <a:t> were also researchers of the study the choice of a moderator was difficult therefore we did not have a set person to keep us on track for discussion (Then, Rankin, &amp; Ali, 2014). </a:t>
            </a:r>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above</a:t>
            </a:r>
            <a:r>
              <a:rPr lang="en-US" baseline="0" dirty="0" smtClean="0"/>
              <a:t> depicts the main themes which emerged from the focus group discussion of the previously presented questions. The major theme and most discussed topic was management style. It was identified that the type of leadership in the work place had the potential to either positively or negatively influence morale. </a:t>
            </a:r>
            <a:r>
              <a:rPr lang="en-CA" dirty="0" smtClean="0"/>
              <a:t>Lack of support from colleagues</a:t>
            </a:r>
            <a:r>
              <a:rPr lang="en-CA" baseline="0" dirty="0" smtClean="0"/>
              <a:t> and leaders in any organization can have negative consequences, but perceived support has positive effects (Westerberg &amp; </a:t>
            </a:r>
            <a:r>
              <a:rPr lang="en-CA" baseline="0" dirty="0" err="1" smtClean="0"/>
              <a:t>Tafvelin</a:t>
            </a:r>
            <a:r>
              <a:rPr lang="en-CA" baseline="0" dirty="0" smtClean="0"/>
              <a:t>, 2013). Please refer to our draft assignment documentation for further elaboration on each theme, specifically appendix B for direct quotes from participants.</a:t>
            </a:r>
            <a:endParaRPr lang="en-CA" dirty="0" smtClean="0"/>
          </a:p>
          <a:p>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section of</a:t>
            </a:r>
            <a:r>
              <a:rPr lang="en-US" baseline="0" dirty="0" smtClean="0"/>
              <a:t> our report we further examined each segment of the previous results section to break down effective and ineffective elements of the work place. We also identified what constituted an ideal work place for the three participants with provides implications for further research to more thoroughly examine these elements. One of the most interesting findings was that each member had worked in both large and small scale work settings and identified on average that smaller work settings have much higher morale as members work together more effectively, have closer relationships, communication, equality, and enhanced education. Feeling appreciated and more than “just another number.” </a:t>
            </a:r>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Online item</a:t>
            </a:r>
            <a:r>
              <a:rPr lang="en-US" baseline="0" dirty="0" smtClean="0"/>
              <a:t> survey: A nine item online fluid survey was distributed. A fluid survey is an engaging survey to collect information (</a:t>
            </a:r>
            <a:r>
              <a:rPr lang="en-US" baseline="0" dirty="0" err="1" smtClean="0"/>
              <a:t>FluidSurveys</a:t>
            </a:r>
            <a:r>
              <a:rPr lang="en-US" baseline="0" dirty="0" smtClean="0"/>
              <a:t>, 2016)</a:t>
            </a:r>
          </a:p>
          <a:p>
            <a:r>
              <a:rPr lang="en-US" baseline="0" dirty="0" smtClean="0"/>
              <a:t>Participants: Survey was emailed to 17 participants (</a:t>
            </a:r>
            <a:r>
              <a:rPr lang="en-US" baseline="0" dirty="0" err="1" smtClean="0"/>
              <a:t>n</a:t>
            </a:r>
            <a:r>
              <a:rPr lang="en-US" baseline="0" dirty="0" smtClean="0"/>
              <a:t>=17) in the Athabasca University NURS/MHST603 Facilitating Inquiry course, including 10 RN’s, 3 Nurse managers/health care administrator/clinical nursing instructor, 2 NP’s, 1 dietician and 1 unknown.</a:t>
            </a:r>
          </a:p>
          <a:p>
            <a:endParaRPr lang="en-US" baseline="0" dirty="0" smtClean="0"/>
          </a:p>
          <a:p>
            <a:r>
              <a:rPr lang="en-US" baseline="0" dirty="0" smtClean="0"/>
              <a:t>Procedure: Nine survey questions were developed and then reviewed by class instructor prior to distributing online via fluid survey website to participants re: workplace morale and effects on sick time and staff turnover. Available literature was reviewed and definitions provided to ensure participants were informed of terms used in survey.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38DE9FD-BB89-6448-9952-B7786F889283}"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114800" y="1572768"/>
            <a:ext cx="4910328" cy="2130552"/>
          </a:xfrm>
        </p:spPr>
        <p:txBody>
          <a:bodyPr vert="horz" lIns="91440" tIns="45720" rIns="91440" bIns="45720" rtlCol="0" anchor="b" anchorCtr="0">
            <a:normAutofit/>
          </a:bodyPr>
          <a:lstStyle>
            <a:lvl1pPr algn="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4114800" y="3711388"/>
            <a:ext cx="4910328" cy="886968"/>
          </a:xfrm>
        </p:spPr>
        <p:txBody>
          <a:bodyPr vert="horz" lIns="91440" tIns="45720" rIns="91440" bIns="45720" rtlCol="0">
            <a:normAutofit/>
          </a:bodyPr>
          <a:lstStyle>
            <a:lvl1pPr marL="0" indent="0" algn="r" defTabSz="914400" rtl="0" eaLnBrk="1" latinLnBrk="0" hangingPunct="1">
              <a:spcBef>
                <a:spcPct val="20000"/>
              </a:spcBef>
              <a:buClr>
                <a:schemeClr val="accent1"/>
              </a:buClr>
              <a:buSzPct val="90000"/>
              <a:buFont typeface="Wingdings" pitchFamily="2" charset="2"/>
              <a:buNone/>
              <a:defRPr sz="2400" b="1" kern="1200">
                <a:solidFill>
                  <a:schemeClr val="tx1">
                    <a:tint val="75000"/>
                  </a:schemeClr>
                </a:solidFill>
                <a:effectLst>
                  <a:outerShdw blurRad="50800" dist="50800" dir="2700000" algn="tl" rotWithShape="0">
                    <a:schemeClr val="bg1">
                      <a:alpha val="3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a:p>
        </p:txBody>
      </p:sp>
      <p:sp>
        <p:nvSpPr>
          <p:cNvPr id="4" name="Date Placeholder 3"/>
          <p:cNvSpPr>
            <a:spLocks noGrp="1"/>
          </p:cNvSpPr>
          <p:nvPr>
            <p:ph type="dt" sz="half" idx="10"/>
          </p:nvPr>
        </p:nvSpPr>
        <p:spPr/>
        <p:txBody>
          <a:bodyPr/>
          <a:lstStyle/>
          <a:p>
            <a:fld id="{3AEA19B3-BC6D-4E56-93BC-B9B0EF1523FC}" type="datetime1">
              <a:rPr lang="en-US" smtClean="0"/>
              <a:pPr/>
              <a:t>3/31/16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41667-7291-42E8-B00B-345BA5840895}" type="slidenum">
              <a:rPr/>
              <a:pPr/>
              <a:t>‹#›</a:t>
            </a:fld>
            <a:endParaRPr/>
          </a:p>
        </p:txBody>
      </p:sp>
      <p:sp>
        <p:nvSpPr>
          <p:cNvPr id="20" name="Oval 19"/>
          <p:cNvSpPr>
            <a:spLocks noChangeAspect="1"/>
          </p:cNvSpPr>
          <p:nvPr/>
        </p:nvSpPr>
        <p:spPr>
          <a:xfrm>
            <a:off x="121024" y="85165"/>
            <a:ext cx="4433047" cy="4433047"/>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4" name="Oval 33"/>
          <p:cNvSpPr/>
          <p:nvPr/>
        </p:nvSpPr>
        <p:spPr>
          <a:xfrm>
            <a:off x="179294" y="112058"/>
            <a:ext cx="4201255" cy="4201255"/>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a:off x="264460" y="138952"/>
            <a:ext cx="3988777" cy="4056383"/>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a:off x="264460" y="138953"/>
            <a:ext cx="3897026" cy="3897026"/>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127000" dist="63500" dir="162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Ref idx="1003">
        <a:schemeClr val="bg2"/>
      </p:bgRef>
    </p:bg>
    <p:spTree>
      <p:nvGrpSpPr>
        <p:cNvPr id="1" name=""/>
        <p:cNvGrpSpPr/>
        <p:nvPr/>
      </p:nvGrpSpPr>
      <p:grpSpPr>
        <a:xfrm>
          <a:off x="0" y="0"/>
          <a:ext cx="0" cy="0"/>
          <a:chOff x="0" y="0"/>
          <a:chExt cx="0" cy="0"/>
        </a:xfrm>
      </p:grpSpPr>
      <p:grpSp>
        <p:nvGrpSpPr>
          <p:cNvPr id="9" name="Group 8"/>
          <p:cNvGrpSpPr/>
          <p:nvPr/>
        </p:nvGrpSpPr>
        <p:grpSpPr>
          <a:xfrm>
            <a:off x="0" y="1178859"/>
            <a:ext cx="9144000" cy="45291"/>
            <a:chOff x="0" y="1613647"/>
            <a:chExt cx="9144000" cy="45291"/>
          </a:xfrm>
        </p:grpSpPr>
        <p:cxnSp>
          <p:nvCxnSpPr>
            <p:cNvPr id="10" name="Straight Connector 9"/>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0" y="5715000"/>
            <a:ext cx="9144000" cy="45291"/>
            <a:chOff x="0" y="1613647"/>
            <a:chExt cx="9144000" cy="45291"/>
          </a:xfrm>
        </p:grpSpPr>
        <p:cxnSp>
          <p:nvCxnSpPr>
            <p:cNvPr id="13" name="Straight Connector 12"/>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57200" y="1524000"/>
            <a:ext cx="3581400" cy="1252538"/>
          </a:xfrm>
        </p:spPr>
        <p:txBody>
          <a:bodyPr anchor="b">
            <a:normAutofit/>
          </a:bodyPr>
          <a:lstStyle>
            <a:lvl1pPr algn="l">
              <a:defRPr sz="3600" b="1"/>
            </a:lvl1pPr>
          </a:lstStyle>
          <a:p>
            <a:r>
              <a:rPr lang="en-CA" smtClean="0"/>
              <a:t>Click to edit Master title style</a:t>
            </a:r>
            <a:endParaRPr/>
          </a:p>
        </p:txBody>
      </p:sp>
      <p:sp>
        <p:nvSpPr>
          <p:cNvPr id="4" name="Text Placeholder 3"/>
          <p:cNvSpPr>
            <a:spLocks noGrp="1"/>
          </p:cNvSpPr>
          <p:nvPr>
            <p:ph type="body" sz="half" idx="2"/>
          </p:nvPr>
        </p:nvSpPr>
        <p:spPr>
          <a:xfrm>
            <a:off x="457200" y="2895600"/>
            <a:ext cx="3581400" cy="2438400"/>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D7E93E34-4DC5-B242-8F1D-F6C217FA7820}" type="datetimeFigureOut">
              <a:rPr lang="en-US" smtClean="0"/>
              <a:pPr/>
              <a:t>3/31/16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2BE2D-4246-6445-91E3-F09D0F606E11}" type="slidenum">
              <a:rPr lang="en-US" smtClean="0"/>
              <a:pPr/>
              <a:t>‹#›</a:t>
            </a:fld>
            <a:endParaRPr lang="en-US"/>
          </a:p>
        </p:txBody>
      </p:sp>
      <p:sp>
        <p:nvSpPr>
          <p:cNvPr id="8" name="Oval 7"/>
          <p:cNvSpPr>
            <a:spLocks noChangeAspect="1"/>
          </p:cNvSpPr>
          <p:nvPr/>
        </p:nvSpPr>
        <p:spPr>
          <a:xfrm>
            <a:off x="4285131" y="1116106"/>
            <a:ext cx="4724400" cy="4724400"/>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 name="Picture Placeholder 2"/>
          <p:cNvSpPr>
            <a:spLocks noGrp="1"/>
          </p:cNvSpPr>
          <p:nvPr>
            <p:ph type="pic" idx="1"/>
          </p:nvPr>
        </p:nvSpPr>
        <p:spPr>
          <a:xfrm>
            <a:off x="4473386" y="1148001"/>
            <a:ext cx="4434840" cy="4434987"/>
          </a:xfrm>
          <a:prstGeom prst="ellipse">
            <a:avLst/>
          </a:prstGeom>
          <a:effectLst>
            <a:innerShdw blurRad="63500" dist="50800" dir="18900000">
              <a:prstClr val="black">
                <a:alpha val="30000"/>
              </a:prstClr>
            </a:innerShdw>
          </a:effectLst>
        </p:spPr>
        <p:txBody>
          <a:bodyPr vert="horz" lIns="91440" tIns="45720" rIns="91440" bIns="45720" rtlCol="0">
            <a:normAutofit/>
          </a:bodyPr>
          <a:lstStyle>
            <a:lvl1pPr marL="342900" indent="-342900" algn="r" defTabSz="914400" rtl="0" eaLnBrk="1" latinLnBrk="0" hangingPunct="1">
              <a:spcBef>
                <a:spcPct val="20000"/>
              </a:spcBef>
              <a:buClr>
                <a:schemeClr val="accent1"/>
              </a:buClr>
              <a:buSzPct val="90000"/>
              <a:buFont typeface="Wingdings" pitchFamily="2" charset="2"/>
              <a:buNone/>
              <a:defRPr sz="18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Date Placeholder 3"/>
          <p:cNvSpPr>
            <a:spLocks noGrp="1"/>
          </p:cNvSpPr>
          <p:nvPr>
            <p:ph type="dt" sz="half" idx="10"/>
          </p:nvPr>
        </p:nvSpPr>
        <p:spPr/>
        <p:txBody>
          <a:bodyPr/>
          <a:lstStyle/>
          <a:p>
            <a:fld id="{D7E93E34-4DC5-B242-8F1D-F6C217FA7820}" type="datetimeFigureOut">
              <a:rPr lang="en-US" smtClean="0"/>
              <a:pPr/>
              <a:t>3/31/16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2BE2D-4246-6445-91E3-F09D0F606E11}" type="slidenum">
              <a:rPr lang="en-US" smtClean="0"/>
              <a:pPr/>
              <a:t>‹#›</a:t>
            </a:fld>
            <a:endParaRPr lang="en-US"/>
          </a:p>
        </p:txBody>
      </p:sp>
      <p:grpSp>
        <p:nvGrpSpPr>
          <p:cNvPr id="7"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6500" y="609600"/>
            <a:ext cx="1587500" cy="5516563"/>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457200" y="609600"/>
            <a:ext cx="6629400" cy="5516563"/>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Date Placeholder 3"/>
          <p:cNvSpPr>
            <a:spLocks noGrp="1"/>
          </p:cNvSpPr>
          <p:nvPr>
            <p:ph type="dt" sz="half" idx="10"/>
          </p:nvPr>
        </p:nvSpPr>
        <p:spPr>
          <a:xfrm>
            <a:off x="7556499" y="6356350"/>
            <a:ext cx="1148229" cy="365125"/>
          </a:xfrm>
        </p:spPr>
        <p:txBody>
          <a:bodyPr/>
          <a:lstStyle/>
          <a:p>
            <a:fld id="{D7E93E34-4DC5-B242-8F1D-F6C217FA7820}" type="datetimeFigureOut">
              <a:rPr lang="en-US" smtClean="0"/>
              <a:pPr/>
              <a:t>3/31/16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2BE2D-4246-6445-91E3-F09D0F606E11}" type="slidenum">
              <a:rPr lang="en-US" smtClean="0"/>
              <a:pPr/>
              <a:t>‹#›</a:t>
            </a:fld>
            <a:endParaRPr lang="en-US"/>
          </a:p>
        </p:txBody>
      </p:sp>
      <p:grpSp>
        <p:nvGrpSpPr>
          <p:cNvPr id="7" name="Group 6"/>
          <p:cNvGrpSpPr/>
          <p:nvPr/>
        </p:nvGrpSpPr>
        <p:grpSpPr>
          <a:xfrm rot="5400000">
            <a:off x="4065260" y="3406355"/>
            <a:ext cx="6858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Date Placeholder 3"/>
          <p:cNvSpPr>
            <a:spLocks noGrp="1"/>
          </p:cNvSpPr>
          <p:nvPr>
            <p:ph type="dt" sz="half" idx="10"/>
          </p:nvPr>
        </p:nvSpPr>
        <p:spPr/>
        <p:txBody>
          <a:bodyPr/>
          <a:lstStyle/>
          <a:p>
            <a:fld id="{D7E93E34-4DC5-B242-8F1D-F6C217FA7820}" type="datetimeFigureOut">
              <a:rPr lang="en-US" smtClean="0"/>
              <a:pPr/>
              <a:t>3/31/16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2BE2D-4246-6445-91E3-F09D0F606E11}" type="slidenum">
              <a:rPr lang="en-US" smtClean="0"/>
              <a:pPr/>
              <a:t>‹#›</a:t>
            </a:fld>
            <a:endParaRPr lang="en-US"/>
          </a:p>
        </p:txBody>
      </p:sp>
      <p:grpSp>
        <p:nvGrpSpPr>
          <p:cNvPr id="7" name="Group 10"/>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bg>
      <p:bgRef idx="1002">
        <a:schemeClr val="bg2"/>
      </p:bgRef>
    </p:bg>
    <p:spTree>
      <p:nvGrpSpPr>
        <p:cNvPr id="1" name=""/>
        <p:cNvGrpSpPr/>
        <p:nvPr/>
      </p:nvGrpSpPr>
      <p:grpSpPr>
        <a:xfrm>
          <a:off x="0" y="0"/>
          <a:ext cx="0" cy="0"/>
          <a:chOff x="0" y="0"/>
          <a:chExt cx="0" cy="0"/>
        </a:xfrm>
      </p:grpSpPr>
      <p:grpSp>
        <p:nvGrpSpPr>
          <p:cNvPr id="6" name="Group 6"/>
          <p:cNvGrpSpPr/>
          <p:nvPr/>
        </p:nvGrpSpPr>
        <p:grpSpPr>
          <a:xfrm>
            <a:off x="0" y="1461247"/>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9"/>
          <p:cNvGrpSpPr/>
          <p:nvPr/>
        </p:nvGrpSpPr>
        <p:grpSpPr>
          <a:xfrm>
            <a:off x="0" y="4953000"/>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5376" y="1573306"/>
            <a:ext cx="3653117" cy="2133600"/>
          </a:xfrm>
        </p:spPr>
        <p:txBody>
          <a:bodyPr anchor="b" anchorCtr="0"/>
          <a:lstStyle>
            <a:lvl1pPr algn="r">
              <a:defRPr/>
            </a:lvl1pPr>
          </a:lstStyle>
          <a:p>
            <a:r>
              <a:rPr lang="en-CA" smtClean="0"/>
              <a:t>Click to edit Master title style</a:t>
            </a:r>
            <a:endParaRPr/>
          </a:p>
        </p:txBody>
      </p:sp>
      <p:sp>
        <p:nvSpPr>
          <p:cNvPr id="3" name="Subtitle 2"/>
          <p:cNvSpPr>
            <a:spLocks noGrp="1"/>
          </p:cNvSpPr>
          <p:nvPr>
            <p:ph type="subTitle" idx="1"/>
          </p:nvPr>
        </p:nvSpPr>
        <p:spPr>
          <a:xfrm>
            <a:off x="5365376" y="3998259"/>
            <a:ext cx="3653117" cy="883024"/>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a:p>
        </p:txBody>
      </p:sp>
      <p:sp>
        <p:nvSpPr>
          <p:cNvPr id="4" name="Date Placeholder 3"/>
          <p:cNvSpPr>
            <a:spLocks noGrp="1"/>
          </p:cNvSpPr>
          <p:nvPr>
            <p:ph type="dt" sz="half" idx="10"/>
          </p:nvPr>
        </p:nvSpPr>
        <p:spPr/>
        <p:txBody>
          <a:bodyPr/>
          <a:lstStyle/>
          <a:p>
            <a:fld id="{D7E93E34-4DC5-B242-8F1D-F6C217FA7820}" type="datetimeFigureOut">
              <a:rPr lang="en-US" smtClean="0"/>
              <a:pPr/>
              <a:t>3/31/16</a:t>
            </a:fld>
            <a:endParaRPr lang="en-US"/>
          </a:p>
        </p:txBody>
      </p:sp>
      <p:sp>
        <p:nvSpPr>
          <p:cNvPr id="5" name="Footer Placeholder 4"/>
          <p:cNvSpPr>
            <a:spLocks noGrp="1"/>
          </p:cNvSpPr>
          <p:nvPr>
            <p:ph type="ftr" sz="quarter" idx="11"/>
          </p:nvPr>
        </p:nvSpPr>
        <p:spPr>
          <a:xfrm>
            <a:off x="3124200" y="6356350"/>
            <a:ext cx="2895600" cy="365125"/>
          </a:xfrm>
        </p:spPr>
        <p:txBody>
          <a:bodyPr/>
          <a:lstStyle>
            <a:lvl1pPr algn="ctr">
              <a:defRPr/>
            </a:lvl1pPr>
          </a:lstStyle>
          <a:p>
            <a:endParaRPr lang="en-US"/>
          </a:p>
        </p:txBody>
      </p:sp>
      <p:sp>
        <p:nvSpPr>
          <p:cNvPr id="16" name="Oval 15"/>
          <p:cNvSpPr>
            <a:spLocks noChangeAspect="1"/>
          </p:cNvSpPr>
          <p:nvPr/>
        </p:nvSpPr>
        <p:spPr>
          <a:xfrm>
            <a:off x="134471" y="685800"/>
            <a:ext cx="5268049" cy="5268049"/>
          </a:xfrm>
          <a:prstGeom prst="ellipse">
            <a:avLst/>
          </a:prstGeom>
          <a:gradFill flip="none" rotWithShape="1">
            <a:gsLst>
              <a:gs pos="0">
                <a:schemeClr val="accent1"/>
              </a:gs>
              <a:gs pos="50000">
                <a:schemeClr val="accent1">
                  <a:lumMod val="75000"/>
                </a:schemeClr>
              </a:gs>
              <a:gs pos="100000">
                <a:schemeClr val="accent1"/>
              </a:gs>
            </a:gsLst>
            <a:lin ang="8400000" scaled="0"/>
            <a:tileRect/>
          </a:gradFill>
          <a:ln>
            <a:noFill/>
          </a:ln>
          <a:effectLst>
            <a:outerShdw blurRad="50800" dist="38100" dir="5400000" algn="t" rotWithShape="0">
              <a:prstClr val="black">
                <a:alpha val="40000"/>
              </a:prstClr>
            </a:outerShdw>
          </a:effectLst>
          <a:scene3d>
            <a:camera prst="orthographicFront"/>
            <a:lightRig rig="chilly" dir="t">
              <a:rot lat="0" lon="0" rev="16800000"/>
            </a:lightRig>
          </a:scene3d>
          <a:sp3d>
            <a:bevelT w="127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229676" y="712694"/>
            <a:ext cx="4983480" cy="4983480"/>
          </a:xfrm>
          <a:prstGeom prst="ellipse">
            <a:avLst/>
          </a:prstGeom>
          <a:gradFill flip="none" rotWithShape="1">
            <a:gsLst>
              <a:gs pos="0">
                <a:schemeClr val="accent2">
                  <a:alpha val="30000"/>
                </a:schemeClr>
              </a:gs>
              <a:gs pos="100000">
                <a:schemeClr val="accent2">
                  <a:lumMod val="75000"/>
                  <a:alpha val="30000"/>
                </a:schemeClr>
              </a:gs>
            </a:gsLst>
            <a:lin ang="2700000" scaled="1"/>
            <a:tileRect/>
          </a:gradFill>
          <a:ln>
            <a:noFill/>
          </a:ln>
          <a:effectLst>
            <a:innerShdw blurRad="38100" dist="12700" dir="27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24"/>
          <p:cNvSpPr>
            <a:spLocks noGrp="1"/>
          </p:cNvSpPr>
          <p:nvPr>
            <p:ph type="pic" sz="quarter" idx="13"/>
          </p:nvPr>
        </p:nvSpPr>
        <p:spPr>
          <a:xfrm>
            <a:off x="241232" y="716992"/>
            <a:ext cx="4906459" cy="4852935"/>
          </a:xfrm>
          <a:prstGeom prst="ellipse">
            <a:avLst/>
          </a:prstGeom>
          <a:effectLst>
            <a:innerShdw blurRad="63500" dist="50800" dir="16200000">
              <a:prstClr val="black">
                <a:alpha val="30000"/>
              </a:prstClr>
            </a:innerShdw>
          </a:effectLst>
        </p:spPr>
        <p:txBody>
          <a:bodyPr>
            <a:normAutofit/>
          </a:bodyPr>
          <a:lstStyle>
            <a:lvl1pPr algn="r">
              <a:buNone/>
              <a:defRPr sz="1800"/>
            </a:lvl1pPr>
          </a:lstStyle>
          <a:p>
            <a:r>
              <a:rPr lang="en-CA"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8013" cy="1362075"/>
          </a:xfrm>
        </p:spPr>
        <p:txBody>
          <a:bodyPr anchor="b" anchorCtr="0">
            <a:normAutofit/>
          </a:bodyPr>
          <a:lstStyle>
            <a:lvl1pPr algn="ctr">
              <a:defRPr sz="4800" b="1" cap="none" baseline="0"/>
            </a:lvl1pPr>
          </a:lstStyle>
          <a:p>
            <a:r>
              <a:rPr lang="en-CA" smtClean="0"/>
              <a:t>Click to edit Master title style</a:t>
            </a:r>
            <a:endParaRPr/>
          </a:p>
        </p:txBody>
      </p:sp>
      <p:sp>
        <p:nvSpPr>
          <p:cNvPr id="3" name="Text Placeholder 2"/>
          <p:cNvSpPr>
            <a:spLocks noGrp="1"/>
          </p:cNvSpPr>
          <p:nvPr>
            <p:ph type="body" idx="1"/>
          </p:nvPr>
        </p:nvSpPr>
        <p:spPr>
          <a:xfrm>
            <a:off x="457200" y="3529013"/>
            <a:ext cx="8228013" cy="1347787"/>
          </a:xfrm>
        </p:spPr>
        <p:txBody>
          <a:bodyPr anchor="t" anchorCtr="0"/>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FD8301A2-9537-4F11-903A-9D7FEDBB449A}" type="datetime1">
              <a:rPr lang="en-US" smtClean="0"/>
              <a:pPr/>
              <a:t>3/31/16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F02B71-8991-4516-A01E-F1A9ACD28BDC}" type="slidenum">
              <a:rPr lang="en-US" smtClean="0"/>
              <a:pPr/>
              <a:t>‹#›</a:t>
            </a:fld>
            <a:endParaRPr lang="en-US"/>
          </a:p>
        </p:txBody>
      </p:sp>
      <p:grpSp>
        <p:nvGrpSpPr>
          <p:cNvPr id="7" name="Group 7"/>
          <p:cNvGrpSpPr/>
          <p:nvPr/>
        </p:nvGrpSpPr>
        <p:grpSpPr>
          <a:xfrm>
            <a:off x="0" y="1447800"/>
            <a:ext cx="9144000" cy="45291"/>
            <a:chOff x="0" y="1613647"/>
            <a:chExt cx="9144000" cy="45291"/>
          </a:xfrm>
        </p:grpSpPr>
        <p:cxnSp>
          <p:nvCxnSpPr>
            <p:cNvPr id="9" name="Straight Connector 8"/>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10"/>
          <p:cNvGrpSpPr/>
          <p:nvPr/>
        </p:nvGrpSpPr>
        <p:grpSpPr>
          <a:xfrm>
            <a:off x="0" y="4939553"/>
            <a:ext cx="9144000" cy="45291"/>
            <a:chOff x="0" y="1613647"/>
            <a:chExt cx="9144000" cy="45291"/>
          </a:xfrm>
        </p:grpSpPr>
        <p:cxnSp>
          <p:nvCxnSpPr>
            <p:cNvPr id="12" name="Straight Connector 11"/>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sz="half" idx="1"/>
          </p:nvPr>
        </p:nvSpPr>
        <p:spPr>
          <a:xfrm>
            <a:off x="45720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Content Placeholder 3"/>
          <p:cNvSpPr>
            <a:spLocks noGrp="1"/>
          </p:cNvSpPr>
          <p:nvPr>
            <p:ph sz="half" idx="2"/>
          </p:nvPr>
        </p:nvSpPr>
        <p:spPr>
          <a:xfrm>
            <a:off x="4754880" y="2057401"/>
            <a:ext cx="3931920" cy="3980328"/>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5" name="Date Placeholder 4"/>
          <p:cNvSpPr>
            <a:spLocks noGrp="1"/>
          </p:cNvSpPr>
          <p:nvPr>
            <p:ph type="dt" sz="half" idx="10"/>
          </p:nvPr>
        </p:nvSpPr>
        <p:spPr/>
        <p:txBody>
          <a:bodyPr/>
          <a:lstStyle/>
          <a:p>
            <a:fld id="{D7E93E34-4DC5-B242-8F1D-F6C217FA7820}" type="datetimeFigureOut">
              <a:rPr lang="en-US" smtClean="0"/>
              <a:pPr/>
              <a:t>3/31/16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2BE2D-4246-6445-91E3-F09D0F606E11}" type="slidenum">
              <a:rPr lang="en-US" smtClean="0"/>
              <a:pPr/>
              <a:t>‹#›</a:t>
            </a:fld>
            <a:endParaRPr lang="en-US"/>
          </a:p>
        </p:txBody>
      </p:sp>
      <p:grpSp>
        <p:nvGrpSpPr>
          <p:cNvPr id="8" name="Group 16"/>
          <p:cNvGrpSpPr/>
          <p:nvPr/>
        </p:nvGrpSpPr>
        <p:grpSpPr>
          <a:xfrm>
            <a:off x="0" y="1584169"/>
            <a:ext cx="9144000" cy="45291"/>
            <a:chOff x="0" y="1613647"/>
            <a:chExt cx="9144000" cy="45291"/>
          </a:xfrm>
        </p:grpSpPr>
        <p:cxnSp>
          <p:nvCxnSpPr>
            <p:cNvPr id="18" name="Straight Connector 1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0" y="1584169"/>
            <a:ext cx="9144000" cy="45291"/>
            <a:chOff x="0" y="1613647"/>
            <a:chExt cx="9144000" cy="45291"/>
          </a:xfrm>
        </p:grpSpPr>
        <p:cxnSp>
          <p:nvCxnSpPr>
            <p:cNvPr id="11" name="Straight Connector 10"/>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45720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5" name="Text Placeholder 4"/>
          <p:cNvSpPr>
            <a:spLocks noGrp="1"/>
          </p:cNvSpPr>
          <p:nvPr>
            <p:ph type="body" sz="quarter" idx="3"/>
          </p:nvPr>
        </p:nvSpPr>
        <p:spPr>
          <a:xfrm>
            <a:off x="4754880" y="1734670"/>
            <a:ext cx="3931920" cy="744071"/>
          </a:xfrm>
        </p:spPr>
        <p:txBody>
          <a:bodyPr anchor="ctr" anchorCtr="0">
            <a:noAutofit/>
          </a:bodyPr>
          <a:lstStyle>
            <a:lvl1pPr marL="0" indent="0" algn="ctr">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4880" y="2514600"/>
            <a:ext cx="3931920" cy="3523129"/>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7" name="Date Placeholder 6"/>
          <p:cNvSpPr>
            <a:spLocks noGrp="1"/>
          </p:cNvSpPr>
          <p:nvPr>
            <p:ph type="dt" sz="half" idx="10"/>
          </p:nvPr>
        </p:nvSpPr>
        <p:spPr/>
        <p:txBody>
          <a:bodyPr/>
          <a:lstStyle/>
          <a:p>
            <a:fld id="{D7E93E34-4DC5-B242-8F1D-F6C217FA7820}" type="datetimeFigureOut">
              <a:rPr lang="en-US" smtClean="0"/>
              <a:pPr/>
              <a:t>3/31/16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B2BE2D-4246-6445-91E3-F09D0F606E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D7E93E34-4DC5-B242-8F1D-F6C217FA7820}" type="datetimeFigureOut">
              <a:rPr lang="en-US" smtClean="0"/>
              <a:pPr/>
              <a:t>3/31/16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B2BE2D-4246-6445-91E3-F09D0F606E11}" type="slidenum">
              <a:rPr lang="en-US" smtClean="0"/>
              <a:pPr/>
              <a:t>‹#›</a:t>
            </a:fld>
            <a:endParaRPr lang="en-US"/>
          </a:p>
        </p:txBody>
      </p:sp>
      <p:grpSp>
        <p:nvGrpSpPr>
          <p:cNvPr id="6" name="Group 6"/>
          <p:cNvGrpSpPr/>
          <p:nvPr/>
        </p:nvGrpSpPr>
        <p:grpSpPr>
          <a:xfrm>
            <a:off x="0" y="1584169"/>
            <a:ext cx="9144000" cy="45291"/>
            <a:chOff x="0" y="1613647"/>
            <a:chExt cx="9144000" cy="45291"/>
          </a:xfrm>
        </p:grpSpPr>
        <p:cxnSp>
          <p:nvCxnSpPr>
            <p:cNvPr id="8" name="Straight Connector 7"/>
            <p:cNvCxnSpPr/>
            <p:nvPr/>
          </p:nvCxnSpPr>
          <p:spPr>
            <a:xfrm>
              <a:off x="0" y="1657350"/>
              <a:ext cx="9144000" cy="1588"/>
            </a:xfrm>
            <a:prstGeom prst="line">
              <a:avLst/>
            </a:prstGeom>
            <a:ln w="889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613647"/>
              <a:ext cx="9144000" cy="158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93E34-4DC5-B242-8F1D-F6C217FA7820}" type="datetimeFigureOut">
              <a:rPr lang="en-US" smtClean="0"/>
              <a:pPr/>
              <a:t>3/31/16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B2BE2D-4246-6445-91E3-F09D0F606E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199" y="658906"/>
            <a:ext cx="3602039" cy="1162050"/>
          </a:xfrm>
        </p:spPr>
        <p:txBody>
          <a:bodyPr anchor="b">
            <a:normAutofit/>
          </a:bodyPr>
          <a:lstStyle>
            <a:lvl1pPr algn="ctr">
              <a:defRPr sz="3600" b="1"/>
            </a:lvl1pPr>
          </a:lstStyle>
          <a:p>
            <a:r>
              <a:rPr lang="en-CA" smtClean="0"/>
              <a:t>Click to edit Master title style</a:t>
            </a:r>
            <a:endParaRPr/>
          </a:p>
        </p:txBody>
      </p:sp>
      <p:sp>
        <p:nvSpPr>
          <p:cNvPr id="3" name="Content Placeholder 2"/>
          <p:cNvSpPr>
            <a:spLocks noGrp="1"/>
          </p:cNvSpPr>
          <p:nvPr>
            <p:ph idx="1"/>
          </p:nvPr>
        </p:nvSpPr>
        <p:spPr>
          <a:xfrm>
            <a:off x="4473388" y="273051"/>
            <a:ext cx="4206240" cy="57785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Text Placeholder 3"/>
          <p:cNvSpPr>
            <a:spLocks noGrp="1"/>
          </p:cNvSpPr>
          <p:nvPr>
            <p:ph type="body" sz="half" idx="2"/>
          </p:nvPr>
        </p:nvSpPr>
        <p:spPr>
          <a:xfrm>
            <a:off x="457199" y="1905001"/>
            <a:ext cx="3602039" cy="3733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D7E93E34-4DC5-B242-8F1D-F6C217FA7820}" type="datetimeFigureOut">
              <a:rPr lang="en-US" smtClean="0"/>
              <a:pPr/>
              <a:t>3/31/16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2BE2D-4246-6445-91E3-F09D0F606E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smtClean="0"/>
              <a:t>Click to edit Master title style</a:t>
            </a:r>
            <a:endParaRPr/>
          </a:p>
        </p:txBody>
      </p:sp>
      <p:sp>
        <p:nvSpPr>
          <p:cNvPr id="3" name="Text Placeholder 2"/>
          <p:cNvSpPr>
            <a:spLocks noGrp="1"/>
          </p:cNvSpPr>
          <p:nvPr>
            <p:ph type="body" idx="1"/>
          </p:nvPr>
        </p:nvSpPr>
        <p:spPr>
          <a:xfrm>
            <a:off x="457200" y="2057401"/>
            <a:ext cx="8229600" cy="3962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a:p>
        </p:txBody>
      </p:sp>
      <p:sp>
        <p:nvSpPr>
          <p:cNvPr id="4" name="Date Placeholder 3"/>
          <p:cNvSpPr>
            <a:spLocks noGrp="1"/>
          </p:cNvSpPr>
          <p:nvPr>
            <p:ph type="dt" sz="half" idx="2"/>
          </p:nvPr>
        </p:nvSpPr>
        <p:spPr>
          <a:xfrm>
            <a:off x="6571129"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93E34-4DC5-B242-8F1D-F6C217FA7820}" type="datetimeFigureOut">
              <a:rPr lang="en-US" smtClean="0"/>
              <a:pPr/>
              <a:t>3/31/16</a:t>
            </a:fld>
            <a:endParaRPr lang="en-US"/>
          </a:p>
        </p:txBody>
      </p:sp>
      <p:sp>
        <p:nvSpPr>
          <p:cNvPr id="5" name="Footer Placeholder 4"/>
          <p:cNvSpPr>
            <a:spLocks noGrp="1"/>
          </p:cNvSpPr>
          <p:nvPr>
            <p:ph type="ftr" sz="quarter" idx="3"/>
          </p:nvPr>
        </p:nvSpPr>
        <p:spPr>
          <a:xfrm>
            <a:off x="457200" y="635635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AEB2BE2D-4246-6445-91E3-F09D0F606E1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68" r:id="rId1"/>
    <p:sldLayoutId id="2147483969" r:id="rId2"/>
    <p:sldLayoutId id="2147483970" r:id="rId3"/>
    <p:sldLayoutId id="2147483971" r:id="rId4"/>
    <p:sldLayoutId id="2147483972" r:id="rId5"/>
    <p:sldLayoutId id="2147483973" r:id="rId6"/>
    <p:sldLayoutId id="2147483974" r:id="rId7"/>
    <p:sldLayoutId id="2147483975" r:id="rId8"/>
    <p:sldLayoutId id="2147483976" r:id="rId9"/>
    <p:sldLayoutId id="2147483977" r:id="rId10"/>
    <p:sldLayoutId id="2147483978" r:id="rId11"/>
    <p:sldLayoutId id="2147483979" r:id="rId12"/>
  </p:sldLayoutIdLst>
  <p:txStyles>
    <p:titleStyle>
      <a:lvl1pPr algn="ctr" defTabSz="914400" rtl="0" eaLnBrk="1" latinLnBrk="0" hangingPunct="1">
        <a:spcBef>
          <a:spcPct val="0"/>
        </a:spcBef>
        <a:buNone/>
        <a:defRPr sz="4800" b="1" kern="1200">
          <a:solidFill>
            <a:schemeClr val="tx1"/>
          </a:solidFill>
          <a:effectLst>
            <a:outerShdw blurRad="50800" dist="50800" dir="2700000" algn="tl" rotWithShape="0">
              <a:schemeClr val="bg1">
                <a:alpha val="30000"/>
              </a:scheme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90000"/>
        <a:buFont typeface="Wingdings" pitchFamily="2" charset="2"/>
        <a:buChar char=""/>
        <a:defRPr sz="2400" b="1" kern="1200">
          <a:solidFill>
            <a:schemeClr val="tx1"/>
          </a:solidFill>
          <a:effectLst>
            <a:outerShdw blurRad="50800" dist="50800" dir="2700000" algn="tl" rotWithShape="0">
              <a:schemeClr val="bg1">
                <a:alpha val="30000"/>
              </a:schemeClr>
            </a:outerShdw>
          </a:effectLst>
          <a:latin typeface="+mn-lt"/>
          <a:ea typeface="+mn-ea"/>
          <a:cs typeface="+mn-cs"/>
        </a:defRPr>
      </a:lvl1pPr>
      <a:lvl2pPr marL="685800" indent="-336550" algn="l" defTabSz="914400" rtl="0" eaLnBrk="1" latinLnBrk="0" hangingPunct="1">
        <a:spcBef>
          <a:spcPct val="20000"/>
        </a:spcBef>
        <a:buClr>
          <a:schemeClr val="accent2"/>
        </a:buClr>
        <a:buSzPct val="90000"/>
        <a:buFont typeface="Wingdings" pitchFamily="2" charset="2"/>
        <a:buChar char=""/>
        <a:defRPr sz="2200" b="1" kern="1200">
          <a:solidFill>
            <a:schemeClr val="tx1"/>
          </a:solidFill>
          <a:effectLst>
            <a:outerShdw blurRad="50800" dist="50800" dir="2700000" algn="tl" rotWithShape="0">
              <a:schemeClr val="bg1">
                <a:alpha val="30000"/>
              </a:schemeClr>
            </a:outerShdw>
          </a:effectLst>
          <a:latin typeface="+mn-lt"/>
          <a:ea typeface="+mn-ea"/>
          <a:cs typeface="+mn-cs"/>
        </a:defRPr>
      </a:lvl2pPr>
      <a:lvl3pPr marL="1035050" indent="-349250" algn="l" defTabSz="914400" rtl="0" eaLnBrk="1" latinLnBrk="0" hangingPunct="1">
        <a:spcBef>
          <a:spcPct val="20000"/>
        </a:spcBef>
        <a:buClr>
          <a:schemeClr val="accent1"/>
        </a:buClr>
        <a:buSzPct val="90000"/>
        <a:buFont typeface="Wingdings" pitchFamily="2" charset="2"/>
        <a:buChar char=""/>
        <a:defRPr sz="2000" b="1" kern="1200">
          <a:solidFill>
            <a:schemeClr val="tx1"/>
          </a:solidFill>
          <a:effectLst>
            <a:outerShdw blurRad="50800" dist="50800" dir="2700000" algn="tl" rotWithShape="0">
              <a:schemeClr val="bg1">
                <a:alpha val="30000"/>
              </a:schemeClr>
            </a:outerShdw>
          </a:effectLst>
          <a:latin typeface="+mn-lt"/>
          <a:ea typeface="+mn-ea"/>
          <a:cs typeface="+mn-cs"/>
        </a:defRPr>
      </a:lvl3pPr>
      <a:lvl4pPr marL="1371600" indent="-336550" algn="l" defTabSz="914400" rtl="0" eaLnBrk="1" latinLnBrk="0" hangingPunct="1">
        <a:spcBef>
          <a:spcPct val="20000"/>
        </a:spcBef>
        <a:buClr>
          <a:schemeClr val="accent2"/>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4pPr>
      <a:lvl5pPr marL="1720850" indent="-349250" algn="l" defTabSz="914400" rtl="0" eaLnBrk="1" latinLnBrk="0" hangingPunct="1">
        <a:spcBef>
          <a:spcPct val="20000"/>
        </a:spcBef>
        <a:buClr>
          <a:schemeClr val="accent1"/>
        </a:buClr>
        <a:buSzPct val="90000"/>
        <a:buFont typeface="Wingdings" pitchFamily="2" charset="2"/>
        <a:buChar char=""/>
        <a:defRPr sz="1800" b="1" kern="1200">
          <a:solidFill>
            <a:schemeClr val="tx1"/>
          </a:solidFill>
          <a:effectLst>
            <a:outerShdw blurRad="50800" dist="50800" dir="2700000" algn="tl" rotWithShape="0">
              <a:schemeClr val="bg1">
                <a:alpha val="3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xml"/><Relationship Id="rId3"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0.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Title 24"/>
          <p:cNvSpPr>
            <a:spLocks noGrp="1"/>
          </p:cNvSpPr>
          <p:nvPr>
            <p:ph type="ctrTitle"/>
          </p:nvPr>
        </p:nvSpPr>
        <p:spPr>
          <a:xfrm>
            <a:off x="5133164" y="438766"/>
            <a:ext cx="3653117" cy="2436743"/>
          </a:xfrm>
        </p:spPr>
        <p:txBody>
          <a:bodyPr>
            <a:normAutofit/>
          </a:bodyPr>
          <a:lstStyle/>
          <a:p>
            <a:pPr algn="ctr"/>
            <a:r>
              <a:rPr lang="en-US" sz="3200" dirty="0" smtClean="0"/>
              <a:t>Improving Work Place Morale:</a:t>
            </a:r>
            <a:endParaRPr lang="en-US" sz="3200" dirty="0"/>
          </a:p>
        </p:txBody>
      </p:sp>
      <p:sp>
        <p:nvSpPr>
          <p:cNvPr id="26" name="Subtitle 25"/>
          <p:cNvSpPr>
            <a:spLocks noGrp="1"/>
          </p:cNvSpPr>
          <p:nvPr>
            <p:ph type="subTitle" idx="1"/>
          </p:nvPr>
        </p:nvSpPr>
        <p:spPr>
          <a:xfrm>
            <a:off x="5133164" y="3210691"/>
            <a:ext cx="3653117" cy="2116938"/>
          </a:xfrm>
        </p:spPr>
        <p:txBody>
          <a:bodyPr>
            <a:noAutofit/>
          </a:bodyPr>
          <a:lstStyle/>
          <a:p>
            <a:pPr algn="ctr"/>
            <a:r>
              <a:rPr lang="en-US" sz="3200" dirty="0" smtClean="0"/>
              <a:t>A Focus for</a:t>
            </a:r>
          </a:p>
          <a:p>
            <a:pPr algn="ctr"/>
            <a:r>
              <a:rPr lang="en-US" sz="3200" dirty="0" smtClean="0"/>
              <a:t> the Future</a:t>
            </a:r>
            <a:endParaRPr lang="en-US" sz="3200" dirty="0"/>
          </a:p>
        </p:txBody>
      </p:sp>
      <p:pic>
        <p:nvPicPr>
          <p:cNvPr id="28" name="Picture Placeholder 27" descr="happiestofficeever.jpg"/>
          <p:cNvPicPr>
            <a:picLocks noGrp="1" noChangeAspect="1"/>
          </p:cNvPicPr>
          <p:nvPr>
            <p:ph type="pic" sz="quarter" idx="13"/>
          </p:nvPr>
        </p:nvPicPr>
        <p:blipFill>
          <a:blip r:embed="rId2"/>
          <a:stretch>
            <a:fillRect/>
          </a:stretch>
        </p:blipFill>
        <p:spPr>
          <a:xfrm>
            <a:off x="241232" y="1005546"/>
            <a:ext cx="4891932" cy="4551419"/>
          </a:xfrm>
        </p:spPr>
      </p:pic>
      <p:sp>
        <p:nvSpPr>
          <p:cNvPr id="30" name="TextBox 29"/>
          <p:cNvSpPr txBox="1"/>
          <p:nvPr/>
        </p:nvSpPr>
        <p:spPr>
          <a:xfrm>
            <a:off x="458633" y="6055798"/>
            <a:ext cx="8902768" cy="338554"/>
          </a:xfrm>
          <a:prstGeom prst="rect">
            <a:avLst/>
          </a:prstGeom>
          <a:noFill/>
        </p:spPr>
        <p:txBody>
          <a:bodyPr wrap="square" rtlCol="0">
            <a:spAutoFit/>
          </a:bodyPr>
          <a:lstStyle/>
          <a:p>
            <a:r>
              <a:rPr lang="en-US" sz="1600" dirty="0" smtClean="0">
                <a:latin typeface="+mj-lt"/>
              </a:rPr>
              <a:t>Facilitating Inquiry      NURS 603     Athabasca University     Winter 2016     Professor Jack </a:t>
            </a:r>
            <a:r>
              <a:rPr lang="en-US" sz="1600" dirty="0" err="1" smtClean="0">
                <a:latin typeface="+mj-lt"/>
              </a:rPr>
              <a:t>Yensen</a:t>
            </a:r>
            <a:r>
              <a:rPr lang="en-US" sz="1600" dirty="0" smtClean="0">
                <a:latin typeface="+mj-lt"/>
              </a:rPr>
              <a:t> </a:t>
            </a:r>
            <a:endParaRPr lang="en-US" sz="1600"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&amp; Implications</a:t>
            </a:r>
            <a:endParaRPr lang="en-US" dirty="0"/>
          </a:p>
        </p:txBody>
      </p:sp>
      <p:sp>
        <p:nvSpPr>
          <p:cNvPr id="4" name="TextBox 3"/>
          <p:cNvSpPr txBox="1"/>
          <p:nvPr/>
        </p:nvSpPr>
        <p:spPr>
          <a:xfrm>
            <a:off x="679652" y="2110842"/>
            <a:ext cx="8245250" cy="4154983"/>
          </a:xfrm>
          <a:prstGeom prst="rect">
            <a:avLst/>
          </a:prstGeom>
          <a:noFill/>
        </p:spPr>
        <p:txBody>
          <a:bodyPr wrap="square" rtlCol="0">
            <a:spAutoFit/>
          </a:bodyPr>
          <a:lstStyle/>
          <a:p>
            <a:pPr>
              <a:buFont typeface="Arial"/>
              <a:buChar char="•"/>
            </a:pPr>
            <a:r>
              <a:rPr lang="en-US" sz="2400" dirty="0" smtClean="0"/>
              <a:t> Supportive management</a:t>
            </a:r>
          </a:p>
          <a:p>
            <a:pPr>
              <a:buFont typeface="Arial"/>
              <a:buChar char="•"/>
            </a:pPr>
            <a:endParaRPr lang="en-US" sz="2400" dirty="0" smtClean="0"/>
          </a:p>
          <a:p>
            <a:pPr>
              <a:buFont typeface="Arial"/>
              <a:buChar char="•"/>
            </a:pPr>
            <a:r>
              <a:rPr lang="en-US" sz="2400" dirty="0" smtClean="0"/>
              <a:t> Flexible scheduling</a:t>
            </a:r>
          </a:p>
          <a:p>
            <a:pPr>
              <a:buFont typeface="Arial"/>
              <a:buChar char="•"/>
            </a:pPr>
            <a:endParaRPr lang="en-US" sz="2400" dirty="0" smtClean="0"/>
          </a:p>
          <a:p>
            <a:pPr>
              <a:buFont typeface="Arial"/>
              <a:buChar char="•"/>
            </a:pPr>
            <a:r>
              <a:rPr lang="en-US" sz="2400" dirty="0" smtClean="0"/>
              <a:t> Effective communication </a:t>
            </a:r>
          </a:p>
          <a:p>
            <a:pPr>
              <a:buFont typeface="Arial"/>
              <a:buChar char="•"/>
            </a:pPr>
            <a:endParaRPr lang="en-US" sz="2400" dirty="0" smtClean="0"/>
          </a:p>
          <a:p>
            <a:pPr>
              <a:buFont typeface="Arial"/>
              <a:buChar char="•"/>
            </a:pPr>
            <a:r>
              <a:rPr lang="en-US" sz="2400" dirty="0" smtClean="0"/>
              <a:t> Staffing concerns</a:t>
            </a:r>
          </a:p>
          <a:p>
            <a:pPr>
              <a:buFont typeface="Arial"/>
              <a:buChar char="•"/>
            </a:pPr>
            <a:endParaRPr lang="en-US" sz="2400" dirty="0" smtClean="0"/>
          </a:p>
          <a:p>
            <a:pPr>
              <a:buFont typeface="Arial"/>
              <a:buChar char="•"/>
            </a:pPr>
            <a:r>
              <a:rPr lang="en-US" sz="2400" dirty="0" smtClean="0"/>
              <a:t> Small work place settings</a:t>
            </a:r>
          </a:p>
          <a:p>
            <a:endParaRPr lang="en-US" sz="2400" dirty="0" smtClean="0"/>
          </a:p>
          <a:p>
            <a:endParaRPr lang="en-US" sz="2400" dirty="0"/>
          </a:p>
        </p:txBody>
      </p:sp>
      <p:pic>
        <p:nvPicPr>
          <p:cNvPr id="5" name="Picture 4" descr="iworld.jpg"/>
          <p:cNvPicPr>
            <a:picLocks noChangeAspect="1"/>
          </p:cNvPicPr>
          <p:nvPr/>
        </p:nvPicPr>
        <p:blipFill>
          <a:blip r:embed="rId3"/>
          <a:stretch>
            <a:fillRect/>
          </a:stretch>
        </p:blipFill>
        <p:spPr>
          <a:xfrm>
            <a:off x="4596591" y="2450723"/>
            <a:ext cx="4090209" cy="29464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Lab 2 Quantitative Methodology</a:t>
            </a:r>
            <a:endParaRPr lang="en-US" dirty="0"/>
          </a:p>
        </p:txBody>
      </p:sp>
      <p:sp>
        <p:nvSpPr>
          <p:cNvPr id="3" name="TextBox 2"/>
          <p:cNvSpPr txBox="1"/>
          <p:nvPr/>
        </p:nvSpPr>
        <p:spPr>
          <a:xfrm>
            <a:off x="723229" y="1958168"/>
            <a:ext cx="7963571" cy="3554819"/>
          </a:xfrm>
          <a:prstGeom prst="rect">
            <a:avLst/>
          </a:prstGeom>
          <a:noFill/>
        </p:spPr>
        <p:txBody>
          <a:bodyPr wrap="square" rtlCol="0">
            <a:spAutoFit/>
          </a:bodyPr>
          <a:lstStyle/>
          <a:p>
            <a:pPr marL="457200" indent="-457200">
              <a:lnSpc>
                <a:spcPct val="200000"/>
              </a:lnSpc>
              <a:buFont typeface="Wingdings" charset="2"/>
              <a:buChar char="§"/>
            </a:pPr>
            <a:r>
              <a:rPr lang="en-US" sz="3200" dirty="0" smtClean="0"/>
              <a:t>Methodology</a:t>
            </a:r>
          </a:p>
          <a:p>
            <a:pPr marL="457200" indent="-457200">
              <a:lnSpc>
                <a:spcPct val="200000"/>
              </a:lnSpc>
              <a:buFont typeface="Wingdings" charset="2"/>
              <a:buChar char="§"/>
            </a:pPr>
            <a:r>
              <a:rPr lang="en-US" sz="3200" dirty="0" smtClean="0"/>
              <a:t>Results</a:t>
            </a:r>
          </a:p>
          <a:p>
            <a:pPr marL="457200" indent="-457200">
              <a:lnSpc>
                <a:spcPct val="200000"/>
              </a:lnSpc>
              <a:buFont typeface="Wingdings" charset="2"/>
              <a:buChar char="§"/>
            </a:pPr>
            <a:r>
              <a:rPr lang="en-US" sz="3200" dirty="0" smtClean="0"/>
              <a:t>Discussion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2 Methodology</a:t>
            </a:r>
            <a:endParaRPr lang="en-US" dirty="0"/>
          </a:p>
        </p:txBody>
      </p:sp>
      <p:sp>
        <p:nvSpPr>
          <p:cNvPr id="3" name="TextBox 2"/>
          <p:cNvSpPr txBox="1"/>
          <p:nvPr/>
        </p:nvSpPr>
        <p:spPr>
          <a:xfrm>
            <a:off x="457200" y="1417638"/>
            <a:ext cx="7910651" cy="5078313"/>
          </a:xfrm>
          <a:prstGeom prst="rect">
            <a:avLst/>
          </a:prstGeom>
          <a:noFill/>
        </p:spPr>
        <p:txBody>
          <a:bodyPr wrap="square" rtlCol="0">
            <a:spAutoFit/>
          </a:bodyPr>
          <a:lstStyle/>
          <a:p>
            <a:endParaRPr lang="en-US" sz="2400" dirty="0" smtClean="0"/>
          </a:p>
          <a:p>
            <a:r>
              <a:rPr lang="en-US" sz="2000" dirty="0" smtClean="0"/>
              <a:t>A nine item online fluid survey was distributed online</a:t>
            </a:r>
          </a:p>
          <a:p>
            <a:endParaRPr lang="en-US" sz="2000" dirty="0" smtClean="0"/>
          </a:p>
          <a:p>
            <a:r>
              <a:rPr lang="en-US" sz="2000" dirty="0" smtClean="0"/>
              <a:t>Survey was emailed to 17 participants (</a:t>
            </a:r>
            <a:r>
              <a:rPr lang="en-US" sz="2000" dirty="0" err="1" smtClean="0"/>
              <a:t>n</a:t>
            </a:r>
            <a:r>
              <a:rPr lang="en-US" sz="2000" dirty="0" smtClean="0"/>
              <a:t>=17) in the Athabasca University NURS/MHST603 Facilitating Inquiry course, including 10 RN’s, 3 Nurse managers/health care administrator/clinical nursing instructor, 2 NP’s, 1 dietician and 1 unknown with 100% participation.</a:t>
            </a:r>
          </a:p>
          <a:p>
            <a:endParaRPr lang="en-US" sz="2000" dirty="0" smtClean="0"/>
          </a:p>
          <a:p>
            <a:r>
              <a:rPr lang="en-US" sz="2000" dirty="0" smtClean="0"/>
              <a:t>Procedure: Nine survey questions (</a:t>
            </a:r>
            <a:r>
              <a:rPr lang="en-US" sz="2000" dirty="0" smtClean="0"/>
              <a:t>regarding: workplace </a:t>
            </a:r>
            <a:r>
              <a:rPr lang="en-US" sz="2000" dirty="0" smtClean="0"/>
              <a:t>morale and effects on sick time and staff turnover) were developed and then reviewed by class instructor prior to distributing online via fluid survey website to participants </a:t>
            </a:r>
          </a:p>
          <a:p>
            <a:endParaRPr lang="en-US" sz="2000" dirty="0" smtClean="0"/>
          </a:p>
          <a:p>
            <a:r>
              <a:rPr lang="en-US" sz="2000" dirty="0" smtClean="0"/>
              <a:t>Available literature was reviewed and definitions provided to ensure participants were informed of terms used in survey.</a:t>
            </a:r>
          </a:p>
          <a:p>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TextBox 2"/>
          <p:cNvSpPr txBox="1"/>
          <p:nvPr/>
        </p:nvSpPr>
        <p:spPr>
          <a:xfrm>
            <a:off x="457200" y="1417638"/>
            <a:ext cx="8229600" cy="4431983"/>
          </a:xfrm>
          <a:prstGeom prst="rect">
            <a:avLst/>
          </a:prstGeom>
          <a:noFill/>
        </p:spPr>
        <p:txBody>
          <a:bodyPr wrap="square" rtlCol="0">
            <a:spAutoFit/>
          </a:bodyPr>
          <a:lstStyle/>
          <a:p>
            <a:endParaRPr lang="en-US" sz="2400" dirty="0" smtClean="0"/>
          </a:p>
          <a:p>
            <a:endParaRPr lang="en-US" sz="2400" dirty="0" smtClean="0"/>
          </a:p>
          <a:p>
            <a:pPr marL="285750" indent="-285750">
              <a:buFont typeface="Wingdings" charset="2"/>
              <a:buChar char="§"/>
            </a:pPr>
            <a:r>
              <a:rPr lang="en-US" sz="2400" dirty="0" smtClean="0"/>
              <a:t>Small sample size of this study (</a:t>
            </a:r>
            <a:r>
              <a:rPr lang="en-US" sz="2400" dirty="0" err="1" smtClean="0"/>
              <a:t>n</a:t>
            </a:r>
            <a:r>
              <a:rPr lang="en-US" sz="2400" dirty="0" smtClean="0"/>
              <a:t>=17) is a significant </a:t>
            </a:r>
            <a:r>
              <a:rPr lang="en-US" sz="2400" dirty="0" smtClean="0"/>
              <a:t>limitation</a:t>
            </a:r>
          </a:p>
          <a:p>
            <a:pPr marL="285750" indent="-285750"/>
            <a:endParaRPr lang="en-US" sz="2400" dirty="0" smtClean="0"/>
          </a:p>
          <a:p>
            <a:pPr marL="285750" indent="-285750">
              <a:buFont typeface="Wingdings" charset="2"/>
              <a:buChar char="§"/>
            </a:pPr>
            <a:endParaRPr lang="en-US" sz="2400" dirty="0" smtClean="0"/>
          </a:p>
          <a:p>
            <a:pPr marL="285750" indent="-285750">
              <a:buFont typeface="Wingdings" charset="2"/>
              <a:buChar char="§"/>
            </a:pPr>
            <a:r>
              <a:rPr lang="en-US" sz="2400" dirty="0" smtClean="0"/>
              <a:t>Purposeful sampling was not feasible due to time </a:t>
            </a:r>
            <a:r>
              <a:rPr lang="en-US" sz="2400" dirty="0" smtClean="0"/>
              <a:t>constraints</a:t>
            </a:r>
          </a:p>
          <a:p>
            <a:pPr marL="285750" indent="-285750"/>
            <a:endParaRPr lang="en-US" sz="2400" dirty="0" smtClean="0"/>
          </a:p>
          <a:p>
            <a:pPr marL="285750" indent="-285750">
              <a:buFont typeface="Wingdings" charset="2"/>
              <a:buChar char="§"/>
            </a:pPr>
            <a:endParaRPr lang="en-US" sz="2400" dirty="0" smtClean="0"/>
          </a:p>
          <a:p>
            <a:pPr marL="285750" indent="-285750">
              <a:buFont typeface="Wingdings" charset="2"/>
              <a:buChar char="§"/>
            </a:pPr>
            <a:r>
              <a:rPr lang="en-US" sz="2400" dirty="0" smtClean="0"/>
              <a:t>Shift length was not identified in the study or if participants worked days, nights or a combination, these are identified as a limitation within this study. </a:t>
            </a:r>
            <a:endParaRPr lang="en-CA" sz="2400"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TextBox 2"/>
          <p:cNvSpPr txBox="1"/>
          <p:nvPr/>
        </p:nvSpPr>
        <p:spPr>
          <a:xfrm>
            <a:off x="457200" y="1799398"/>
            <a:ext cx="8229600" cy="4408899"/>
          </a:xfrm>
          <a:prstGeom prst="rect">
            <a:avLst/>
          </a:prstGeom>
          <a:noFill/>
        </p:spPr>
        <p:txBody>
          <a:bodyPr wrap="square" rtlCol="0">
            <a:spAutoFit/>
          </a:bodyPr>
          <a:lstStyle/>
          <a:p>
            <a:pPr algn="ctr">
              <a:lnSpc>
                <a:spcPct val="250000"/>
              </a:lnSpc>
              <a:defRPr/>
            </a:pPr>
            <a:r>
              <a:rPr lang="en-US" sz="2400" b="1" dirty="0" smtClean="0"/>
              <a:t>Main factors identified as leading to increased </a:t>
            </a:r>
            <a:r>
              <a:rPr lang="en-US" sz="2400" b="1" dirty="0" smtClean="0"/>
              <a:t>absenteeism:</a:t>
            </a:r>
          </a:p>
          <a:p>
            <a:pPr marL="342900" indent="-342900">
              <a:lnSpc>
                <a:spcPct val="250000"/>
              </a:lnSpc>
              <a:buFont typeface="Wingdings" charset="2"/>
              <a:buChar char="§"/>
              <a:defRPr/>
            </a:pPr>
            <a:r>
              <a:rPr lang="en-US" sz="2400" dirty="0" smtClean="0"/>
              <a:t>82% agreed mental and physical fatigue as main contributors</a:t>
            </a:r>
          </a:p>
          <a:p>
            <a:pPr marL="342900" indent="-342900">
              <a:lnSpc>
                <a:spcPct val="250000"/>
              </a:lnSpc>
              <a:buFont typeface="Wingdings" charset="2"/>
              <a:buChar char="§"/>
              <a:defRPr/>
            </a:pPr>
            <a:r>
              <a:rPr lang="en-US" sz="2400" dirty="0" smtClean="0"/>
              <a:t>47% identified fear of denial of vacation </a:t>
            </a:r>
          </a:p>
          <a:p>
            <a:pPr marL="342900" indent="-342900">
              <a:lnSpc>
                <a:spcPct val="250000"/>
              </a:lnSpc>
              <a:buFont typeface="Wingdings" charset="2"/>
              <a:buChar char="§"/>
              <a:defRPr/>
            </a:pPr>
            <a:r>
              <a:rPr lang="en-US" sz="2400" dirty="0" smtClean="0"/>
              <a:t>41% identified co-workers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endParaRPr lang="en-US" dirty="0"/>
          </a:p>
        </p:txBody>
      </p:sp>
      <p:sp>
        <p:nvSpPr>
          <p:cNvPr id="3" name="TextBox 2"/>
          <p:cNvSpPr txBox="1"/>
          <p:nvPr/>
        </p:nvSpPr>
        <p:spPr>
          <a:xfrm>
            <a:off x="457200" y="1764116"/>
            <a:ext cx="7762919" cy="4439677"/>
          </a:xfrm>
          <a:prstGeom prst="rect">
            <a:avLst/>
          </a:prstGeom>
          <a:noFill/>
        </p:spPr>
        <p:txBody>
          <a:bodyPr wrap="square" rtlCol="0">
            <a:spAutoFit/>
          </a:bodyPr>
          <a:lstStyle/>
          <a:p>
            <a:pPr algn="ctr">
              <a:lnSpc>
                <a:spcPct val="200000"/>
              </a:lnSpc>
              <a:defRPr/>
            </a:pPr>
            <a:r>
              <a:rPr lang="en-US" sz="2800" b="1" dirty="0" smtClean="0"/>
              <a:t>Factor identified to improve and positively effect workplace </a:t>
            </a:r>
            <a:r>
              <a:rPr lang="en-US" sz="2800" b="1" dirty="0" smtClean="0"/>
              <a:t>environment: </a:t>
            </a:r>
          </a:p>
          <a:p>
            <a:pPr marL="342900" indent="-342900">
              <a:lnSpc>
                <a:spcPct val="250000"/>
              </a:lnSpc>
              <a:defRPr/>
            </a:pPr>
            <a:r>
              <a:rPr lang="en-US" sz="2800" dirty="0" smtClean="0">
                <a:solidFill>
                  <a:srgbClr val="FF0000"/>
                </a:solidFill>
              </a:rPr>
              <a:t> </a:t>
            </a:r>
            <a:r>
              <a:rPr lang="en-US" sz="2400" dirty="0" smtClean="0">
                <a:solidFill>
                  <a:srgbClr val="FF0000"/>
                </a:solidFill>
              </a:rPr>
              <a:t>100%  </a:t>
            </a:r>
            <a:r>
              <a:rPr lang="en-US" sz="2400" dirty="0" smtClean="0"/>
              <a:t>agreed management styles positively affected their performance and sense of autonomy at work.</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Results</a:t>
            </a:r>
            <a:endParaRPr lang="en-US" dirty="0"/>
          </a:p>
        </p:txBody>
      </p:sp>
      <p:sp>
        <p:nvSpPr>
          <p:cNvPr id="3" name="TextBox 2"/>
          <p:cNvSpPr txBox="1"/>
          <p:nvPr/>
        </p:nvSpPr>
        <p:spPr>
          <a:xfrm>
            <a:off x="457200" y="1746475"/>
            <a:ext cx="8229600" cy="3947234"/>
          </a:xfrm>
          <a:prstGeom prst="rect">
            <a:avLst/>
          </a:prstGeom>
          <a:noFill/>
        </p:spPr>
        <p:txBody>
          <a:bodyPr wrap="square" rtlCol="0">
            <a:spAutoFit/>
          </a:bodyPr>
          <a:lstStyle/>
          <a:p>
            <a:pPr algn="ctr">
              <a:lnSpc>
                <a:spcPct val="250000"/>
              </a:lnSpc>
              <a:defRPr/>
            </a:pPr>
            <a:r>
              <a:rPr lang="en-US" sz="2400" b="1" dirty="0" smtClean="0"/>
              <a:t>Factors identified as contributing to low staff </a:t>
            </a:r>
            <a:r>
              <a:rPr lang="en-US" sz="2400" b="1" dirty="0" smtClean="0"/>
              <a:t>morale:</a:t>
            </a:r>
          </a:p>
          <a:p>
            <a:pPr marL="342900" indent="-342900">
              <a:lnSpc>
                <a:spcPct val="250000"/>
              </a:lnSpc>
              <a:buFont typeface="Wingdings" charset="2"/>
              <a:buChar char="§"/>
              <a:defRPr/>
            </a:pPr>
            <a:r>
              <a:rPr lang="en-US" sz="2000" dirty="0" smtClean="0"/>
              <a:t>100% identified lack of team </a:t>
            </a:r>
            <a:r>
              <a:rPr lang="en-US" sz="2000" dirty="0" smtClean="0"/>
              <a:t>work</a:t>
            </a:r>
          </a:p>
          <a:p>
            <a:pPr marL="342900" indent="-342900">
              <a:lnSpc>
                <a:spcPct val="250000"/>
              </a:lnSpc>
              <a:buFont typeface="Wingdings" charset="2"/>
              <a:buChar char="§"/>
              <a:defRPr/>
            </a:pPr>
            <a:r>
              <a:rPr lang="en-US" sz="2000" dirty="0" smtClean="0"/>
              <a:t> 88% identified increase complaints of poor work conditions</a:t>
            </a:r>
          </a:p>
          <a:p>
            <a:pPr marL="342900" indent="-342900">
              <a:lnSpc>
                <a:spcPct val="250000"/>
              </a:lnSpc>
              <a:buFont typeface="Wingdings" charset="2"/>
              <a:buChar char="§"/>
              <a:defRPr/>
            </a:pPr>
            <a:r>
              <a:rPr lang="en-US" sz="2000" dirty="0" smtClean="0"/>
              <a:t>76% identified increased sick time usage and lack of productivity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TextBox 2"/>
          <p:cNvSpPr txBox="1"/>
          <p:nvPr/>
        </p:nvSpPr>
        <p:spPr>
          <a:xfrm>
            <a:off x="776149" y="1417638"/>
            <a:ext cx="7214653" cy="5640006"/>
          </a:xfrm>
          <a:prstGeom prst="rect">
            <a:avLst/>
          </a:prstGeom>
          <a:noFill/>
        </p:spPr>
        <p:txBody>
          <a:bodyPr wrap="square" rtlCol="0">
            <a:spAutoFit/>
          </a:bodyPr>
          <a:lstStyle/>
          <a:p>
            <a:pPr algn="ctr">
              <a:lnSpc>
                <a:spcPct val="250000"/>
              </a:lnSpc>
              <a:defRPr/>
            </a:pPr>
            <a:r>
              <a:rPr lang="en-US" sz="2400" b="1" dirty="0" smtClean="0"/>
              <a:t>Factors identified as consequences of increased absenteeism and staff </a:t>
            </a:r>
            <a:r>
              <a:rPr lang="en-US" sz="2400" b="1" dirty="0" smtClean="0"/>
              <a:t>turnover:</a:t>
            </a:r>
          </a:p>
          <a:p>
            <a:pPr marL="285750" indent="-285750">
              <a:lnSpc>
                <a:spcPct val="250000"/>
              </a:lnSpc>
              <a:buFont typeface="Wingdings" charset="2"/>
              <a:buChar char="§"/>
              <a:defRPr/>
            </a:pPr>
            <a:r>
              <a:rPr lang="en-US" sz="2000" dirty="0" smtClean="0"/>
              <a:t>88% identified mental fatigue and feelings of frustration and/or helplessness</a:t>
            </a:r>
          </a:p>
          <a:p>
            <a:pPr marL="285750" indent="-285750">
              <a:lnSpc>
                <a:spcPct val="250000"/>
              </a:lnSpc>
              <a:buFont typeface="Wingdings" charset="2"/>
              <a:buChar char="§"/>
              <a:defRPr/>
            </a:pPr>
            <a:r>
              <a:rPr lang="en-US" sz="2000" dirty="0" smtClean="0"/>
              <a:t>82% identified low morale</a:t>
            </a:r>
          </a:p>
          <a:p>
            <a:pPr marL="285750" indent="-285750">
              <a:lnSpc>
                <a:spcPct val="250000"/>
              </a:lnSpc>
              <a:buFont typeface="Wingdings" charset="2"/>
              <a:buChar char="§"/>
              <a:defRPr/>
            </a:pPr>
            <a:r>
              <a:rPr lang="en-US" sz="2000" dirty="0" smtClean="0"/>
              <a:t>76% identified physical fatigue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TextBox 2"/>
          <p:cNvSpPr txBox="1"/>
          <p:nvPr/>
        </p:nvSpPr>
        <p:spPr>
          <a:xfrm>
            <a:off x="934906" y="1417638"/>
            <a:ext cx="7285213" cy="5524589"/>
          </a:xfrm>
          <a:prstGeom prst="rect">
            <a:avLst/>
          </a:prstGeom>
          <a:noFill/>
        </p:spPr>
        <p:txBody>
          <a:bodyPr wrap="square" rtlCol="0">
            <a:spAutoFit/>
          </a:bodyPr>
          <a:lstStyle/>
          <a:p>
            <a:pPr marL="285750" indent="-285750">
              <a:lnSpc>
                <a:spcPct val="200000"/>
              </a:lnSpc>
              <a:buFont typeface="Wingdings" charset="2"/>
              <a:buChar char="§"/>
            </a:pPr>
            <a:r>
              <a:rPr lang="en-US" sz="2000" dirty="0" smtClean="0"/>
              <a:t>65% of participants found absenteeism and 40% of participants found increasing staff turnover to be a serious concerns at their place of work a serious concern that lowers staff morale</a:t>
            </a:r>
            <a:r>
              <a:rPr lang="en-CA" sz="2000" dirty="0" smtClean="0"/>
              <a:t> </a:t>
            </a:r>
          </a:p>
          <a:p>
            <a:pPr marL="285750" indent="-285750">
              <a:lnSpc>
                <a:spcPct val="200000"/>
              </a:lnSpc>
              <a:buFont typeface="Wingdings" charset="2"/>
              <a:buChar char="§"/>
            </a:pPr>
            <a:r>
              <a:rPr lang="en-US" sz="2000" dirty="0" smtClean="0"/>
              <a:t> Main contributing factors identified were improper staff mix ratio and feeling underappreciated or like a number not a person which can lead to mental and physical fatigue as identified as consequences of low staff morale seen with increasing absenteeism and increased staff turnover.</a:t>
            </a:r>
            <a:r>
              <a:rPr lang="en-CA" sz="2000" dirty="0" smtClean="0"/>
              <a:t> </a:t>
            </a:r>
            <a:endParaRPr lang="en-US" sz="2000" dirty="0" smtClean="0"/>
          </a:p>
          <a:p>
            <a:endParaRPr lang="en-US" dirty="0"/>
          </a:p>
        </p:txBody>
      </p:sp>
      <p:sp>
        <p:nvSpPr>
          <p:cNvPr id="4" name="TextBox 3"/>
          <p:cNvSpPr txBox="1"/>
          <p:nvPr/>
        </p:nvSpPr>
        <p:spPr>
          <a:xfrm>
            <a:off x="-1746334" y="3492949"/>
            <a:ext cx="184666" cy="369332"/>
          </a:xfrm>
          <a:prstGeom prst="rect">
            <a:avLst/>
          </a:prstGeom>
          <a:noFill/>
        </p:spPr>
        <p:txBody>
          <a:bodyPr wrap="none" rtlCol="0">
            <a:spAutoFit/>
          </a:bodyPr>
          <a:lstStyle/>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Identification and Synthesis</a:t>
            </a:r>
            <a:endParaRPr lang="en-US" dirty="0"/>
          </a:p>
        </p:txBody>
      </p:sp>
      <p:sp>
        <p:nvSpPr>
          <p:cNvPr id="3" name="TextBox 2"/>
          <p:cNvSpPr txBox="1"/>
          <p:nvPr/>
        </p:nvSpPr>
        <p:spPr>
          <a:xfrm>
            <a:off x="457200" y="1922886"/>
            <a:ext cx="8229600" cy="3785652"/>
          </a:xfrm>
          <a:prstGeom prst="rect">
            <a:avLst/>
          </a:prstGeom>
          <a:noFill/>
        </p:spPr>
        <p:txBody>
          <a:bodyPr wrap="square" rtlCol="0">
            <a:spAutoFit/>
          </a:bodyPr>
          <a:lstStyle/>
          <a:p>
            <a:r>
              <a:rPr lang="en-US" sz="2000" dirty="0" smtClean="0"/>
              <a:t>From both qualitative and quantitative data analysis management or leadership style was identified as the factor which had the greatest impact on work place morale; both positively or negatively</a:t>
            </a:r>
          </a:p>
          <a:p>
            <a:endParaRPr lang="en-US" sz="2000" dirty="0" smtClean="0"/>
          </a:p>
          <a:p>
            <a:r>
              <a:rPr lang="en-US" sz="2000" dirty="0" smtClean="0"/>
              <a:t>This is due to the direct effect that the role of management has on:</a:t>
            </a:r>
          </a:p>
          <a:p>
            <a:r>
              <a:rPr lang="en-US" sz="2000" dirty="0" smtClean="0"/>
              <a:t>feelings of low morale, such as: high workload, high turnover, employee absenteeism, improper staff ratio mix, feelings of un-appreciation, and physical and mental exhaustion</a:t>
            </a:r>
            <a:r>
              <a:rPr lang="en-US" sz="2000" dirty="0" smtClean="0"/>
              <a:t> </a:t>
            </a:r>
          </a:p>
          <a:p>
            <a:endParaRPr lang="en-US" sz="2000" dirty="0" smtClean="0"/>
          </a:p>
          <a:p>
            <a:r>
              <a:rPr lang="en-US" sz="2000" dirty="0" smtClean="0"/>
              <a:t>To be an effective manager we identified that this entails </a:t>
            </a:r>
            <a:r>
              <a:rPr lang="en-US" sz="2000" dirty="0" smtClean="0"/>
              <a:t>listening to suggestions of the staff, </a:t>
            </a:r>
            <a:r>
              <a:rPr lang="en-US" sz="2000" dirty="0" smtClean="0"/>
              <a:t>respecting staff </a:t>
            </a:r>
            <a:r>
              <a:rPr lang="en-US" sz="2000" dirty="0" smtClean="0"/>
              <a:t>opinions, and </a:t>
            </a:r>
            <a:r>
              <a:rPr lang="en-US" sz="2000" dirty="0" smtClean="0"/>
              <a:t>working </a:t>
            </a:r>
            <a:r>
              <a:rPr lang="en-US" sz="2000" dirty="0" smtClean="0"/>
              <a:t>with staff to solve problems </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1959"/>
            <a:ext cx="3581400" cy="1252538"/>
          </a:xfrm>
        </p:spPr>
        <p:txBody>
          <a:bodyPr>
            <a:normAutofit/>
          </a:bodyPr>
          <a:lstStyle/>
          <a:p>
            <a:pPr algn="ctr"/>
            <a:r>
              <a:rPr lang="en-US" sz="4000" dirty="0" smtClean="0"/>
              <a:t>Researchers:</a:t>
            </a:r>
            <a:endParaRPr lang="en-US" sz="4000" dirty="0"/>
          </a:p>
        </p:txBody>
      </p:sp>
      <p:sp>
        <p:nvSpPr>
          <p:cNvPr id="3" name="Text Placeholder 2"/>
          <p:cNvSpPr>
            <a:spLocks noGrp="1"/>
          </p:cNvSpPr>
          <p:nvPr>
            <p:ph type="body" sz="half" idx="2"/>
          </p:nvPr>
        </p:nvSpPr>
        <p:spPr/>
        <p:txBody>
          <a:bodyPr>
            <a:normAutofit/>
          </a:bodyPr>
          <a:lstStyle/>
          <a:p>
            <a:pPr algn="ctr"/>
            <a:r>
              <a:rPr lang="en-US" sz="2400" dirty="0" smtClean="0"/>
              <a:t>Laura Roberts</a:t>
            </a:r>
          </a:p>
          <a:p>
            <a:pPr algn="ctr"/>
            <a:endParaRPr lang="en-US" sz="2400" dirty="0" smtClean="0"/>
          </a:p>
          <a:p>
            <a:pPr algn="ctr"/>
            <a:r>
              <a:rPr lang="en-US" sz="2400" dirty="0" smtClean="0"/>
              <a:t>Pamela Condon</a:t>
            </a:r>
          </a:p>
          <a:p>
            <a:pPr algn="ctr"/>
            <a:endParaRPr lang="en-US" sz="2400" dirty="0" smtClean="0"/>
          </a:p>
          <a:p>
            <a:pPr algn="ctr"/>
            <a:r>
              <a:rPr lang="en-US" sz="2400" dirty="0" smtClean="0"/>
              <a:t>Kari lee MacDonald</a:t>
            </a:r>
            <a:endParaRPr lang="en-US" sz="2400" dirty="0"/>
          </a:p>
        </p:txBody>
      </p:sp>
      <p:pic>
        <p:nvPicPr>
          <p:cNvPr id="5" name="Picture Placeholder 4" descr="researchers.jpg"/>
          <p:cNvPicPr>
            <a:picLocks noGrp="1" noChangeAspect="1"/>
          </p:cNvPicPr>
          <p:nvPr>
            <p:ph type="pic" idx="1"/>
          </p:nvPr>
        </p:nvPicPr>
        <p:blipFill>
          <a:blip r:embed="rId3"/>
          <a:srcRect t="-25164" b="-25164"/>
          <a:stretch>
            <a:fillRect/>
          </a:stretch>
        </p:blipFill>
        <p:spPr>
          <a:xfrm>
            <a:off x="4473386" y="1181959"/>
            <a:ext cx="4434840" cy="4700930"/>
          </a:xfrm>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pic>
        <p:nvPicPr>
          <p:cNvPr id="6" name="Content Placeholder 5" descr="nurses.jpg"/>
          <p:cNvPicPr>
            <a:picLocks noGrp="1" noChangeAspect="1"/>
          </p:cNvPicPr>
          <p:nvPr>
            <p:ph idx="1"/>
          </p:nvPr>
        </p:nvPicPr>
        <p:blipFill>
          <a:blip r:embed="rId3"/>
          <a:srcRect l="-19231" r="-19231"/>
          <a:stretch>
            <a:fillRect/>
          </a:stretch>
        </p:blipFill>
        <p:spPr>
          <a:xfrm>
            <a:off x="687950" y="1817039"/>
            <a:ext cx="7575496" cy="3852387"/>
          </a:xfrm>
        </p:spPr>
      </p:pic>
      <p:sp>
        <p:nvSpPr>
          <p:cNvPr id="7" name="TextBox 6"/>
          <p:cNvSpPr txBox="1"/>
          <p:nvPr/>
        </p:nvSpPr>
        <p:spPr>
          <a:xfrm>
            <a:off x="1023105" y="5945070"/>
            <a:ext cx="6861859" cy="461665"/>
          </a:xfrm>
          <a:prstGeom prst="rect">
            <a:avLst/>
          </a:prstGeom>
          <a:noFill/>
        </p:spPr>
        <p:txBody>
          <a:bodyPr wrap="square" rtlCol="0">
            <a:spAutoFit/>
          </a:bodyPr>
          <a:lstStyle/>
          <a:p>
            <a:pPr algn="ctr"/>
            <a:r>
              <a:rPr lang="en-US" sz="2400" b="1" dirty="0" smtClean="0"/>
              <a:t>THANK YOU!</a:t>
            </a:r>
            <a:endParaRPr lang="en-US"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TextBox 2"/>
          <p:cNvSpPr txBox="1"/>
          <p:nvPr/>
        </p:nvSpPr>
        <p:spPr>
          <a:xfrm>
            <a:off x="457200" y="1417638"/>
            <a:ext cx="8229600" cy="5355313"/>
          </a:xfrm>
          <a:prstGeom prst="rect">
            <a:avLst/>
          </a:prstGeom>
          <a:noFill/>
        </p:spPr>
        <p:txBody>
          <a:bodyPr wrap="square" rtlCol="0">
            <a:spAutoFit/>
          </a:bodyPr>
          <a:lstStyle/>
          <a:p>
            <a:r>
              <a:rPr lang="en-US" dirty="0" smtClean="0"/>
              <a:t> </a:t>
            </a:r>
          </a:p>
          <a:p>
            <a:r>
              <a:rPr lang="en-US" dirty="0" err="1" smtClean="0"/>
              <a:t>Casida</a:t>
            </a:r>
            <a:r>
              <a:rPr lang="en-US" dirty="0" smtClean="0"/>
              <a:t>, J., &amp; Parker, J. (2011). Staff nurse perceptions of nurse manager leadership</a:t>
            </a:r>
            <a:r>
              <a:rPr lang="en-US" dirty="0" smtClean="0"/>
              <a:t> styles and outcomes. </a:t>
            </a:r>
            <a:r>
              <a:rPr lang="en-US" i="1" dirty="0" smtClean="0"/>
              <a:t>Journal Of Nursing Management</a:t>
            </a:r>
            <a:r>
              <a:rPr lang="en-US" dirty="0" smtClean="0"/>
              <a:t>, </a:t>
            </a:r>
            <a:r>
              <a:rPr lang="en-US" i="1" dirty="0" smtClean="0"/>
              <a:t>19</a:t>
            </a:r>
            <a:r>
              <a:rPr lang="en-US" dirty="0" smtClean="0"/>
              <a:t>(4), 478-486 9p. doi:10.1111/j.1365-2834.2011.01252.x</a:t>
            </a:r>
          </a:p>
          <a:p>
            <a:endParaRPr lang="en-US" dirty="0" smtClean="0"/>
          </a:p>
          <a:p>
            <a:r>
              <a:rPr lang="en-US" dirty="0" smtClean="0"/>
              <a:t>Fluid Surveys. (2014). </a:t>
            </a:r>
            <a:r>
              <a:rPr lang="en-US" i="1" dirty="0" smtClean="0"/>
              <a:t>Privacy policy</a:t>
            </a:r>
            <a:r>
              <a:rPr lang="en-US" dirty="0" smtClean="0"/>
              <a:t>. Retrieved from  http://</a:t>
            </a:r>
            <a:r>
              <a:rPr lang="en-US" dirty="0" err="1" smtClean="0"/>
              <a:t>fluidsurveys.com</a:t>
            </a:r>
            <a:r>
              <a:rPr lang="en-US" dirty="0" smtClean="0"/>
              <a:t> /about /privacy</a:t>
            </a:r>
            <a:r>
              <a:rPr lang="en-US" dirty="0" smtClean="0"/>
              <a:t>/</a:t>
            </a:r>
          </a:p>
          <a:p>
            <a:endParaRPr lang="en-US" dirty="0" smtClean="0"/>
          </a:p>
          <a:p>
            <a:r>
              <a:rPr lang="en-US" dirty="0" err="1" smtClean="0"/>
              <a:t>Leedy</a:t>
            </a:r>
            <a:r>
              <a:rPr lang="en-US" dirty="0" smtClean="0"/>
              <a:t>, P.D., &amp; </a:t>
            </a:r>
            <a:r>
              <a:rPr lang="en-US" dirty="0" err="1" smtClean="0"/>
              <a:t>Ormrod</a:t>
            </a:r>
            <a:r>
              <a:rPr lang="en-US" dirty="0" smtClean="0"/>
              <a:t>, J.E. (2013). </a:t>
            </a:r>
            <a:r>
              <a:rPr lang="en-US" i="1" dirty="0" smtClean="0"/>
              <a:t>Practical research: Planning and design (11th ed.).</a:t>
            </a:r>
            <a:r>
              <a:rPr lang="en-US" dirty="0" smtClean="0"/>
              <a:t> Upper Saddle River, NJ: Pearson</a:t>
            </a:r>
            <a:r>
              <a:rPr lang="en-US" dirty="0" smtClean="0"/>
              <a:t>.</a:t>
            </a:r>
          </a:p>
          <a:p>
            <a:endParaRPr lang="en-US" dirty="0" smtClean="0"/>
          </a:p>
          <a:p>
            <a:r>
              <a:rPr lang="en-US" dirty="0" smtClean="0"/>
              <a:t>Lowe, G. (2006).  Making a measurable difference: Evaluating quality of work life interventions.  Retrieved from http://cna-aiic.ca/~/media/cna/page-content/pdf-en/making_a_measurable_difference_2006_e.pdf</a:t>
            </a:r>
            <a:r>
              <a:rPr lang="en-US" dirty="0" smtClean="0"/>
              <a:t>.</a:t>
            </a:r>
          </a:p>
          <a:p>
            <a:endParaRPr lang="en-US" dirty="0" smtClean="0"/>
          </a:p>
          <a:p>
            <a:r>
              <a:rPr lang="en-US" dirty="0" smtClean="0"/>
              <a:t>Malloy, T., &amp; </a:t>
            </a:r>
            <a:r>
              <a:rPr lang="en-US" dirty="0" err="1" smtClean="0"/>
              <a:t>Penprase</a:t>
            </a:r>
            <a:r>
              <a:rPr lang="en-US" dirty="0" smtClean="0"/>
              <a:t>, B. (2010). Nursing leadership style and psychosocial work environment. </a:t>
            </a:r>
            <a:r>
              <a:rPr lang="en-US" i="1" dirty="0" smtClean="0"/>
              <a:t>Journal Of Nursing Management</a:t>
            </a:r>
            <a:r>
              <a:rPr lang="en-US" dirty="0" smtClean="0"/>
              <a:t>, </a:t>
            </a:r>
            <a:r>
              <a:rPr lang="en-US" i="1" dirty="0" smtClean="0"/>
              <a:t>18</a:t>
            </a:r>
            <a:r>
              <a:rPr lang="en-US" dirty="0" smtClean="0"/>
              <a:t>(6), 715-725. doi:10.1111/j.1365-2834.2010.01094.</a:t>
            </a:r>
            <a:r>
              <a:rPr lang="en-US" dirty="0" smtClean="0"/>
              <a:t>x</a:t>
            </a: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TextBox 2"/>
          <p:cNvSpPr txBox="1"/>
          <p:nvPr/>
        </p:nvSpPr>
        <p:spPr>
          <a:xfrm>
            <a:off x="457200" y="1779686"/>
            <a:ext cx="7857732" cy="5078314"/>
          </a:xfrm>
          <a:prstGeom prst="rect">
            <a:avLst/>
          </a:prstGeom>
          <a:noFill/>
        </p:spPr>
        <p:txBody>
          <a:bodyPr wrap="square" rtlCol="0">
            <a:spAutoFit/>
          </a:bodyPr>
          <a:lstStyle/>
          <a:p>
            <a:r>
              <a:rPr lang="en-US" dirty="0" smtClean="0"/>
              <a:t>Then, K. L., Rankin, J. A., &amp; Ali, E. (2014). Focus Group Research: What Is It and How Can It Be Used?. </a:t>
            </a:r>
            <a:r>
              <a:rPr lang="en-US" i="1" dirty="0" smtClean="0"/>
              <a:t>Canadian Journal Of Cardiovascular Nursing</a:t>
            </a:r>
            <a:r>
              <a:rPr lang="en-US" dirty="0" smtClean="0"/>
              <a:t>, </a:t>
            </a:r>
            <a:r>
              <a:rPr lang="en-US" i="1" dirty="0" smtClean="0"/>
              <a:t>24</a:t>
            </a:r>
            <a:r>
              <a:rPr lang="en-US" dirty="0" smtClean="0"/>
              <a:t>(1), 16-22</a:t>
            </a:r>
            <a:r>
              <a:rPr lang="en-US" dirty="0" smtClean="0"/>
              <a:t>.</a:t>
            </a:r>
          </a:p>
          <a:p>
            <a:endParaRPr lang="en-US" dirty="0" smtClean="0"/>
          </a:p>
          <a:p>
            <a:r>
              <a:rPr lang="en-US" dirty="0" err="1" smtClean="0"/>
              <a:t>Tuckett</a:t>
            </a:r>
            <a:r>
              <a:rPr lang="en-US" dirty="0" smtClean="0"/>
              <a:t>, A., Parker, D., </a:t>
            </a:r>
            <a:r>
              <a:rPr lang="en-US" dirty="0" err="1" smtClean="0"/>
              <a:t>Eley</a:t>
            </a:r>
            <a:r>
              <a:rPr lang="en-US" dirty="0" smtClean="0"/>
              <a:t>, R., &amp; </a:t>
            </a:r>
            <a:r>
              <a:rPr lang="en-US" dirty="0" err="1" smtClean="0"/>
              <a:t>Hegney</a:t>
            </a:r>
            <a:r>
              <a:rPr lang="en-US" dirty="0" smtClean="0"/>
              <a:t>, D. (2009). 'I love nursing, but..' - qualitative findings from Australian aged-care nurses about their intrinsic, extrinsic and social work values. </a:t>
            </a:r>
            <a:r>
              <a:rPr lang="en-US" i="1" dirty="0" smtClean="0"/>
              <a:t>International Journal Of Older People Nursing</a:t>
            </a:r>
            <a:r>
              <a:rPr lang="en-US" dirty="0" smtClean="0"/>
              <a:t>, </a:t>
            </a:r>
            <a:r>
              <a:rPr lang="en-US" i="1" dirty="0" smtClean="0"/>
              <a:t>4</a:t>
            </a:r>
            <a:r>
              <a:rPr lang="en-US" dirty="0" smtClean="0"/>
              <a:t>(4), 307-317</a:t>
            </a:r>
            <a:r>
              <a:rPr lang="en-US" dirty="0" smtClean="0"/>
              <a:t>.</a:t>
            </a:r>
          </a:p>
          <a:p>
            <a:endParaRPr lang="en-US" dirty="0" smtClean="0"/>
          </a:p>
          <a:p>
            <a:r>
              <a:rPr lang="en-US" dirty="0" err="1" smtClean="0"/>
              <a:t>Sellgren</a:t>
            </a:r>
            <a:r>
              <a:rPr lang="en-US" dirty="0" smtClean="0"/>
              <a:t>, S., </a:t>
            </a:r>
            <a:r>
              <a:rPr lang="en-US" dirty="0" err="1" smtClean="0"/>
              <a:t>Ekvall</a:t>
            </a:r>
            <a:r>
              <a:rPr lang="en-US" dirty="0" smtClean="0"/>
              <a:t>, G., &amp; </a:t>
            </a:r>
            <a:r>
              <a:rPr lang="en-US" dirty="0" err="1" smtClean="0"/>
              <a:t>Tomson</a:t>
            </a:r>
            <a:r>
              <a:rPr lang="en-US" dirty="0" smtClean="0"/>
              <a:t>, G.  (2006). Leadership styles in nursing management: Preferred and perceived.  </a:t>
            </a:r>
            <a:r>
              <a:rPr lang="en-US" i="1" dirty="0" smtClean="0"/>
              <a:t>Journal of Nursing Management, 14, </a:t>
            </a:r>
            <a:r>
              <a:rPr lang="en-US" dirty="0" smtClean="0"/>
              <a:t>348-355. </a:t>
            </a:r>
            <a:r>
              <a:rPr lang="en-US" dirty="0" err="1" smtClean="0"/>
              <a:t>doi</a:t>
            </a:r>
            <a:r>
              <a:rPr lang="en-US" dirty="0" smtClean="0"/>
              <a:t>: 10.1111/j.1365-2934.2006.00624.</a:t>
            </a:r>
            <a:r>
              <a:rPr lang="en-US" dirty="0" smtClean="0"/>
              <a:t>x</a:t>
            </a:r>
          </a:p>
          <a:p>
            <a:endParaRPr lang="en-US" dirty="0" smtClean="0"/>
          </a:p>
          <a:p>
            <a:r>
              <a:rPr lang="en-US" dirty="0" smtClean="0"/>
              <a:t>Westerberg, K., &amp; </a:t>
            </a:r>
            <a:r>
              <a:rPr lang="en-US" dirty="0" err="1" smtClean="0"/>
              <a:t>Tafvelin</a:t>
            </a:r>
            <a:r>
              <a:rPr lang="en-US" dirty="0" smtClean="0"/>
              <a:t>, S. (2014).  The importance of leadership style and psychosocial work environment to staff-assessed quality of care: Implications for home help services.  </a:t>
            </a:r>
            <a:r>
              <a:rPr lang="en-US" i="1" dirty="0" smtClean="0"/>
              <a:t>Health and Social Care in the Community, 22(5), </a:t>
            </a:r>
            <a:r>
              <a:rPr lang="en-US" dirty="0" smtClean="0"/>
              <a:t>461-468. </a:t>
            </a:r>
            <a:r>
              <a:rPr lang="en-US" dirty="0" err="1" smtClean="0"/>
              <a:t>doi</a:t>
            </a:r>
            <a:r>
              <a:rPr lang="en-US" dirty="0" smtClean="0"/>
              <a:t>: 10.1111/hsc.12084</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Purpose</a:t>
            </a:r>
            <a:endParaRPr lang="en-CA" dirty="0"/>
          </a:p>
        </p:txBody>
      </p:sp>
      <p:grpSp>
        <p:nvGrpSpPr>
          <p:cNvPr id="7" name="Group 6"/>
          <p:cNvGrpSpPr/>
          <p:nvPr/>
        </p:nvGrpSpPr>
        <p:grpSpPr>
          <a:xfrm>
            <a:off x="731520" y="2128730"/>
            <a:ext cx="7638757" cy="4364792"/>
            <a:chOff x="731520" y="1969477"/>
            <a:chExt cx="7638757" cy="4364792"/>
          </a:xfrm>
        </p:grpSpPr>
        <p:sp>
          <p:nvSpPr>
            <p:cNvPr id="5" name="TextBox 4"/>
            <p:cNvSpPr txBox="1"/>
            <p:nvPr/>
          </p:nvSpPr>
          <p:spPr>
            <a:xfrm>
              <a:off x="731520" y="1969477"/>
              <a:ext cx="7638757" cy="2308324"/>
            </a:xfrm>
            <a:prstGeom prst="rect">
              <a:avLst/>
            </a:prstGeom>
            <a:noFill/>
          </p:spPr>
          <p:txBody>
            <a:bodyPr wrap="square" rtlCol="0">
              <a:spAutoFit/>
            </a:bodyPr>
            <a:lstStyle/>
            <a:p>
              <a:pPr algn="ctr"/>
              <a:r>
                <a:rPr lang="en-CA" sz="2400" b="1" dirty="0" smtClean="0"/>
                <a:t>The aim of the study is not only to identify  factors that contribute to low  work place but examine more closely the effects of absenteeism and high turn over rates on morale. We hope in discussing components of an ideal work place we will provide direction for future studies aiming to increase morale in health care settings.</a:t>
              </a:r>
            </a:p>
          </p:txBody>
        </p:sp>
        <p:pic>
          <p:nvPicPr>
            <p:cNvPr id="2050" name="Picture 2" descr="Image result for clip art of low nursing morale"/>
            <p:cNvPicPr>
              <a:picLocks noChangeAspect="1" noChangeArrowheads="1"/>
            </p:cNvPicPr>
            <p:nvPr/>
          </p:nvPicPr>
          <p:blipFill>
            <a:blip r:embed="rId3"/>
            <a:srcRect/>
            <a:stretch>
              <a:fillRect/>
            </a:stretch>
          </p:blipFill>
          <p:spPr bwMode="auto">
            <a:xfrm>
              <a:off x="3574024" y="4616974"/>
              <a:ext cx="1790700" cy="1717295"/>
            </a:xfrm>
            <a:prstGeom prst="rect">
              <a:avLst/>
            </a:prstGeom>
            <a:noFill/>
          </p:spPr>
        </p:pic>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Problem</a:t>
            </a:r>
            <a:endParaRPr lang="en-US" dirty="0"/>
          </a:p>
        </p:txBody>
      </p:sp>
      <p:sp>
        <p:nvSpPr>
          <p:cNvPr id="4" name="TextBox 3"/>
          <p:cNvSpPr txBox="1"/>
          <p:nvPr/>
        </p:nvSpPr>
        <p:spPr>
          <a:xfrm>
            <a:off x="457200" y="1985622"/>
            <a:ext cx="8229600" cy="4524315"/>
          </a:xfrm>
          <a:prstGeom prst="rect">
            <a:avLst/>
          </a:prstGeom>
          <a:noFill/>
        </p:spPr>
        <p:txBody>
          <a:bodyPr wrap="square" rtlCol="0">
            <a:spAutoFit/>
          </a:bodyPr>
          <a:lstStyle/>
          <a:p>
            <a:pPr algn="ctr"/>
            <a:r>
              <a:rPr lang="en-US" sz="2400" dirty="0" smtClean="0"/>
              <a:t>In order to fulfill our purpose we decided to conduct a mixed method study. First we administered a qualitative focus group by interviewing and facilitating discussion of three frontline nurses from three diverse nursing settings (acute, critical care and community) across eastern Canada. We then compiled and  sent out a nine piece questionnaire to a diverse group of seventeen health care professionals in our class to provide further evidence of our findings. Through focusing on identifying contributing factors to low staff morale that subsequently result in increased sick time this study aims to  identify ways to increase staff morale, in turn decreasing sick time use and staff turnover.</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a:t>
            </a:r>
            <a:endParaRPr lang="en-US" dirty="0"/>
          </a:p>
        </p:txBody>
      </p:sp>
      <p:sp>
        <p:nvSpPr>
          <p:cNvPr id="4" name="TextBox 3"/>
          <p:cNvSpPr txBox="1"/>
          <p:nvPr/>
        </p:nvSpPr>
        <p:spPr>
          <a:xfrm>
            <a:off x="457200" y="2057176"/>
            <a:ext cx="8229600" cy="3662541"/>
          </a:xfrm>
          <a:prstGeom prst="rect">
            <a:avLst/>
          </a:prstGeom>
          <a:noFill/>
        </p:spPr>
        <p:txBody>
          <a:bodyPr wrap="square" rtlCol="0">
            <a:spAutoFit/>
          </a:bodyPr>
          <a:lstStyle/>
          <a:p>
            <a:pPr>
              <a:buFont typeface="Arial"/>
              <a:buChar char="•"/>
            </a:pPr>
            <a:r>
              <a:rPr lang="en-US" sz="2800" dirty="0" smtClean="0"/>
              <a:t> Management Style</a:t>
            </a:r>
          </a:p>
          <a:p>
            <a:pPr>
              <a:buFont typeface="Arial"/>
              <a:buChar char="•"/>
            </a:pPr>
            <a:endParaRPr lang="en-US" sz="2800" dirty="0" smtClean="0"/>
          </a:p>
          <a:p>
            <a:pPr>
              <a:buFont typeface="Arial"/>
              <a:buChar char="•"/>
            </a:pPr>
            <a:r>
              <a:rPr lang="en-US" sz="2800" dirty="0" smtClean="0"/>
              <a:t> Workload</a:t>
            </a:r>
          </a:p>
          <a:p>
            <a:pPr>
              <a:buFont typeface="Arial"/>
              <a:buChar char="•"/>
            </a:pPr>
            <a:endParaRPr lang="en-US" sz="2800" dirty="0" smtClean="0"/>
          </a:p>
          <a:p>
            <a:pPr>
              <a:buFont typeface="Arial"/>
              <a:buChar char="•"/>
            </a:pPr>
            <a:r>
              <a:rPr lang="en-US" sz="2800" dirty="0" smtClean="0"/>
              <a:t> Staffing issues</a:t>
            </a:r>
          </a:p>
          <a:p>
            <a:pPr>
              <a:buFont typeface="Arial"/>
              <a:buChar char="•"/>
            </a:pPr>
            <a:endParaRPr lang="en-US" sz="2800" dirty="0" smtClean="0"/>
          </a:p>
          <a:p>
            <a:pPr>
              <a:buFont typeface="Arial"/>
              <a:buChar char="•"/>
            </a:pPr>
            <a:r>
              <a:rPr lang="en-US" sz="2800" dirty="0" smtClean="0"/>
              <a:t> Teamwork</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Lab 1: Qualitative Methodology</a:t>
            </a:r>
            <a:endParaRPr lang="en-US" dirty="0"/>
          </a:p>
        </p:txBody>
      </p:sp>
      <p:sp>
        <p:nvSpPr>
          <p:cNvPr id="4" name="TextBox 3"/>
          <p:cNvSpPr txBox="1"/>
          <p:nvPr/>
        </p:nvSpPr>
        <p:spPr>
          <a:xfrm>
            <a:off x="457200" y="2146619"/>
            <a:ext cx="8229600" cy="3046988"/>
          </a:xfrm>
          <a:prstGeom prst="rect">
            <a:avLst/>
          </a:prstGeom>
          <a:noFill/>
        </p:spPr>
        <p:txBody>
          <a:bodyPr wrap="square" rtlCol="0">
            <a:spAutoFit/>
          </a:bodyPr>
          <a:lstStyle/>
          <a:p>
            <a:pPr>
              <a:buClr>
                <a:schemeClr val="tx1">
                  <a:lumMod val="95000"/>
                </a:schemeClr>
              </a:buClr>
              <a:buFont typeface="Wingdings" charset="2"/>
              <a:buChar char="§"/>
            </a:pPr>
            <a:r>
              <a:rPr lang="en-US" sz="3200" dirty="0" smtClean="0"/>
              <a:t> Focus Group</a:t>
            </a:r>
          </a:p>
          <a:p>
            <a:pPr>
              <a:buClr>
                <a:schemeClr val="tx1">
                  <a:lumMod val="95000"/>
                </a:schemeClr>
              </a:buClr>
              <a:buFont typeface="Wingdings" charset="2"/>
              <a:buChar char="§"/>
            </a:pPr>
            <a:endParaRPr lang="en-US" sz="3200" dirty="0" smtClean="0"/>
          </a:p>
          <a:p>
            <a:pPr>
              <a:buClr>
                <a:schemeClr val="tx1">
                  <a:lumMod val="95000"/>
                </a:schemeClr>
              </a:buClr>
              <a:buFont typeface="Wingdings" charset="2"/>
              <a:buChar char="§"/>
            </a:pPr>
            <a:r>
              <a:rPr lang="en-US" sz="3200" dirty="0" smtClean="0"/>
              <a:t> Participants &amp; Setting</a:t>
            </a:r>
          </a:p>
          <a:p>
            <a:pPr>
              <a:buClr>
                <a:schemeClr val="tx1">
                  <a:lumMod val="95000"/>
                </a:schemeClr>
              </a:buClr>
              <a:buFont typeface="Wingdings" charset="2"/>
              <a:buChar char="§"/>
            </a:pPr>
            <a:endParaRPr lang="en-US" sz="3200" dirty="0" smtClean="0"/>
          </a:p>
          <a:p>
            <a:pPr>
              <a:buClr>
                <a:schemeClr val="tx1">
                  <a:lumMod val="95000"/>
                </a:schemeClr>
              </a:buClr>
              <a:buFont typeface="Wingdings" charset="2"/>
              <a:buChar char="§"/>
            </a:pPr>
            <a:r>
              <a:rPr lang="en-US" sz="3200" dirty="0" smtClean="0"/>
              <a:t> Procedure</a:t>
            </a:r>
          </a:p>
          <a:p>
            <a:pPr>
              <a:buClr>
                <a:schemeClr val="tx1">
                  <a:lumMod val="95000"/>
                </a:schemeClr>
              </a:buClr>
              <a:buFont typeface="Wingdings" charset="2"/>
              <a:buChar char="§"/>
            </a:pP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Focus Group Questions</a:t>
            </a:r>
            <a:endParaRPr lang="en-US" dirty="0"/>
          </a:p>
        </p:txBody>
      </p:sp>
      <p:sp>
        <p:nvSpPr>
          <p:cNvPr id="3" name="Content Placeholder 2"/>
          <p:cNvSpPr>
            <a:spLocks noGrp="1"/>
          </p:cNvSpPr>
          <p:nvPr>
            <p:ph idx="4294967295"/>
          </p:nvPr>
        </p:nvSpPr>
        <p:spPr>
          <a:xfrm>
            <a:off x="4938713" y="273050"/>
            <a:ext cx="4205287" cy="5778500"/>
          </a:xfrm>
        </p:spPr>
        <p:txBody>
          <a:bodyPr/>
          <a:lstStyle/>
          <a:p>
            <a:endParaRPr lang="en-US" sz="1800" dirty="0" smtClean="0"/>
          </a:p>
          <a:p>
            <a:endParaRPr lang="en-US" sz="1800" dirty="0" smtClean="0"/>
          </a:p>
          <a:p>
            <a:pPr>
              <a:buNone/>
            </a:pPr>
            <a:endParaRPr lang="en-US" sz="1600" dirty="0" smtClean="0"/>
          </a:p>
          <a:p>
            <a:pPr>
              <a:buNone/>
            </a:pPr>
            <a:endParaRPr lang="en-US" sz="1600" dirty="0" smtClean="0">
              <a:solidFill>
                <a:schemeClr val="accent1"/>
              </a:solidFill>
            </a:endParaRPr>
          </a:p>
          <a:p>
            <a:pPr>
              <a:buNone/>
            </a:pPr>
            <a:endParaRPr lang="en-US" sz="1600" dirty="0" smtClean="0">
              <a:solidFill>
                <a:schemeClr val="accent1"/>
              </a:solidFill>
            </a:endParaRPr>
          </a:p>
          <a:p>
            <a:pPr>
              <a:buNone/>
            </a:pPr>
            <a:r>
              <a:rPr lang="en-US" sz="1600" dirty="0" smtClean="0">
                <a:solidFill>
                  <a:schemeClr val="accent1"/>
                </a:solidFill>
              </a:rPr>
              <a:t>4)   </a:t>
            </a:r>
            <a:r>
              <a:rPr lang="en-US" sz="1600" dirty="0" smtClean="0"/>
              <a:t>Illustrate what your ideal workplace environment would look like and how it would be operate in order to provide the highest level of work place morale for its employees. </a:t>
            </a:r>
          </a:p>
          <a:p>
            <a:endParaRPr lang="en-US" dirty="0"/>
          </a:p>
        </p:txBody>
      </p:sp>
      <p:sp>
        <p:nvSpPr>
          <p:cNvPr id="4" name="Text Placeholder 3"/>
          <p:cNvSpPr>
            <a:spLocks noGrp="1"/>
          </p:cNvSpPr>
          <p:nvPr>
            <p:ph type="body" sz="half" idx="4294967295"/>
          </p:nvPr>
        </p:nvSpPr>
        <p:spPr>
          <a:xfrm>
            <a:off x="457200" y="1842515"/>
            <a:ext cx="3602038" cy="4668838"/>
          </a:xfrm>
        </p:spPr>
        <p:txBody>
          <a:bodyPr>
            <a:noAutofit/>
          </a:bodyPr>
          <a:lstStyle/>
          <a:p>
            <a:pPr marL="457200" indent="-457200" algn="l">
              <a:buAutoNum type="arabicParenR"/>
            </a:pPr>
            <a:r>
              <a:rPr lang="en-US" sz="1600" dirty="0" smtClean="0"/>
              <a:t>Outline any positive factors (including both intrinsic and extrinsic) which influence your work morale </a:t>
            </a:r>
          </a:p>
          <a:p>
            <a:pPr marL="457200" indent="-457200" algn="l">
              <a:buAutoNum type="arabicParenR"/>
            </a:pPr>
            <a:endParaRPr lang="en-US" sz="1600" dirty="0" smtClean="0"/>
          </a:p>
          <a:p>
            <a:pPr marL="457200" indent="-457200" algn="l">
              <a:buAutoNum type="arabicParenR"/>
            </a:pPr>
            <a:r>
              <a:rPr lang="en-US" sz="1600" dirty="0" smtClean="0"/>
              <a:t>Outline any negative factors (including both intrinsic and extrinsic) which influence your work morale </a:t>
            </a:r>
          </a:p>
          <a:p>
            <a:pPr marL="457200" indent="-457200" algn="l"/>
            <a:endParaRPr lang="en-US" sz="1600" dirty="0" smtClean="0"/>
          </a:p>
          <a:p>
            <a:pPr marL="457200" indent="-457200" algn="l">
              <a:buFont typeface="Wingdings" pitchFamily="2" charset="2"/>
              <a:buAutoNum type="arabicParenR"/>
            </a:pPr>
            <a:r>
              <a:rPr lang="en-US" sz="1600" dirty="0" smtClean="0"/>
              <a:t> Describe a situation or situations in which either personal or collegial sick time or staff nurse turnover rates had an impact on your work place environment and morale.</a:t>
            </a:r>
          </a:p>
        </p:txBody>
      </p:sp>
      <p:pic>
        <p:nvPicPr>
          <p:cNvPr id="5" name="Picture 4" descr="intrinsic-vs-extrinsic-motivation.png"/>
          <p:cNvPicPr>
            <a:picLocks noChangeAspect="1"/>
          </p:cNvPicPr>
          <p:nvPr/>
        </p:nvPicPr>
        <p:blipFill>
          <a:blip r:embed="rId3"/>
          <a:stretch>
            <a:fillRect/>
          </a:stretch>
        </p:blipFill>
        <p:spPr>
          <a:xfrm>
            <a:off x="4059238" y="3464690"/>
            <a:ext cx="4663440" cy="201442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TextBox 2"/>
          <p:cNvSpPr txBox="1"/>
          <p:nvPr/>
        </p:nvSpPr>
        <p:spPr>
          <a:xfrm>
            <a:off x="457200" y="2205145"/>
            <a:ext cx="8016490" cy="3108544"/>
          </a:xfrm>
          <a:prstGeom prst="rect">
            <a:avLst/>
          </a:prstGeom>
          <a:noFill/>
        </p:spPr>
        <p:txBody>
          <a:bodyPr wrap="square" rtlCol="0">
            <a:spAutoFit/>
          </a:bodyPr>
          <a:lstStyle/>
          <a:p>
            <a:pPr>
              <a:buFont typeface="Arial"/>
              <a:buChar char="•"/>
            </a:pPr>
            <a:r>
              <a:rPr lang="en-US" sz="2400" dirty="0" smtClean="0"/>
              <a:t> </a:t>
            </a:r>
            <a:r>
              <a:rPr lang="en-US" sz="2800" dirty="0" smtClean="0"/>
              <a:t>Small sample size</a:t>
            </a:r>
          </a:p>
          <a:p>
            <a:endParaRPr lang="en-US" sz="2800" dirty="0" smtClean="0"/>
          </a:p>
          <a:p>
            <a:pPr>
              <a:buFont typeface="Arial"/>
              <a:buChar char="•"/>
            </a:pPr>
            <a:endParaRPr lang="en-US" sz="2800" dirty="0" smtClean="0"/>
          </a:p>
          <a:p>
            <a:pPr>
              <a:buFont typeface="Arial"/>
              <a:buChar char="•"/>
            </a:pPr>
            <a:r>
              <a:rPr lang="en-US" sz="2800" dirty="0" smtClean="0"/>
              <a:t> Lack of non-verbal cues</a:t>
            </a:r>
          </a:p>
          <a:p>
            <a:endParaRPr lang="en-US" sz="2800" dirty="0" smtClean="0"/>
          </a:p>
          <a:p>
            <a:pPr>
              <a:buFont typeface="Arial"/>
              <a:buChar char="•"/>
            </a:pPr>
            <a:endParaRPr lang="en-US" sz="2800" dirty="0" smtClean="0"/>
          </a:p>
          <a:p>
            <a:pPr>
              <a:buFont typeface="Arial"/>
              <a:buChar char="•"/>
            </a:pPr>
            <a:r>
              <a:rPr lang="en-US" sz="2800" dirty="0" smtClean="0"/>
              <a:t> No designated moderator</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TextBox 2"/>
          <p:cNvSpPr txBox="1"/>
          <p:nvPr/>
        </p:nvSpPr>
        <p:spPr>
          <a:xfrm>
            <a:off x="457200" y="2128730"/>
            <a:ext cx="8229600" cy="4154983"/>
          </a:xfrm>
          <a:prstGeom prst="rect">
            <a:avLst/>
          </a:prstGeom>
          <a:noFill/>
        </p:spPr>
        <p:txBody>
          <a:bodyPr wrap="square" rtlCol="0">
            <a:spAutoFit/>
          </a:bodyPr>
          <a:lstStyle/>
          <a:p>
            <a:pPr>
              <a:buFont typeface="Arial"/>
              <a:buChar char="•"/>
            </a:pPr>
            <a:r>
              <a:rPr lang="en-US" sz="2400" dirty="0" smtClean="0"/>
              <a:t> Management style</a:t>
            </a:r>
          </a:p>
          <a:p>
            <a:pPr>
              <a:buFont typeface="Arial"/>
              <a:buChar char="•"/>
            </a:pPr>
            <a:endParaRPr lang="en-US" sz="2400" dirty="0" smtClean="0"/>
          </a:p>
          <a:p>
            <a:pPr>
              <a:buFont typeface="Arial"/>
              <a:buChar char="•"/>
            </a:pPr>
            <a:r>
              <a:rPr lang="en-US" sz="2400" dirty="0" smtClean="0"/>
              <a:t> Work environment, workload, and high turn over </a:t>
            </a:r>
          </a:p>
          <a:p>
            <a:pPr>
              <a:buFont typeface="Arial"/>
              <a:buChar char="•"/>
            </a:pPr>
            <a:endParaRPr lang="en-US" sz="2400" dirty="0" smtClean="0"/>
          </a:p>
          <a:p>
            <a:pPr>
              <a:buFont typeface="Arial"/>
              <a:buChar char="•"/>
            </a:pPr>
            <a:r>
              <a:rPr lang="en-US" sz="2400" dirty="0" smtClean="0"/>
              <a:t> Flexible scheduling, sick time, and adequate resources </a:t>
            </a:r>
          </a:p>
          <a:p>
            <a:pPr>
              <a:buFont typeface="Arial"/>
              <a:buChar char="•"/>
            </a:pPr>
            <a:endParaRPr lang="en-US" sz="2400" dirty="0" smtClean="0"/>
          </a:p>
          <a:p>
            <a:pPr>
              <a:buFont typeface="Arial"/>
              <a:buChar char="•"/>
            </a:pPr>
            <a:r>
              <a:rPr lang="en-US" sz="2400" dirty="0" smtClean="0"/>
              <a:t> Interprofessional collaboration</a:t>
            </a:r>
          </a:p>
          <a:p>
            <a:pPr>
              <a:buFont typeface="Arial"/>
              <a:buChar char="•"/>
            </a:pPr>
            <a:endParaRPr lang="en-US" sz="2400" dirty="0" smtClean="0"/>
          </a:p>
          <a:p>
            <a:pPr>
              <a:buFont typeface="Arial"/>
              <a:buChar char="•"/>
            </a:pPr>
            <a:r>
              <a:rPr lang="en-US" sz="2400" dirty="0" smtClean="0"/>
              <a:t> Staff mix</a:t>
            </a:r>
          </a:p>
          <a:p>
            <a:pPr>
              <a:buFont typeface="Arial"/>
              <a:buChar char="•"/>
            </a:pPr>
            <a:endParaRPr lang="en-US" sz="2400" dirty="0" smtClean="0"/>
          </a:p>
          <a:p>
            <a:pPr>
              <a:buFont typeface="Arial"/>
              <a:buChar char="•"/>
            </a:pPr>
            <a:r>
              <a:rPr lang="en-US" sz="2400" dirty="0" smtClean="0"/>
              <a:t> Small work setting</a:t>
            </a:r>
            <a:endParaRPr lang="en-US" sz="2400" dirty="0"/>
          </a:p>
        </p:txBody>
      </p:sp>
      <p:pic>
        <p:nvPicPr>
          <p:cNvPr id="5" name="Picture 4" descr="results.jpg"/>
          <p:cNvPicPr>
            <a:picLocks noChangeAspect="1"/>
          </p:cNvPicPr>
          <p:nvPr/>
        </p:nvPicPr>
        <p:blipFill>
          <a:blip r:embed="rId3"/>
          <a:stretch>
            <a:fillRect/>
          </a:stretch>
        </p:blipFill>
        <p:spPr>
          <a:xfrm>
            <a:off x="6213594" y="840760"/>
            <a:ext cx="2253782" cy="168822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Focus">
  <a:themeElements>
    <a:clrScheme name="Focus">
      <a:dk1>
        <a:sysClr val="windowText" lastClr="000000"/>
      </a:dk1>
      <a:lt1>
        <a:sysClr val="window" lastClr="FFFFFF"/>
      </a:lt1>
      <a:dk2>
        <a:srgbClr val="0064E2"/>
      </a:dk2>
      <a:lt2>
        <a:srgbClr val="B5D2F5"/>
      </a:lt2>
      <a:accent1>
        <a:srgbClr val="FFB91D"/>
      </a:accent1>
      <a:accent2>
        <a:srgbClr val="F97817"/>
      </a:accent2>
      <a:accent3>
        <a:srgbClr val="6DE304"/>
      </a:accent3>
      <a:accent4>
        <a:srgbClr val="FF0000"/>
      </a:accent4>
      <a:accent5>
        <a:srgbClr val="732BEA"/>
      </a:accent5>
      <a:accent6>
        <a:srgbClr val="C913AD"/>
      </a:accent6>
      <a:hlink>
        <a:srgbClr val="FFE400"/>
      </a:hlink>
      <a:folHlink>
        <a:srgbClr val="A3EC62"/>
      </a:folHlink>
    </a:clrScheme>
    <a:fontScheme name="Focus">
      <a:majorFont>
        <a:latin typeface="Corbel"/>
        <a:ea typeface=""/>
        <a:cs typeface=""/>
        <a:font script="Jpan" typeface="ＭＳ ゴシック"/>
      </a:majorFont>
      <a:minorFont>
        <a:latin typeface="Corbel"/>
        <a:ea typeface=""/>
        <a:cs typeface=""/>
        <a:font script="Jpan" typeface="ＭＳ ゴシック"/>
      </a:minorFont>
    </a:fontScheme>
    <a:fmtScheme name="Focus">
      <a:fillStyleLst>
        <a:solidFill>
          <a:schemeClr val="phClr"/>
        </a:solidFill>
        <a:solidFill>
          <a:schemeClr val="phClr"/>
        </a:solidFill>
        <a:solidFill>
          <a:schemeClr val="phClr">
            <a:satMod val="150000"/>
          </a:schemeClr>
        </a:solid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508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101600" dist="63500" dir="4200000" algn="br" rotWithShape="0">
              <a:srgbClr val="000000">
                <a:alpha val="50000"/>
              </a:srgbClr>
            </a:outerShdw>
          </a:effectLst>
        </a:effectStyle>
        <a:effectStyle>
          <a:effectLst>
            <a:glow rad="101600">
              <a:schemeClr val="lt1">
                <a:alpha val="40000"/>
              </a:schemeClr>
            </a:glow>
          </a:effectLst>
          <a:scene3d>
            <a:camera prst="orthographicFront">
              <a:rot lat="0" lon="0" rev="0"/>
            </a:camera>
            <a:lightRig rig="soft" dir="r">
              <a:rot lat="0" lon="0" rev="5400000"/>
            </a:lightRig>
          </a:scene3d>
          <a:sp3d prstMaterial="softmetal">
            <a:bevelT w="31750" h="63500"/>
          </a:sp3d>
        </a:effectStyle>
      </a:effectStyleLst>
      <a:bgFillStyleLst>
        <a:blipFill rotWithShape="1">
          <a:blip xmlns:r="http://schemas.openxmlformats.org/officeDocument/2006/relationships" r:embed="rId1">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2">
            <a:duotone>
              <a:schemeClr val="phClr">
                <a:tint val="80000"/>
                <a:shade val="10000"/>
                <a:satMod val="250000"/>
              </a:schemeClr>
              <a:schemeClr val="phClr">
                <a:tint val="70000"/>
                <a:alpha val="80000"/>
                <a:satMod val="250000"/>
              </a:schemeClr>
            </a:duotone>
          </a:blip>
          <a:stretch/>
        </a:blipFill>
        <a:blipFill rotWithShape="1">
          <a:blip xmlns:r="http://schemas.openxmlformats.org/officeDocument/2006/relationships" r:embed="rId3">
            <a:duotone>
              <a:schemeClr val="phClr">
                <a:tint val="80000"/>
                <a:shade val="10000"/>
                <a:satMod val="250000"/>
              </a:schemeClr>
              <a:schemeClr val="phClr">
                <a:tint val="70000"/>
                <a:alpha val="80000"/>
                <a:satMod val="2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Focus.thmx</Template>
  <TotalTime>214</TotalTime>
  <Words>2416</Words>
  <Application>Microsoft Macintosh PowerPoint</Application>
  <PresentationFormat>On-screen Show (4:3)</PresentationFormat>
  <Paragraphs>185</Paragraphs>
  <Slides>22</Slides>
  <Notes>12</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Focus</vt:lpstr>
      <vt:lpstr>Improving Work Place Morale:</vt:lpstr>
      <vt:lpstr>Researchers:</vt:lpstr>
      <vt:lpstr>Purpose</vt:lpstr>
      <vt:lpstr>Research Problem</vt:lpstr>
      <vt:lpstr>Literature Review</vt:lpstr>
      <vt:lpstr>Lab 1: Qualitative Methodology</vt:lpstr>
      <vt:lpstr>Focus Group Questions</vt:lpstr>
      <vt:lpstr>Limitations</vt:lpstr>
      <vt:lpstr>Results</vt:lpstr>
      <vt:lpstr>Discussion &amp; Implications</vt:lpstr>
      <vt:lpstr>Lab 2 Quantitative Methodology</vt:lpstr>
      <vt:lpstr>Lab 2 Methodology</vt:lpstr>
      <vt:lpstr>Limitations</vt:lpstr>
      <vt:lpstr>Results</vt:lpstr>
      <vt:lpstr>Results </vt:lpstr>
      <vt:lpstr>Results</vt:lpstr>
      <vt:lpstr>Results</vt:lpstr>
      <vt:lpstr>Discussion</vt:lpstr>
      <vt:lpstr>Identification and Synthesis</vt:lpstr>
      <vt:lpstr>Conclusion</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Work Place Morale:</dc:title>
  <dc:creator>Laura Roberts</dc:creator>
  <cp:lastModifiedBy>Laura Roberts</cp:lastModifiedBy>
  <cp:revision>13</cp:revision>
  <dcterms:created xsi:type="dcterms:W3CDTF">2016-03-31T16:40:59Z</dcterms:created>
  <dcterms:modified xsi:type="dcterms:W3CDTF">2016-03-31T17:37:51Z</dcterms:modified>
</cp:coreProperties>
</file>