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57" r:id="rId4"/>
    <p:sldId id="292" r:id="rId5"/>
    <p:sldId id="299" r:id="rId6"/>
    <p:sldId id="278" r:id="rId7"/>
    <p:sldId id="293" r:id="rId8"/>
    <p:sldId id="279" r:id="rId9"/>
    <p:sldId id="285" r:id="rId10"/>
    <p:sldId id="273" r:id="rId11"/>
    <p:sldId id="294" r:id="rId12"/>
    <p:sldId id="295" r:id="rId13"/>
    <p:sldId id="296" r:id="rId14"/>
    <p:sldId id="290" r:id="rId15"/>
    <p:sldId id="291" r:id="rId16"/>
    <p:sldId id="280" r:id="rId17"/>
    <p:sldId id="258" r:id="rId18"/>
    <p:sldId id="281" r:id="rId19"/>
    <p:sldId id="265" r:id="rId20"/>
    <p:sldId id="275" r:id="rId21"/>
    <p:sldId id="277" r:id="rId22"/>
    <p:sldId id="266" r:id="rId23"/>
    <p:sldId id="286" r:id="rId24"/>
    <p:sldId id="267" r:id="rId25"/>
    <p:sldId id="287" r:id="rId26"/>
    <p:sldId id="268" r:id="rId27"/>
    <p:sldId id="288" r:id="rId28"/>
    <p:sldId id="269" r:id="rId29"/>
    <p:sldId id="270" r:id="rId30"/>
    <p:sldId id="271" r:id="rId31"/>
    <p:sldId id="263" r:id="rId32"/>
    <p:sldId id="318" r:id="rId33"/>
    <p:sldId id="300" r:id="rId34"/>
    <p:sldId id="301" r:id="rId35"/>
    <p:sldId id="260" r:id="rId36"/>
    <p:sldId id="262" r:id="rId37"/>
    <p:sldId id="297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283" r:id="rId53"/>
    <p:sldId id="298" r:id="rId54"/>
    <p:sldId id="302" r:id="rId55"/>
    <p:sldId id="282" r:id="rId5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1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10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4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BAB9-BD79-491C-9BCA-E7BE56CBA886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5889-8D9D-4826-9697-FD15D329630B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55060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F960-A79E-4AD1-9A27-47A2F1CC06BE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46ADC-D984-4C1E-B891-E98B340B9D18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245715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6634-FA5C-4FF9-AE1F-2E25BC6BA05C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A7D5F-AC00-407B-86E4-9BEB926A3DE8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292277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8975E8-C768-4A9A-A692-8CBC3B06888E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46990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36D7-A39D-4DFA-A9BD-84EA111195E4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119DC-DE6B-41C0-A28E-F082D3195DC8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59448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10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4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1989-274D-4C88-A0E9-B48343AD5721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54338BF-8A3E-4E8B-A237-66915A5473BB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44945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12A6-1CD7-409B-A7D6-E1C4FDFBC329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5C46-BA9B-4E36-9B52-181599A4AC7F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24538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81E8-439F-43B5-AC36-56707928AB26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C19D9-70AA-4B82-AC3D-AA4CD110B9DC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20068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FF3B-F44A-4B82-A5CB-95C0945EA8CE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4B19F-75F3-4028-BCE1-FF91218A5134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267775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54D1-508C-458A-B3C7-5478DBB0E635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CC6ED-EF41-4935-A0D1-315DA62DFDF2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1434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10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5B71-BB6F-4F39-ACC1-F6F29A95E21F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5274-A6A2-49AE-A870-94BC2C5CF9F3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62294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7417-003E-495D-BACC-7649B8F94554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54DB337-8305-404C-A798-955CDDB0D862}" type="slidenum">
              <a:rPr lang="es-ES" altLang="es-PA"/>
              <a:pPr/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43344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título del patrón</a:t>
            </a:r>
            <a:endParaRPr lang="en-US" altLang="es-PA" smtClean="0"/>
          </a:p>
        </p:txBody>
      </p:sp>
      <p:sp>
        <p:nvSpPr>
          <p:cNvPr id="102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texto del patrón</a:t>
            </a:r>
          </a:p>
          <a:p>
            <a:pPr lvl="1"/>
            <a:r>
              <a:rPr lang="es-ES" altLang="es-PA" smtClean="0"/>
              <a:t>Segundo nivel</a:t>
            </a:r>
          </a:p>
          <a:p>
            <a:pPr lvl="2"/>
            <a:r>
              <a:rPr lang="es-ES" altLang="es-PA" smtClean="0"/>
              <a:t>Tercer nivel</a:t>
            </a:r>
          </a:p>
          <a:p>
            <a:pPr lvl="3"/>
            <a:r>
              <a:rPr lang="es-ES" altLang="es-PA" smtClean="0"/>
              <a:t>Cuarto nivel</a:t>
            </a:r>
          </a:p>
          <a:p>
            <a:pPr lvl="4"/>
            <a:r>
              <a:rPr lang="es-ES" altLang="es-PA" smtClean="0"/>
              <a:t>Quinto nivel</a:t>
            </a:r>
            <a:endParaRPr lang="en-US" altLang="es-PA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19302-0A95-4E87-A6C9-B8089BC81A4D}" type="datetimeFigureOut">
              <a:rPr lang="es-ES"/>
              <a:pPr>
                <a:defRPr/>
              </a:pPr>
              <a:t>23/07/2016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1CB8B812-AE09-4A45-877B-BF86163AD184}" type="slidenum">
              <a:rPr lang="es-ES" altLang="es-PA"/>
              <a:pPr/>
              <a:t>‹Nº›</a:t>
            </a:fld>
            <a:endParaRPr lang="es-ES" alt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9" r:id="rId2"/>
    <p:sldLayoutId id="2147483727" r:id="rId3"/>
    <p:sldLayoutId id="2147483720" r:id="rId4"/>
    <p:sldLayoutId id="2147483721" r:id="rId5"/>
    <p:sldLayoutId id="2147483722" r:id="rId6"/>
    <p:sldLayoutId id="2147483723" r:id="rId7"/>
    <p:sldLayoutId id="2147483728" r:id="rId8"/>
    <p:sldLayoutId id="2147483729" r:id="rId9"/>
    <p:sldLayoutId id="2147483724" r:id="rId10"/>
    <p:sldLayoutId id="2147483725" r:id="rId11"/>
    <p:sldLayoutId id="21474837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http://frasesparamsn.blogspot.com/" TargetMode="External"/><Relationship Id="rId18" Type="http://schemas.openxmlformats.org/officeDocument/2006/relationships/image" Target="../media/image18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7.gif"/><Relationship Id="rId2" Type="http://schemas.openxmlformats.org/officeDocument/2006/relationships/image" Target="../media/image3.gif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5.gif"/><Relationship Id="rId10" Type="http://schemas.openxmlformats.org/officeDocument/2006/relationships/image" Target="../media/image11.gif"/><Relationship Id="rId19" Type="http://schemas.openxmlformats.org/officeDocument/2006/relationships/image" Target="../media/image19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s.wikipedia.org/wiki/Archivo:M%C3%A9todo_cient%C3%ADfic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oimagen.net/imagenes-animadas/Profesionales-ver.asp?PicID=19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oimagen.net/imagenes-animadas/Profesionales-ver.asp?PicID=15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oimagen.net/imagenes-animadas/Profesionales-ver.asp?PicID=45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hyperlink" Target="http://www.soloimagen.net/imagenes-animadas/Profesionales-ver.asp?PicID=9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3" Type="http://schemas.openxmlformats.org/officeDocument/2006/relationships/image" Target="../media/image78.gif"/><Relationship Id="rId7" Type="http://schemas.openxmlformats.org/officeDocument/2006/relationships/image" Target="../media/image82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gif"/><Relationship Id="rId11" Type="http://schemas.openxmlformats.org/officeDocument/2006/relationships/image" Target="../media/image86.gif"/><Relationship Id="rId5" Type="http://schemas.openxmlformats.org/officeDocument/2006/relationships/image" Target="../media/image80.gif"/><Relationship Id="rId10" Type="http://schemas.openxmlformats.org/officeDocument/2006/relationships/image" Target="../media/image85.gif"/><Relationship Id="rId4" Type="http://schemas.openxmlformats.org/officeDocument/2006/relationships/image" Target="../media/image79.gif"/><Relationship Id="rId9" Type="http://schemas.openxmlformats.org/officeDocument/2006/relationships/image" Target="../media/image8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gif"/><Relationship Id="rId4" Type="http://schemas.openxmlformats.org/officeDocument/2006/relationships/image" Target="../media/image111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gif"/><Relationship Id="rId13" Type="http://schemas.openxmlformats.org/officeDocument/2006/relationships/image" Target="../media/image125.gif"/><Relationship Id="rId3" Type="http://schemas.openxmlformats.org/officeDocument/2006/relationships/hyperlink" Target="http://www.gifmania.com/" TargetMode="External"/><Relationship Id="rId7" Type="http://schemas.openxmlformats.org/officeDocument/2006/relationships/image" Target="../media/image119.gif"/><Relationship Id="rId12" Type="http://schemas.openxmlformats.org/officeDocument/2006/relationships/image" Target="../media/image124.gif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gif"/><Relationship Id="rId11" Type="http://schemas.openxmlformats.org/officeDocument/2006/relationships/image" Target="../media/image123.gif"/><Relationship Id="rId5" Type="http://schemas.openxmlformats.org/officeDocument/2006/relationships/image" Target="../media/image117.gif"/><Relationship Id="rId10" Type="http://schemas.openxmlformats.org/officeDocument/2006/relationships/image" Target="../media/image122.gif"/><Relationship Id="rId4" Type="http://schemas.openxmlformats.org/officeDocument/2006/relationships/image" Target="../media/image116.gif"/><Relationship Id="rId9" Type="http://schemas.openxmlformats.org/officeDocument/2006/relationships/image" Target="../media/image12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ortalgifs.com/images/gifs-dibujos-animados-winn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25"/>
            <a:ext cx="16240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http://www.palermoviejo.com/palermoviejo/gifs/letras7/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148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www.palermoviejo.com/palermoviejo/gifs/letras7/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1433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www.palermoviejo.com/palermoviejo/gifs/letras7/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2148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http://www.palermoviejo.com/palermoviejo/gifs/letras7/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148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http://www.palermoviejo.com/palermoviejo/gifs/letras7/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1671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http://www.palermoviejo.com/palermoviejo/gifs/letras7/1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62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http://www.palermoviejo.com/palermoviejo/gifs/letras7/1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2386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8" descr="http://www.palermoviejo.com/palermoviejo/gifs/letras7/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1433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0" descr="http://www.palermoviejo.com/palermoviejo/gifs/letras7/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2386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http://www.palermoviejo.com/palermoviejo/gifs/letras7/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1433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4" descr="http://www.palermoviejo.com/palermoviejo/gifs/letras7/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0957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6" descr="http://www.palermoviejo.com/palermoviejo/gifs/letras7/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1433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8" descr="http://www.palermoviejo.com/palermoviejo/gifs/letras7/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2386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30" descr="http://www.palermoviejo.com/palermoviejo/gifs/letras7/14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148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32" descr="http://www.palermoviejo.com/palermoviejo/gifs/letras7/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1433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34" descr="http://www.palermoviejo.com/palermoviejo/gifs/letras7/6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57663"/>
            <a:ext cx="514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6" descr="http://www.palermoviejo.com/palermoviejo/gifs/letras7/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671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38" descr="http://www.palermoviejo.com/palermoviejo/gifs/letras7/1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1433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40" descr="Gifs animados Letras - Imagenes animadas de Letras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42" descr="Gifs animados Letras - Imagenes animadas de Letras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57188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44" descr="Gifs animados Letras - Imagenes animadas de Letras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46" descr="Gifs animados Letras - Imagenes animadas de Letras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57188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48" descr="Gifs animados Letras - Imagenes animadas de Letras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1475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40" descr="Gifs animados Letras - Imagenes animadas de Letras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7188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50" descr="Gifs animados Letras - Imagenes animadas de Letras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8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" descr="http://www.gifss.com/letras/y5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28875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3007" y="5169966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Profa. Sherly L. Morales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500" y="1143000"/>
            <a:ext cx="8143875" cy="528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/>
              <a:t>¿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inventó el método científico?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800" dirty="0"/>
              <a:t>Para la ciencia son: Francis </a:t>
            </a:r>
            <a:r>
              <a:rPr lang="es-ES" sz="2800" dirty="0" err="1"/>
              <a:t>Bacon</a:t>
            </a:r>
            <a:r>
              <a:rPr lang="es-ES" sz="2800" dirty="0"/>
              <a:t> y René Descartes.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800" dirty="0"/>
              <a:t>Los </a:t>
            </a:r>
            <a:r>
              <a:rPr lang="es-ES" sz="2800" b="1" dirty="0"/>
              <a:t>musulmanes</a:t>
            </a:r>
            <a:r>
              <a:rPr lang="es-ES" sz="2800" dirty="0"/>
              <a:t> lo desarrollaron, especialmente el científico </a:t>
            </a:r>
            <a:r>
              <a:rPr lang="es-ES" sz="2800" dirty="0" err="1"/>
              <a:t>Alhazen</a:t>
            </a:r>
            <a:r>
              <a:rPr lang="es-ES" sz="28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800" dirty="0"/>
              <a:t> Entre los siglos 17 y 18. Francis </a:t>
            </a:r>
            <a:r>
              <a:rPr lang="es-ES" sz="2800" dirty="0" err="1"/>
              <a:t>Bacon</a:t>
            </a:r>
            <a:r>
              <a:rPr lang="es-ES" sz="2800" dirty="0"/>
              <a:t> Utiliza este método en estudios de filosofía.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800" dirty="0"/>
              <a:t> En 1637, René Descartes estableció una estructura guía para realizar investigaciones, en su </a:t>
            </a:r>
            <a:r>
              <a:rPr lang="es-ES" sz="2800" b="1" i="1" dirty="0"/>
              <a:t>Discurso del Método</a:t>
            </a:r>
            <a:r>
              <a:rPr lang="es-ES" sz="2800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800" dirty="0"/>
              <a:t>Tanto </a:t>
            </a:r>
            <a:r>
              <a:rPr lang="es-ES" sz="2800" dirty="0" err="1"/>
              <a:t>Alhazen</a:t>
            </a:r>
            <a:r>
              <a:rPr lang="es-ES" sz="2800" dirty="0"/>
              <a:t> como </a:t>
            </a:r>
            <a:r>
              <a:rPr lang="es-ES" sz="2800" dirty="0" err="1"/>
              <a:t>Bacon</a:t>
            </a:r>
            <a:r>
              <a:rPr lang="es-ES" sz="2800" dirty="0"/>
              <a:t> y Descartes se consideran críticos en el desarrollo del método científico moderno.</a:t>
            </a:r>
          </a:p>
        </p:txBody>
      </p:sp>
      <p:pic>
        <p:nvPicPr>
          <p:cNvPr id="16387" name="Picture 2" descr="jobenf.gif (476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857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jobenf.gif (476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258888" y="2636838"/>
            <a:ext cx="2663825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CONOCIMIENTO CIENTÍFICO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148263" y="2636838"/>
            <a:ext cx="2665412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INVESTIGACIÓN CIENTÍFICA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H="1">
            <a:off x="2555875" y="1844675"/>
            <a:ext cx="15113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4067175" y="1844675"/>
            <a:ext cx="20891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258888" y="3644900"/>
            <a:ext cx="6624637" cy="1009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PA" sz="2000">
                <a:latin typeface="Perpetua" panose="02020502060401020303" pitchFamily="18" charset="0"/>
              </a:rPr>
              <a:t>El método científico es un procedimiento para descubrir las condiciones en que se presentan sucesos específicos, caracterizado generalmente por ser: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700338" y="5300663"/>
            <a:ext cx="3887787" cy="1193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_tradnl" altLang="es-PA" b="1">
                <a:latin typeface="Perpetua" panose="02020502060401020303" pitchFamily="18" charset="0"/>
              </a:rPr>
              <a:t>tentativo</a:t>
            </a:r>
          </a:p>
          <a:p>
            <a:pPr eaLnBrk="1" hangingPunct="1">
              <a:buFontTx/>
              <a:buChar char="•"/>
            </a:pPr>
            <a:r>
              <a:rPr lang="es-ES_tradnl" altLang="es-PA" b="1">
                <a:latin typeface="Perpetua" panose="02020502060401020303" pitchFamily="18" charset="0"/>
              </a:rPr>
              <a:t>verificable</a:t>
            </a:r>
          </a:p>
          <a:p>
            <a:pPr eaLnBrk="1" hangingPunct="1">
              <a:buFontTx/>
              <a:buChar char="•"/>
            </a:pPr>
            <a:r>
              <a:rPr lang="es-ES_tradnl" altLang="es-PA" b="1">
                <a:latin typeface="Perpetua" panose="02020502060401020303" pitchFamily="18" charset="0"/>
              </a:rPr>
              <a:t>de razonamiento riguroso y </a:t>
            </a:r>
          </a:p>
          <a:p>
            <a:pPr eaLnBrk="1" hangingPunct="1">
              <a:buFontTx/>
              <a:buChar char="•"/>
            </a:pPr>
            <a:r>
              <a:rPr lang="es-ES_tradnl" altLang="es-PA" b="1">
                <a:latin typeface="Perpetua" panose="02020502060401020303" pitchFamily="18" charset="0"/>
              </a:rPr>
              <a:t>observación empírica</a:t>
            </a:r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4500563" y="4652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17417" name="Picture 2" descr="www.puroscomentarios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8625"/>
            <a:ext cx="6286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 descr="librarian_shhh_quiet_please_md_wht.gif (11812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928688"/>
            <a:ext cx="952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276600" y="2133600"/>
            <a:ext cx="23749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PERMITE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708400" y="3573463"/>
            <a:ext cx="1512888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MEDIANTE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708400" y="4868863"/>
            <a:ext cx="1439863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OBTENER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555875" y="4221163"/>
            <a:ext cx="360045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EL PROCESO INVESTIGATIVO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2771775" y="5589588"/>
            <a:ext cx="3203575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EXPLICACIONES LÓGICAS Y COHERENTES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781300"/>
            <a:ext cx="5976938" cy="576263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PA" sz="2800" smtClean="0"/>
              <a:t>analizar y sistematizar  información</a:t>
            </a:r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>
            <a:off x="4427538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>
            <a:off x="4427538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8442" name="Line 16"/>
          <p:cNvSpPr>
            <a:spLocks noChangeShapeType="1"/>
          </p:cNvSpPr>
          <p:nvPr/>
        </p:nvSpPr>
        <p:spPr bwMode="auto">
          <a:xfrm>
            <a:off x="4427538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8443" name="Line 17"/>
          <p:cNvSpPr>
            <a:spLocks noChangeShapeType="1"/>
          </p:cNvSpPr>
          <p:nvPr/>
        </p:nvSpPr>
        <p:spPr bwMode="auto">
          <a:xfrm>
            <a:off x="4427538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8444" name="Line 18"/>
          <p:cNvSpPr>
            <a:spLocks noChangeShapeType="1"/>
          </p:cNvSpPr>
          <p:nvPr/>
        </p:nvSpPr>
        <p:spPr bwMode="auto">
          <a:xfrm>
            <a:off x="4427538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18445" name="Picture 2" descr="www.puroscomentarios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28625"/>
            <a:ext cx="6286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" descr="TgC_comic350.gif (8170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786313"/>
            <a:ext cx="1571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916238" y="1916113"/>
            <a:ext cx="3600450" cy="369887"/>
          </a:xfrm>
          <a:prstGeom prst="rect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MÉTODO CIENTÍFICO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771775" y="2565400"/>
            <a:ext cx="388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Característico   de la ciencia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258888" y="2924175"/>
            <a:ext cx="865187" cy="369888"/>
          </a:xfrm>
          <a:prstGeom prst="rect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PURA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659563" y="2852738"/>
            <a:ext cx="1512887" cy="369887"/>
          </a:xfrm>
          <a:prstGeom prst="rect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APLICADA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2916238" y="3644900"/>
            <a:ext cx="3384550" cy="1744663"/>
          </a:xfrm>
          <a:prstGeom prst="rect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 b="1">
                <a:latin typeface="Perpetua" panose="02020502060401020303" pitchFamily="18" charset="0"/>
              </a:rPr>
              <a:t>No infalible ni autosuficiente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 b="1">
                <a:latin typeface="Perpetua" panose="02020502060401020303" pitchFamily="18" charset="0"/>
              </a:rPr>
              <a:t>Puede perfeccionarse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 b="1">
                <a:latin typeface="Perpetua" panose="02020502060401020303" pitchFamily="18" charset="0"/>
              </a:rPr>
              <a:t>Se sustenta en conocimientos previos</a:t>
            </a:r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2124075" y="3068638"/>
            <a:ext cx="453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4572000" y="22764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395288" y="458152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19466" name="AutoShape 19"/>
          <p:cNvSpPr>
            <a:spLocks noChangeArrowheads="1"/>
          </p:cNvSpPr>
          <p:nvPr/>
        </p:nvSpPr>
        <p:spPr bwMode="auto">
          <a:xfrm rot="10800000">
            <a:off x="2051050" y="4941888"/>
            <a:ext cx="1081088" cy="647700"/>
          </a:xfrm>
          <a:custGeom>
            <a:avLst/>
            <a:gdLst>
              <a:gd name="T0" fmla="*/ 43267041 w 21600"/>
              <a:gd name="T1" fmla="*/ 0 h 21600"/>
              <a:gd name="T2" fmla="*/ 32422731 w 21600"/>
              <a:gd name="T3" fmla="*/ 3793572 h 21600"/>
              <a:gd name="T4" fmla="*/ 0 w 21600"/>
              <a:gd name="T5" fmla="*/ 18128104 h 21600"/>
              <a:gd name="T6" fmla="*/ 23179125 w 21600"/>
              <a:gd name="T7" fmla="*/ 19422005 h 21600"/>
              <a:gd name="T8" fmla="*/ 46355748 w 21600"/>
              <a:gd name="T9" fmla="*/ 11924756 h 21600"/>
              <a:gd name="T10" fmla="*/ 54108860 w 21600"/>
              <a:gd name="T11" fmla="*/ 379357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720 h 21600"/>
              <a:gd name="T20" fmla="*/ 1850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72" y="0"/>
                </a:moveTo>
                <a:lnTo>
                  <a:pt x="12943" y="4219"/>
                </a:lnTo>
                <a:lnTo>
                  <a:pt x="16038" y="4219"/>
                </a:lnTo>
                <a:lnTo>
                  <a:pt x="16038" y="18720"/>
                </a:lnTo>
                <a:lnTo>
                  <a:pt x="0" y="18720"/>
                </a:lnTo>
                <a:lnTo>
                  <a:pt x="0" y="21600"/>
                </a:lnTo>
                <a:lnTo>
                  <a:pt x="18505" y="21600"/>
                </a:lnTo>
                <a:lnTo>
                  <a:pt x="18505" y="4219"/>
                </a:lnTo>
                <a:lnTo>
                  <a:pt x="21600" y="42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2627313" y="5661025"/>
            <a:ext cx="4392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19468" name="Text Box 21"/>
          <p:cNvSpPr txBox="1">
            <a:spLocks noChangeArrowheads="1"/>
          </p:cNvSpPr>
          <p:nvPr/>
        </p:nvSpPr>
        <p:spPr bwMode="auto">
          <a:xfrm>
            <a:off x="2124075" y="5805488"/>
            <a:ext cx="532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Puede reajustarse y elaborarse</a:t>
            </a:r>
          </a:p>
        </p:txBody>
      </p:sp>
      <p:pic>
        <p:nvPicPr>
          <p:cNvPr id="19469" name="Picture 2" descr="www.puroscomentarios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00063"/>
            <a:ext cx="3038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" descr="schtroumpf018.gif (12688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15716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708400" y="549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Pilares fundamentales.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66725" y="1773238"/>
            <a:ext cx="576263" cy="5032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68313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1331913" y="1773238"/>
            <a:ext cx="3560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A" sz="3200" b="1">
                <a:solidFill>
                  <a:srgbClr val="993300"/>
                </a:solidFill>
                <a:latin typeface="Garamond" panose="02020404030301010803" pitchFamily="18" charset="0"/>
              </a:rPr>
              <a:t>la falsabilidad. </a:t>
            </a: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1331913" y="2708275"/>
            <a:ext cx="73802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Diseñar experimentos que en el caso de dar resultados distintos a los predichos negarían la hipótesis puesta a prueba.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s-ES" altLang="es-PA" sz="2800">
              <a:latin typeface="Garamond" panose="02020404030301010803" pitchFamily="18" charset="0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Para Popper contrastar una teoría significa intentar refutarla mediante un contraejemplo.</a:t>
            </a:r>
            <a:endParaRPr lang="es-ES" altLang="es-PA" sz="4000">
              <a:latin typeface="Garamond" panose="02020404030301010803" pitchFamily="18" charset="0"/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323850" y="5876925"/>
            <a:ext cx="8496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PA" sz="2400">
                <a:latin typeface="Garamond" panose="02020404030301010803" pitchFamily="18" charset="0"/>
              </a:rPr>
              <a:t>Si no es posible refutarla, dicha teoría queda corroborada, pudiendo ser aceptada provisionalmente, pero nunca verificada.</a:t>
            </a:r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250825" y="5734050"/>
            <a:ext cx="8893175" cy="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20489" name="Picture 2" descr="schtroumpf026.gif (5235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1352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708400" y="549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Pilares fundamentales.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31913" y="1773238"/>
            <a:ext cx="4032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A" sz="3200" b="1">
                <a:solidFill>
                  <a:srgbClr val="993300"/>
                </a:solidFill>
                <a:latin typeface="Garamond" panose="02020404030301010803" pitchFamily="18" charset="0"/>
              </a:rPr>
              <a:t>la reproducibilidad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466725" y="1773238"/>
            <a:ext cx="576263" cy="5032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68313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1403350" y="2420938"/>
            <a:ext cx="74168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en cualquier lugar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por cualquier persona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basándose en la descripción del experimento original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comprobando si su experimento arroja similares resultados a los comunicados por el grupo original. 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95288" y="5876925"/>
            <a:ext cx="8424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A" sz="2400">
                <a:latin typeface="Garamond" panose="02020404030301010803" pitchFamily="18" charset="0"/>
              </a:rPr>
              <a:t>Capacidad de reproducirse o ser reproducido.</a:t>
            </a:r>
          </a:p>
          <a:p>
            <a:pPr algn="r" eaLnBrk="1" hangingPunct="1"/>
            <a:r>
              <a:rPr lang="es-ES" altLang="es-PA" sz="2400">
                <a:latin typeface="Garamond" panose="02020404030301010803" pitchFamily="18" charset="0"/>
              </a:rPr>
              <a:t>DRAE</a:t>
            </a:r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>
            <a:off x="250825" y="5734050"/>
            <a:ext cx="8893175" cy="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21513" name="Picture 2" descr="256-wizardw.gif (28935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12096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38" y="2214563"/>
            <a:ext cx="2214562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METODO CIENTIFICO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857625" y="1285875"/>
            <a:ext cx="235743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REPRODUCIBILIDAD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857625" y="4214813"/>
            <a:ext cx="235743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FALSABILIDAD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643688" y="2286000"/>
            <a:ext cx="20716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Comunicación y publicidad de resultados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786563" y="4929188"/>
            <a:ext cx="20716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Toda proposición científica tiene que ser susceptible de ser falsada</a:t>
            </a:r>
          </a:p>
        </p:txBody>
      </p:sp>
      <p:sp>
        <p:nvSpPr>
          <p:cNvPr id="7" name="6 Flecha abajo"/>
          <p:cNvSpPr/>
          <p:nvPr/>
        </p:nvSpPr>
        <p:spPr>
          <a:xfrm rot="12976468">
            <a:off x="2857500" y="2143125"/>
            <a:ext cx="8572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Flecha abajo"/>
          <p:cNvSpPr/>
          <p:nvPr/>
        </p:nvSpPr>
        <p:spPr>
          <a:xfrm rot="19065877">
            <a:off x="2986088" y="3684588"/>
            <a:ext cx="8572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lecha abajo"/>
          <p:cNvSpPr/>
          <p:nvPr/>
        </p:nvSpPr>
        <p:spPr>
          <a:xfrm rot="17989992">
            <a:off x="6344444" y="1689894"/>
            <a:ext cx="493713" cy="61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648725">
            <a:off x="6315075" y="4435475"/>
            <a:ext cx="714375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539" name="Picture 2" descr="http://www.gifmania.com/hombres/famosos_cientificos/041124_leonard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43375"/>
            <a:ext cx="15716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 descr="einstein.gif (901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1692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55" descr="Sir Alexander Fle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26431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00438" y="642938"/>
            <a:ext cx="4786312" cy="442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 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u="sng" dirty="0"/>
              <a:t>Fleming </a:t>
            </a:r>
            <a:r>
              <a:rPr lang="es-PE" sz="2800" dirty="0"/>
              <a:t>fue un microbiólogo que "accidentalmente" descubrió la penicilina.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/>
              <a:t>En 1928, mientras estudia cultivos de estafilococos áureos -bacterias responsables de la formación del pus- uno de sus cultivos bacterianos se contaminó con un moho llamado </a:t>
            </a:r>
            <a:r>
              <a:rPr lang="es-PE" sz="2800" i="1" dirty="0" err="1"/>
              <a:t>Penicillium</a:t>
            </a:r>
            <a:r>
              <a:rPr lang="es-PE" dirty="0"/>
              <a:t>.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063" y="4714875"/>
            <a:ext cx="2428875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Un ejemplo de observación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thumb/d/dd/M%C3%A9todo_cient%C3%ADfico.jpg/300px-M%C3%A9todo_cient%C3%AD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7715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Ciencia-Tecnologia/Quimica/quimica-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28688"/>
            <a:ext cx="13287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4afr1992.iespana.es/cd3fciencia/ffiaciencia/ffiacienciainteractiva/metodocientific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750" y="1773238"/>
            <a:ext cx="792003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dirty="0">
                <a:latin typeface="Garamond" pitchFamily="18" charset="0"/>
                <a:cs typeface="+mn-cs"/>
              </a:rPr>
              <a:t>“</a:t>
            </a:r>
            <a:r>
              <a:rPr lang="es-E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Ciencia</a:t>
            </a:r>
            <a:r>
              <a:rPr lang="es-ES" sz="2400" dirty="0">
                <a:latin typeface="Garamond" pitchFamily="18" charset="0"/>
                <a:cs typeface="+mn-cs"/>
              </a:rPr>
              <a:t> es el intento de hacer que la caótica diversidad que hay en nuestra experiencia sensorial corresponda con un sistema de pensamiento que presente uniformidades lógicas”.</a:t>
            </a: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Albert Einstein 1940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1188" y="4149725"/>
            <a:ext cx="792003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dirty="0">
                <a:latin typeface="Garamond" pitchFamily="18" charset="0"/>
                <a:cs typeface="+mn-cs"/>
              </a:rPr>
              <a:t>“</a:t>
            </a:r>
            <a:r>
              <a:rPr lang="es-E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Ciencia:</a:t>
            </a:r>
            <a:r>
              <a:rPr lang="es-ES" sz="2400" dirty="0">
                <a:latin typeface="Garamond" pitchFamily="18" charset="0"/>
                <a:cs typeface="+mn-cs"/>
              </a:rPr>
              <a:t> Conocimiento cierto de las cosas por sus principios y causas. Cuerpo de doctrina metódicamente formado y ordenado, que constituye un ramo particular del saber humano”.</a:t>
            </a: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DRAE</a:t>
            </a:r>
            <a:r>
              <a:rPr lang="es-ES" sz="2400" dirty="0">
                <a:latin typeface="Garamond" pitchFamily="18" charset="0"/>
                <a:cs typeface="+mn-cs"/>
              </a:rPr>
              <a:t> - </a:t>
            </a:r>
            <a:r>
              <a:rPr lang="es-ES" sz="2400" dirty="0" err="1">
                <a:latin typeface="Garamond" pitchFamily="18" charset="0"/>
                <a:cs typeface="+mn-cs"/>
              </a:rPr>
              <a:t>on</a:t>
            </a:r>
            <a:r>
              <a:rPr lang="es-ES" sz="2400" dirty="0">
                <a:latin typeface="Garamond" pitchFamily="18" charset="0"/>
                <a:cs typeface="+mn-cs"/>
              </a:rPr>
              <a:t> line - consultado: agosto, 2007</a:t>
            </a:r>
          </a:p>
        </p:txBody>
      </p:sp>
      <p:pic>
        <p:nvPicPr>
          <p:cNvPr id="8196" name="Picture 2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28625"/>
            <a:ext cx="3667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9y87ui.gif (4770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28625"/>
            <a:ext cx="923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ientec.or.cr/ciencias/metodo/graficos04/metodo2004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57438" y="0"/>
            <a:ext cx="485775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EL METODO CIENTIFICO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57375" y="6500813"/>
            <a:ext cx="6215063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Sus pasos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ecociencia.fateback.com/investigacion/metci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28813" y="500063"/>
            <a:ext cx="5786437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1 –   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  VER inteligentemente (señalar campo de observación, ordenadamente y con ayuda de instrumentos) </a:t>
            </a:r>
            <a:endParaRPr lang="es-E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8675" name="Picture 2" descr="http://4afr1992.iespana.es/cd3fciencia/ffiaciencia/ffiacienciainteractiva/observaro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29000"/>
            <a:ext cx="3571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Detectiv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86188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www.puroscomentarios.c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71563"/>
            <a:ext cx="2400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D:\15 paticita\GIFS\6\Gifs%20Animados%20Ciencia%20%2817%2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685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68313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227763" y="47625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Estructura 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116013" y="1700213"/>
            <a:ext cx="7704137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Observación</a:t>
            </a:r>
            <a:r>
              <a:rPr lang="es-E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s-ES" sz="2800">
                <a:latin typeface="Garamond" pitchFamily="18" charset="0"/>
                <a:cs typeface="+mn-cs"/>
              </a:rPr>
              <a:t> </a:t>
            </a:r>
            <a:r>
              <a:rPr lang="es-ES" sz="2400">
                <a:latin typeface="Garamond" pitchFamily="18" charset="0"/>
                <a:cs typeface="+mn-cs"/>
              </a:rPr>
              <a:t>aplicar atentamente los sentidos a un objeto o a un fenómeno, para estudiarlos tal como se presentan en realidad; es distinto que mirar.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 sz="2400">
              <a:latin typeface="Garamond" pitchFamily="18" charset="0"/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Planteamiento del Problema:</a:t>
            </a:r>
            <a:r>
              <a:rPr lang="es-ES" sz="2800">
                <a:latin typeface="Garamond" pitchFamily="18" charset="0"/>
                <a:cs typeface="+mn-cs"/>
              </a:rPr>
              <a:t> </a:t>
            </a:r>
            <a:r>
              <a:rPr lang="es-ES" sz="2400">
                <a:latin typeface="Garamond" pitchFamily="18" charset="0"/>
                <a:cs typeface="+mn-cs"/>
              </a:rPr>
              <a:t>explicar lo observado surge un problema debido a la inquietud y a la necesidad del hombre de “entender” su entorno. Para resolverlo es esencial "estar al día", saber lo que ya se conoce sobre ese tema y qué partes del problema están ya resueltas y contrastadas por la Ciencia. Antes de empezar debe reunirse toda la información posible relacionada con el fenómeno.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8201025" y="6021388"/>
            <a:ext cx="763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(1) </a:t>
            </a:r>
          </a:p>
        </p:txBody>
      </p:sp>
      <p:pic>
        <p:nvPicPr>
          <p:cNvPr id="29702" name="Picture 19" descr="observa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5038"/>
            <a:ext cx="1055688" cy="2087562"/>
          </a:xfrm>
        </p:spPr>
      </p:pic>
      <p:pic>
        <p:nvPicPr>
          <p:cNvPr id="29703" name="Picture 2" descr="ticher.gif (8793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57188"/>
            <a:ext cx="142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4afr1992.iespana.es/cd3fciencia/ffiaciencia/ffiacienciainteractiva/hipotesispensari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429000"/>
            <a:ext cx="45005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57250" y="1000125"/>
            <a:ext cx="7358063" cy="2357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    </a:t>
            </a: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SUPONER unas formas concretas de </a:t>
            </a:r>
            <a:r>
              <a:rPr lang="es-ES_tradnl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correlacio</a:t>
            </a: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_tradnl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narse</a:t>
            </a: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los diversos aspectos implicados en el fenómeno que se estudia</a:t>
            </a:r>
            <a:endParaRPr lang="es-ES" sz="2400" dirty="0"/>
          </a:p>
        </p:txBody>
      </p:sp>
      <p:pic>
        <p:nvPicPr>
          <p:cNvPr id="30724" name="Picture 2" descr="jomanjob.gif (4905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75"/>
            <a:ext cx="1714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www.puroscomentarios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1885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8313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227763" y="47625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Estructura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76375" y="1700213"/>
            <a:ext cx="734377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Hipótesis:</a:t>
            </a:r>
            <a:r>
              <a:rPr lang="es-ES" sz="2800">
                <a:latin typeface="Garamond" pitchFamily="18" charset="0"/>
                <a:cs typeface="+mn-cs"/>
              </a:rPr>
              <a:t> </a:t>
            </a:r>
            <a:r>
              <a:rPr lang="es-ES" sz="2400">
                <a:latin typeface="Garamond" pitchFamily="18" charset="0"/>
                <a:cs typeface="+mn-cs"/>
              </a:rPr>
              <a:t>es una respuesta anticipada, que se da como posible, a un problema que surge al tratar de explicar un fenómeno y que se debe verificar por medio de la experimentación; su planteamiento es consecuencia de la observación 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 sz="2400">
              <a:latin typeface="Garamond" pitchFamily="18" charset="0"/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Experimentación: </a:t>
            </a:r>
            <a:r>
              <a:rPr lang="es-ES" sz="2400">
                <a:latin typeface="Garamond" pitchFamily="18" charset="0"/>
                <a:cs typeface="+mn-cs"/>
              </a:rPr>
              <a:t>recrear el fenómeno y repetirlo, las variables que intervienen en el fenómeno se modifican de una en una y se comprueba cómo influyen en él.</a:t>
            </a:r>
            <a:endParaRPr lang="es-ES" sz="2800">
              <a:latin typeface="Garamond" pitchFamily="18" charset="0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8201025" y="6021388"/>
            <a:ext cx="763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(2) </a:t>
            </a:r>
          </a:p>
        </p:txBody>
      </p:sp>
      <p:pic>
        <p:nvPicPr>
          <p:cNvPr id="31750" name="Picture 8" descr="hipotesi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49500"/>
            <a:ext cx="1231900" cy="2663825"/>
          </a:xfrm>
        </p:spPr>
      </p:pic>
      <p:pic>
        <p:nvPicPr>
          <p:cNvPr id="31751" name="Picture 2" descr="bj90.gif (14958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ttp://4afr1992.iespana.es/cd3fciencia/ffiaciencia/ffiacienciainteractiva/analisisimag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28938"/>
            <a:ext cx="40719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28813" y="714375"/>
            <a:ext cx="5000625" cy="192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     COMPROBAR  si se ajustan a la realidad las hipótesis formuladas en el paso anterior  y qué  tipo de correlación (directa o inversa) hay entre los distintos factores</a:t>
            </a:r>
            <a:endParaRPr lang="es-ES" dirty="0"/>
          </a:p>
        </p:txBody>
      </p:sp>
      <p:pic>
        <p:nvPicPr>
          <p:cNvPr id="32772" name="Picture 2" descr="Cientific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928938"/>
            <a:ext cx="17859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www.puroscomentarios.c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714375"/>
            <a:ext cx="2381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 descr="D:\15 paticita\GIFS\6\cientificos\quimica-0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43250"/>
            <a:ext cx="1171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8313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227763" y="47625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Estructura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258888" y="1557338"/>
            <a:ext cx="756126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Registro de datos:</a:t>
            </a:r>
            <a:r>
              <a:rPr lang="es-ES">
                <a:latin typeface="Garamond" pitchFamily="18" charset="0"/>
                <a:cs typeface="+mn-cs"/>
              </a:rPr>
              <a:t> </a:t>
            </a:r>
            <a:r>
              <a:rPr lang="es-ES" sz="2400">
                <a:latin typeface="Garamond" pitchFamily="18" charset="0"/>
                <a:cs typeface="+mn-cs"/>
              </a:rPr>
              <a:t>los datos obtenidos en la experimentación se deben recoger en tablas y pasar a gráficas, matrices; para poder estudiar mejor su</a:t>
            </a:r>
            <a:r>
              <a:rPr lang="es-ES" sz="2400">
                <a:latin typeface="+mn-lt"/>
                <a:cs typeface="+mn-cs"/>
              </a:rPr>
              <a:t> </a:t>
            </a:r>
            <a:r>
              <a:rPr lang="es-ES" sz="2400">
                <a:latin typeface="Garamond" pitchFamily="18" charset="0"/>
                <a:cs typeface="+mn-cs"/>
              </a:rPr>
              <a:t>presencia, relaciones, etc.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 b="1">
              <a:solidFill>
                <a:schemeClr val="folHlink"/>
              </a:solidFill>
              <a:latin typeface="Garamond" pitchFamily="18" charset="0"/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Análisis e Interpretación:</a:t>
            </a:r>
            <a:r>
              <a:rPr lang="es-ES" sz="2800">
                <a:latin typeface="Garamond" pitchFamily="18" charset="0"/>
                <a:cs typeface="+mn-cs"/>
              </a:rPr>
              <a:t> </a:t>
            </a:r>
            <a:r>
              <a:rPr lang="es-ES" sz="2400">
                <a:latin typeface="Garamond" pitchFamily="18" charset="0"/>
                <a:cs typeface="+mn-cs"/>
              </a:rPr>
              <a:t>representar la composición y relación de los datos a partir de la cual se elaboran</a:t>
            </a:r>
            <a:r>
              <a:rPr lang="es-ES" sz="2800">
                <a:latin typeface="Garamond" pitchFamily="18" charset="0"/>
                <a:cs typeface="+mn-cs"/>
              </a:rPr>
              <a:t> </a:t>
            </a:r>
            <a:r>
              <a:rPr lang="es-ES" sz="2400">
                <a:latin typeface="Garamond" pitchFamily="18" charset="0"/>
                <a:cs typeface="+mn-cs"/>
              </a:rPr>
              <a:t>argumentaciones y extraen conclusiones.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>
              <a:latin typeface="Garamond" pitchFamily="18" charset="0"/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Verificación de Hipótesis</a:t>
            </a:r>
            <a:r>
              <a:rPr lang="es-ES" sz="2400">
                <a:latin typeface="Garamond" pitchFamily="18" charset="0"/>
                <a:cs typeface="+mn-cs"/>
              </a:rPr>
              <a:t>: si las experiencias verifican las hipótesis, las leyes (implicadas) tienen validez.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8201025" y="6021388"/>
            <a:ext cx="763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(3) </a:t>
            </a:r>
          </a:p>
        </p:txBody>
      </p:sp>
      <p:pic>
        <p:nvPicPr>
          <p:cNvPr id="33798" name="Picture 7" descr="manda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1368425" cy="1368425"/>
          </a:xfrm>
        </p:spPr>
      </p:pic>
      <p:pic>
        <p:nvPicPr>
          <p:cNvPr id="33799" name="Picture 9" descr="conclusi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437063"/>
            <a:ext cx="549275" cy="167957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4afr1992.iespana.es/cd3fciencia/ffiaciencia/ffiacienciainteractiva/leycientiimagen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71813"/>
            <a:ext cx="600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428750" y="642938"/>
            <a:ext cx="6000750" cy="207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 ENUNCIAR LA REGLA que se cumple necesariamente a partir de las hipótesis cuya verificación dio  positivo e INTENTAR SU EXPRESIÓN MATEMÁTICA</a:t>
            </a:r>
            <a:r>
              <a:rPr lang="es-ES_trad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4820" name="Picture 2" descr="ANI-MAN7_1.GIF (3697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571875"/>
            <a:ext cx="13858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www.puroscomentarios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785813"/>
            <a:ext cx="81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-249238"/>
            <a:ext cx="412750" cy="9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PA" sz="1000" b="1"/>
              <a:t>  </a:t>
            </a:r>
            <a:r>
              <a:rPr lang="es-ES_tradnl" altLang="es-PA" sz="800" b="1"/>
              <a:t> </a:t>
            </a:r>
            <a:r>
              <a:rPr lang="es-ES_tradnl" altLang="es-PA"/>
              <a:t>  </a:t>
            </a:r>
            <a:endParaRPr lang="es-ES_tradnl" altLang="es-PA" sz="3800"/>
          </a:p>
          <a:p>
            <a:endParaRPr lang="es-ES_tradnl" altLang="es-PA" sz="3800"/>
          </a:p>
        </p:txBody>
      </p:sp>
      <p:pic>
        <p:nvPicPr>
          <p:cNvPr id="35843" name="Picture 2" descr="http://4afr1992.iespana.es/cd3fciencia/ffiaciencia/ffiacienciainteractiva/teoriaimag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714750"/>
            <a:ext cx="4572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43125" y="928688"/>
            <a:ext cx="5072063" cy="250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 </a:t>
            </a:r>
            <a:r>
              <a:rPr lang="es-ES_tradn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GENERALIZAR aplicando a casos semejantes y deduciendo consecuencias que hay nuevamente que verificar  </a:t>
            </a:r>
            <a:r>
              <a:rPr lang="es-ES_tradn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5845" name="Picture 2" descr="Optometri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15716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www.puroscomentarios.c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143000"/>
            <a:ext cx="1352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 descr="D:\15 paticita\GIFS\6\cientificos\cientificos-1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7500"/>
            <a:ext cx="1447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14313"/>
            <a:ext cx="9144000" cy="6429375"/>
            <a:chOff x="1008" y="1440"/>
            <a:chExt cx="10800" cy="7488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4176" y="1440"/>
              <a:ext cx="316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</a:pPr>
              <a:endParaRPr lang="es-PA" altLang="es-PA" sz="3200"/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448" y="2448"/>
              <a:ext cx="720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PA" sz="1600">
                  <a:latin typeface="Times New Roman" panose="02020603050405020304" pitchFamily="18" charset="0"/>
                </a:rPr>
                <a:t>Es el conjunto de conocimientos que ha acumulado el hombre a lo largo de la historia</a:t>
              </a:r>
              <a:endParaRPr lang="es-ES" altLang="es-PA" sz="1600"/>
            </a:p>
          </p:txBody>
        </p:sp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3744" y="3744"/>
              <a:ext cx="403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s-PA" altLang="es-PA"/>
            </a:p>
          </p:txBody>
        </p:sp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152" y="5040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Aft>
                  <a:spcPts val="1000"/>
                </a:spcAft>
              </a:pPr>
              <a:r>
                <a:rPr lang="es-ES" altLang="es-PA"/>
                <a:t>Observación</a:t>
              </a:r>
            </a:p>
          </p:txBody>
        </p:sp>
        <p:sp>
          <p:nvSpPr>
            <p:cNvPr id="9226" name="Rectangle 7"/>
            <p:cNvSpPr>
              <a:spLocks noChangeArrowheads="1"/>
            </p:cNvSpPr>
            <p:nvPr/>
          </p:nvSpPr>
          <p:spPr bwMode="auto">
            <a:xfrm>
              <a:off x="3456" y="5040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s-ES" altLang="es-PA"/>
                <a:t>Formulación de hipótesis</a:t>
              </a:r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5616" y="5040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s-ES" altLang="es-PA"/>
                <a:t>Experimentación</a:t>
              </a:r>
            </a:p>
          </p:txBody>
        </p:sp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7776" y="5040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s-ES" altLang="es-PA"/>
                <a:t>Conclusiones</a:t>
              </a:r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9936" y="5040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s-ES" altLang="es-PA" sz="1600"/>
                <a:t>Generalización y comunicación de resultados</a:t>
              </a:r>
            </a:p>
          </p:txBody>
        </p:sp>
        <p:sp>
          <p:nvSpPr>
            <p:cNvPr id="9230" name="Line 11"/>
            <p:cNvSpPr>
              <a:spLocks noChangeShapeType="1"/>
            </p:cNvSpPr>
            <p:nvPr/>
          </p:nvSpPr>
          <p:spPr bwMode="auto">
            <a:xfrm>
              <a:off x="5760" y="2016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31" name="Line 12"/>
            <p:cNvSpPr>
              <a:spLocks noChangeShapeType="1"/>
            </p:cNvSpPr>
            <p:nvPr/>
          </p:nvSpPr>
          <p:spPr bwMode="auto">
            <a:xfrm>
              <a:off x="5760" y="3024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32" name="Line 13"/>
            <p:cNvSpPr>
              <a:spLocks noChangeShapeType="1"/>
            </p:cNvSpPr>
            <p:nvPr/>
          </p:nvSpPr>
          <p:spPr bwMode="auto">
            <a:xfrm flipH="1">
              <a:off x="2304" y="4320"/>
              <a:ext cx="28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33" name="Line 14"/>
            <p:cNvSpPr>
              <a:spLocks noChangeShapeType="1"/>
            </p:cNvSpPr>
            <p:nvPr/>
          </p:nvSpPr>
          <p:spPr bwMode="auto">
            <a:xfrm>
              <a:off x="6912" y="4320"/>
              <a:ext cx="374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34" name="Line 15"/>
            <p:cNvSpPr>
              <a:spLocks noChangeShapeType="1"/>
            </p:cNvSpPr>
            <p:nvPr/>
          </p:nvSpPr>
          <p:spPr bwMode="auto">
            <a:xfrm flipH="1">
              <a:off x="4464" y="4320"/>
              <a:ext cx="115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>
              <a:off x="6480" y="4320"/>
              <a:ext cx="21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36" name="Line 17"/>
            <p:cNvSpPr>
              <a:spLocks noChangeShapeType="1"/>
            </p:cNvSpPr>
            <p:nvPr/>
          </p:nvSpPr>
          <p:spPr bwMode="auto">
            <a:xfrm>
              <a:off x="6048" y="432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37" name="Rectangle 18"/>
            <p:cNvSpPr>
              <a:spLocks noChangeArrowheads="1"/>
            </p:cNvSpPr>
            <p:nvPr/>
          </p:nvSpPr>
          <p:spPr bwMode="auto">
            <a:xfrm>
              <a:off x="1008" y="6912"/>
              <a:ext cx="1728" cy="20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PA">
                  <a:latin typeface="Times New Roman" panose="02020603050405020304" pitchFamily="18" charset="0"/>
                </a:rPr>
                <a:t>Es descubrir el fenómeno y formular el problema a investigar</a:t>
              </a:r>
              <a:endParaRPr lang="es-ES" altLang="es-PA"/>
            </a:p>
          </p:txBody>
        </p:sp>
        <p:sp>
          <p:nvSpPr>
            <p:cNvPr id="9238" name="Rectangle 19"/>
            <p:cNvSpPr>
              <a:spLocks noChangeArrowheads="1"/>
            </p:cNvSpPr>
            <p:nvPr/>
          </p:nvSpPr>
          <p:spPr bwMode="auto">
            <a:xfrm>
              <a:off x="3456" y="6912"/>
              <a:ext cx="1728" cy="20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PA" sz="1600">
                  <a:latin typeface="Times New Roman" panose="02020603050405020304" pitchFamily="18" charset="0"/>
                </a:rPr>
                <a:t>Es buscar explicaciones al fenómeno observad, estas pueden ser verdaderas o falsas</a:t>
              </a:r>
              <a:endParaRPr lang="es-ES" altLang="es-PA" sz="1600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5760" y="6912"/>
              <a:ext cx="1728" cy="20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PA" sz="2000">
                  <a:latin typeface="Times New Roman" panose="02020603050405020304" pitchFamily="18" charset="0"/>
                </a:rPr>
                <a:t>Reproducir el fenómeno en el laboratorio</a:t>
              </a:r>
              <a:endParaRPr lang="es-ES" altLang="es-PA" sz="2000"/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7920" y="6912"/>
              <a:ext cx="1728" cy="20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PA">
                  <a:latin typeface="Times New Roman" panose="02020603050405020304" pitchFamily="18" charset="0"/>
                </a:rPr>
                <a:t>Es contrastar o poner a juicio las hipótesis</a:t>
              </a:r>
              <a:endParaRPr lang="es-ES" altLang="es-PA"/>
            </a:p>
          </p:txBody>
        </p:sp>
        <p:sp>
          <p:nvSpPr>
            <p:cNvPr id="9241" name="Rectangle 22"/>
            <p:cNvSpPr>
              <a:spLocks noChangeArrowheads="1"/>
            </p:cNvSpPr>
            <p:nvPr/>
          </p:nvSpPr>
          <p:spPr bwMode="auto">
            <a:xfrm>
              <a:off x="10080" y="6912"/>
              <a:ext cx="1728" cy="20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PA">
                  <a:latin typeface="Times New Roman" panose="02020603050405020304" pitchFamily="18" charset="0"/>
                </a:rPr>
                <a:t>Dar una ley y comunicar los resultados a la comunidad científica</a:t>
              </a:r>
              <a:endParaRPr lang="es-ES" altLang="es-PA"/>
            </a:p>
          </p:txBody>
        </p:sp>
        <p:sp>
          <p:nvSpPr>
            <p:cNvPr id="9242" name="Line 23"/>
            <p:cNvSpPr>
              <a:spLocks noChangeShapeType="1"/>
            </p:cNvSpPr>
            <p:nvPr/>
          </p:nvSpPr>
          <p:spPr bwMode="auto">
            <a:xfrm>
              <a:off x="1872" y="6048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43" name="Line 24"/>
            <p:cNvSpPr>
              <a:spLocks noChangeShapeType="1"/>
            </p:cNvSpPr>
            <p:nvPr/>
          </p:nvSpPr>
          <p:spPr bwMode="auto">
            <a:xfrm>
              <a:off x="4320" y="6048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44" name="Line 25"/>
            <p:cNvSpPr>
              <a:spLocks noChangeShapeType="1"/>
            </p:cNvSpPr>
            <p:nvPr/>
          </p:nvSpPr>
          <p:spPr bwMode="auto">
            <a:xfrm>
              <a:off x="6480" y="6048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45" name="Line 26"/>
            <p:cNvSpPr>
              <a:spLocks noChangeShapeType="1"/>
            </p:cNvSpPr>
            <p:nvPr/>
          </p:nvSpPr>
          <p:spPr bwMode="auto">
            <a:xfrm>
              <a:off x="8784" y="6048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9246" name="Line 27"/>
            <p:cNvSpPr>
              <a:spLocks noChangeShapeType="1"/>
            </p:cNvSpPr>
            <p:nvPr/>
          </p:nvSpPr>
          <p:spPr bwMode="auto">
            <a:xfrm>
              <a:off x="10944" y="6048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</p:grpSp>
      <p:pic>
        <p:nvPicPr>
          <p:cNvPr id="9219" name="Picture 2" descr="http://www.soloimagen.net/imagenes-animadas/Profesionales/Cientific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928688"/>
            <a:ext cx="15716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 descr="D:\15 paticita\GIFS\5\z4b8d406807f4b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1752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www.puroscomentarios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43125"/>
            <a:ext cx="3476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071688" y="785813"/>
            <a:ext cx="5214937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/>
              <a:t>EL METODO CIENTIFICO</a:t>
            </a:r>
          </a:p>
        </p:txBody>
      </p:sp>
      <p:sp>
        <p:nvSpPr>
          <p:cNvPr id="4" name="3 Elipse"/>
          <p:cNvSpPr/>
          <p:nvPr/>
        </p:nvSpPr>
        <p:spPr>
          <a:xfrm>
            <a:off x="4071938" y="1857375"/>
            <a:ext cx="157162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Es 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500188" y="3714750"/>
            <a:ext cx="6215062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/>
              <a:t>"VER...SUPONER...COMPROBAR...ENUNCIAR...AMPLIAR...Y ....VUELTA A EMPEZAR"</a:t>
            </a:r>
            <a:endParaRPr lang="es-ES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5 Flecha abajo"/>
          <p:cNvSpPr/>
          <p:nvPr/>
        </p:nvSpPr>
        <p:spPr>
          <a:xfrm>
            <a:off x="4500563" y="2857500"/>
            <a:ext cx="571500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6870" name="Picture 2" descr="Camara televis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28813"/>
            <a:ext cx="23828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cociencia.fateback.com/investigacion/diseno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arbo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90700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A" smtClean="0">
                <a:latin typeface="Alpha Dance" pitchFamily="2" charset="0"/>
              </a:rPr>
              <a:t>Que es un Proyecto de Investigación?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PA" sz="2400" smtClean="0"/>
              <a:t>La idea de un proyecto de  investigación es ver </a:t>
            </a:r>
            <a:r>
              <a:rPr lang="es-ES" altLang="es-PA" sz="2400" i="1" smtClean="0"/>
              <a:t>que sucede...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PA" sz="2400" i="1" smtClean="0"/>
              <a:t>Que le sucede </a:t>
            </a:r>
            <a:r>
              <a:rPr lang="es-ES" altLang="es-PA" sz="2400" smtClean="0"/>
              <a:t>a una cosa </a:t>
            </a:r>
            <a:r>
              <a:rPr lang="es-ES" altLang="es-PA" sz="2400" i="1" smtClean="0"/>
              <a:t>si </a:t>
            </a:r>
            <a:r>
              <a:rPr lang="es-ES" altLang="es-PA" sz="2400" smtClean="0"/>
              <a:t>decides cambiar la otra, mientras todas las demás condiciones permanecen igual? De súbito eres un científico.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PA" sz="2400" smtClean="0"/>
              <a:t>Esa es la base de toda investigación, un proyecto es simplemente otro nombre para investigaciones.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PA" sz="2400" smtClean="0"/>
              <a:t>Hay que tener algo en mente: un proyecto  no es lo mismo que una demostración de ciencia El propósito de un proyecto es aprender algo nuevo a través de un experimento. Puede ser que te imaginas el resultado anticipadamente, pero no sabes el resultado de seguro hasta que termines el experimento.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28875" y="285750"/>
            <a:ext cx="435768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FASES DE UN TRABAJO DE INVESTIGACION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285875" y="1500188"/>
            <a:ext cx="23574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Observación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285875" y="2714625"/>
            <a:ext cx="23574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Hipótesis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285875" y="4000500"/>
            <a:ext cx="23574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Diseño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285875" y="5143500"/>
            <a:ext cx="23574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Realización de experimentos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143625" y="5072063"/>
            <a:ext cx="23574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Comunicación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072188" y="3929063"/>
            <a:ext cx="235743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Elaboración del informe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072188" y="2643188"/>
            <a:ext cx="235743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Conclusión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072188" y="1357313"/>
            <a:ext cx="235743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Análisis de resultados</a:t>
            </a:r>
          </a:p>
        </p:txBody>
      </p:sp>
      <p:sp>
        <p:nvSpPr>
          <p:cNvPr id="13" name="12 Elipse"/>
          <p:cNvSpPr/>
          <p:nvPr/>
        </p:nvSpPr>
        <p:spPr>
          <a:xfrm>
            <a:off x="428625" y="1643063"/>
            <a:ext cx="571500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13 Elipse"/>
          <p:cNvSpPr/>
          <p:nvPr/>
        </p:nvSpPr>
        <p:spPr>
          <a:xfrm>
            <a:off x="500063" y="2928938"/>
            <a:ext cx="571500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14 Elipse"/>
          <p:cNvSpPr/>
          <p:nvPr/>
        </p:nvSpPr>
        <p:spPr>
          <a:xfrm>
            <a:off x="428625" y="4143375"/>
            <a:ext cx="571500" cy="642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15 Elipse"/>
          <p:cNvSpPr/>
          <p:nvPr/>
        </p:nvSpPr>
        <p:spPr>
          <a:xfrm>
            <a:off x="500063" y="5286375"/>
            <a:ext cx="571500" cy="642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16 Elipse"/>
          <p:cNvSpPr/>
          <p:nvPr/>
        </p:nvSpPr>
        <p:spPr>
          <a:xfrm>
            <a:off x="5357813" y="5286375"/>
            <a:ext cx="571500" cy="642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" name="17 Elipse"/>
          <p:cNvSpPr/>
          <p:nvPr/>
        </p:nvSpPr>
        <p:spPr>
          <a:xfrm>
            <a:off x="5286375" y="4000500"/>
            <a:ext cx="571500" cy="642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18 Elipse"/>
          <p:cNvSpPr/>
          <p:nvPr/>
        </p:nvSpPr>
        <p:spPr>
          <a:xfrm>
            <a:off x="5286375" y="2643188"/>
            <a:ext cx="571500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19 Elipse"/>
          <p:cNvSpPr/>
          <p:nvPr/>
        </p:nvSpPr>
        <p:spPr>
          <a:xfrm>
            <a:off x="5214938" y="1428750"/>
            <a:ext cx="571500" cy="642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955" name="20 Rectángulo"/>
          <p:cNvSpPr>
            <a:spLocks noChangeArrowheads="1"/>
          </p:cNvSpPr>
          <p:nvPr/>
        </p:nvSpPr>
        <p:spPr bwMode="auto">
          <a:xfrm>
            <a:off x="2428875" y="59975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A" b="1"/>
              <a:t>"A INVESTIGAR SE APRENDE INVESTIGANDO“ PARA LA VIDA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4788"/>
            <a:ext cx="8286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285875" y="1428750"/>
            <a:ext cx="20716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Detectar un problema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14438" y="2357438"/>
            <a:ext cx="20716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Investigar y establecer los conceptos previos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285875" y="3286125"/>
            <a:ext cx="2143125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Diagnóstico y formulación del problema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285875" y="4429125"/>
            <a:ext cx="20716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Justificación de la investigación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500438" y="5286375"/>
            <a:ext cx="207168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Elaboración del informe con los resultados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500813" y="4357688"/>
            <a:ext cx="20716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Elaboración de un plan de acción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500813" y="3357563"/>
            <a:ext cx="20716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Diseño metodológico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500813" y="2286000"/>
            <a:ext cx="20716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Elaboración de hipótesis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429375" y="1214438"/>
            <a:ext cx="20716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Objetivos de la investigación</a:t>
            </a:r>
          </a:p>
        </p:txBody>
      </p:sp>
      <p:pic>
        <p:nvPicPr>
          <p:cNvPr id="40972" name="Picture 4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0"/>
            <a:ext cx="5143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6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6381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8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86125"/>
            <a:ext cx="609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0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00563"/>
            <a:ext cx="552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2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14438"/>
            <a:ext cx="628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4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286000"/>
            <a:ext cx="70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619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0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57688"/>
            <a:ext cx="723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2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429250"/>
            <a:ext cx="70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5250" y="0"/>
            <a:ext cx="8905875" cy="6691313"/>
            <a:chOff x="1440" y="4608"/>
            <a:chExt cx="10368" cy="4896"/>
          </a:xfrm>
        </p:grpSpPr>
        <p:sp>
          <p:nvSpPr>
            <p:cNvPr id="41991" name="Oval 3"/>
            <p:cNvSpPr>
              <a:spLocks noChangeArrowheads="1"/>
            </p:cNvSpPr>
            <p:nvPr/>
          </p:nvSpPr>
          <p:spPr bwMode="auto">
            <a:xfrm>
              <a:off x="5328" y="4608"/>
              <a:ext cx="4032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Un Proyecto de investigación</a:t>
              </a:r>
              <a:endParaRPr lang="es-ES" altLang="es-PA" sz="1600"/>
            </a:p>
          </p:txBody>
        </p:sp>
        <p:sp>
          <p:nvSpPr>
            <p:cNvPr id="41992" name="Oval 4"/>
            <p:cNvSpPr>
              <a:spLocks noChangeArrowheads="1"/>
            </p:cNvSpPr>
            <p:nvPr/>
          </p:nvSpPr>
          <p:spPr bwMode="auto">
            <a:xfrm>
              <a:off x="1584" y="5904"/>
              <a:ext cx="1152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Tema </a:t>
              </a:r>
              <a:endParaRPr lang="es-ES" altLang="es-PA" sz="1600"/>
            </a:p>
          </p:txBody>
        </p:sp>
        <p:sp>
          <p:nvSpPr>
            <p:cNvPr id="41993" name="Oval 5"/>
            <p:cNvSpPr>
              <a:spLocks noChangeArrowheads="1"/>
            </p:cNvSpPr>
            <p:nvPr/>
          </p:nvSpPr>
          <p:spPr bwMode="auto">
            <a:xfrm>
              <a:off x="2880" y="5904"/>
              <a:ext cx="1152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Problema</a:t>
              </a:r>
              <a:endParaRPr lang="es-ES" altLang="es-PA" sz="1600"/>
            </a:p>
          </p:txBody>
        </p:sp>
        <p:sp>
          <p:nvSpPr>
            <p:cNvPr id="41994" name="Oval 6"/>
            <p:cNvSpPr>
              <a:spLocks noChangeArrowheads="1"/>
            </p:cNvSpPr>
            <p:nvPr/>
          </p:nvSpPr>
          <p:spPr bwMode="auto">
            <a:xfrm>
              <a:off x="4896" y="6624"/>
              <a:ext cx="1152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Objetivos</a:t>
              </a:r>
              <a:endParaRPr lang="es-ES" altLang="es-PA" sz="1600"/>
            </a:p>
          </p:txBody>
        </p:sp>
        <p:sp>
          <p:nvSpPr>
            <p:cNvPr id="41995" name="Oval 7"/>
            <p:cNvSpPr>
              <a:spLocks noChangeArrowheads="1"/>
            </p:cNvSpPr>
            <p:nvPr/>
          </p:nvSpPr>
          <p:spPr bwMode="auto">
            <a:xfrm>
              <a:off x="4176" y="5904"/>
              <a:ext cx="1152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Justificación</a:t>
              </a:r>
              <a:endParaRPr lang="es-ES" altLang="es-PA" sz="1600"/>
            </a:p>
          </p:txBody>
        </p:sp>
        <p:sp>
          <p:nvSpPr>
            <p:cNvPr id="41996" name="Oval 8"/>
            <p:cNvSpPr>
              <a:spLocks noChangeArrowheads="1"/>
            </p:cNvSpPr>
            <p:nvPr/>
          </p:nvSpPr>
          <p:spPr bwMode="auto">
            <a:xfrm>
              <a:off x="5472" y="5904"/>
              <a:ext cx="1152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Antecedentes</a:t>
              </a:r>
              <a:endParaRPr lang="es-ES" altLang="es-PA" sz="1600"/>
            </a:p>
          </p:txBody>
        </p:sp>
        <p:sp>
          <p:nvSpPr>
            <p:cNvPr id="41997" name="Oval 9"/>
            <p:cNvSpPr>
              <a:spLocks noChangeArrowheads="1"/>
            </p:cNvSpPr>
            <p:nvPr/>
          </p:nvSpPr>
          <p:spPr bwMode="auto">
            <a:xfrm>
              <a:off x="6768" y="5904"/>
              <a:ext cx="1152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Marco teórico</a:t>
              </a:r>
              <a:endParaRPr lang="es-ES" altLang="es-PA" sz="1600"/>
            </a:p>
          </p:txBody>
        </p:sp>
        <p:sp>
          <p:nvSpPr>
            <p:cNvPr id="41998" name="Oval 10"/>
            <p:cNvSpPr>
              <a:spLocks noChangeArrowheads="1"/>
            </p:cNvSpPr>
            <p:nvPr/>
          </p:nvSpPr>
          <p:spPr bwMode="auto">
            <a:xfrm>
              <a:off x="8064" y="5904"/>
              <a:ext cx="1152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Hipótesis</a:t>
              </a:r>
              <a:endParaRPr lang="es-ES" altLang="es-PA" sz="1600"/>
            </a:p>
          </p:txBody>
        </p:sp>
        <p:sp>
          <p:nvSpPr>
            <p:cNvPr id="41999" name="Oval 11"/>
            <p:cNvSpPr>
              <a:spLocks noChangeArrowheads="1"/>
            </p:cNvSpPr>
            <p:nvPr/>
          </p:nvSpPr>
          <p:spPr bwMode="auto">
            <a:xfrm>
              <a:off x="9360" y="5904"/>
              <a:ext cx="1152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Diseño metodológico</a:t>
              </a:r>
              <a:endParaRPr lang="es-ES" altLang="es-PA" sz="1600"/>
            </a:p>
          </p:txBody>
        </p:sp>
        <p:sp>
          <p:nvSpPr>
            <p:cNvPr id="42000" name="Oval 12"/>
            <p:cNvSpPr>
              <a:spLocks noChangeArrowheads="1"/>
            </p:cNvSpPr>
            <p:nvPr/>
          </p:nvSpPr>
          <p:spPr bwMode="auto">
            <a:xfrm>
              <a:off x="10656" y="5904"/>
              <a:ext cx="1152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Bibliografía</a:t>
              </a:r>
              <a:endParaRPr lang="es-ES" altLang="es-PA" sz="1600"/>
            </a:p>
          </p:txBody>
        </p:sp>
        <p:sp>
          <p:nvSpPr>
            <p:cNvPr id="42001" name="Line 13"/>
            <p:cNvSpPr>
              <a:spLocks noChangeShapeType="1"/>
            </p:cNvSpPr>
            <p:nvPr/>
          </p:nvSpPr>
          <p:spPr bwMode="auto">
            <a:xfrm>
              <a:off x="7200" y="504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02" name="Text Box 14"/>
            <p:cNvSpPr txBox="1">
              <a:spLocks noChangeArrowheads="1"/>
            </p:cNvSpPr>
            <p:nvPr/>
          </p:nvSpPr>
          <p:spPr bwMode="auto">
            <a:xfrm>
              <a:off x="6048" y="5184"/>
              <a:ext cx="244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Tiene las siguientes partes</a:t>
              </a:r>
              <a:endParaRPr lang="es-ES" altLang="es-PA" sz="1600"/>
            </a:p>
          </p:txBody>
        </p:sp>
        <p:sp>
          <p:nvSpPr>
            <p:cNvPr id="42003" name="Line 15"/>
            <p:cNvSpPr>
              <a:spLocks noChangeShapeType="1"/>
            </p:cNvSpPr>
            <p:nvPr/>
          </p:nvSpPr>
          <p:spPr bwMode="auto">
            <a:xfrm>
              <a:off x="2016" y="5760"/>
              <a:ext cx="9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04" name="Line 16"/>
            <p:cNvSpPr>
              <a:spLocks noChangeShapeType="1"/>
            </p:cNvSpPr>
            <p:nvPr/>
          </p:nvSpPr>
          <p:spPr bwMode="auto">
            <a:xfrm>
              <a:off x="2016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05" name="Line 17"/>
            <p:cNvSpPr>
              <a:spLocks noChangeShapeType="1"/>
            </p:cNvSpPr>
            <p:nvPr/>
          </p:nvSpPr>
          <p:spPr bwMode="auto">
            <a:xfrm>
              <a:off x="3456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06" name="Line 18"/>
            <p:cNvSpPr>
              <a:spLocks noChangeShapeType="1"/>
            </p:cNvSpPr>
            <p:nvPr/>
          </p:nvSpPr>
          <p:spPr bwMode="auto">
            <a:xfrm>
              <a:off x="4752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07" name="Line 19"/>
            <p:cNvSpPr>
              <a:spLocks noChangeShapeType="1"/>
            </p:cNvSpPr>
            <p:nvPr/>
          </p:nvSpPr>
          <p:spPr bwMode="auto">
            <a:xfrm>
              <a:off x="6048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08" name="Line 20"/>
            <p:cNvSpPr>
              <a:spLocks noChangeShapeType="1"/>
            </p:cNvSpPr>
            <p:nvPr/>
          </p:nvSpPr>
          <p:spPr bwMode="auto">
            <a:xfrm>
              <a:off x="7344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09" name="Line 21"/>
            <p:cNvSpPr>
              <a:spLocks noChangeShapeType="1"/>
            </p:cNvSpPr>
            <p:nvPr/>
          </p:nvSpPr>
          <p:spPr bwMode="auto">
            <a:xfrm>
              <a:off x="8640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10" name="Line 22"/>
            <p:cNvSpPr>
              <a:spLocks noChangeShapeType="1"/>
            </p:cNvSpPr>
            <p:nvPr/>
          </p:nvSpPr>
          <p:spPr bwMode="auto">
            <a:xfrm>
              <a:off x="9936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11" name="Line 23"/>
            <p:cNvSpPr>
              <a:spLocks noChangeShapeType="1"/>
            </p:cNvSpPr>
            <p:nvPr/>
          </p:nvSpPr>
          <p:spPr bwMode="auto">
            <a:xfrm>
              <a:off x="11376" y="57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12" name="Line 24"/>
            <p:cNvSpPr>
              <a:spLocks noChangeShapeType="1"/>
            </p:cNvSpPr>
            <p:nvPr/>
          </p:nvSpPr>
          <p:spPr bwMode="auto">
            <a:xfrm>
              <a:off x="5472" y="5760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13" name="Oval 25"/>
            <p:cNvSpPr>
              <a:spLocks noChangeArrowheads="1"/>
            </p:cNvSpPr>
            <p:nvPr/>
          </p:nvSpPr>
          <p:spPr bwMode="auto">
            <a:xfrm>
              <a:off x="1584" y="7344"/>
              <a:ext cx="1008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Un título</a:t>
              </a:r>
              <a:endParaRPr lang="es-ES" altLang="es-PA" sz="1600"/>
            </a:p>
          </p:txBody>
        </p:sp>
        <p:sp>
          <p:nvSpPr>
            <p:cNvPr id="42014" name="Line 26"/>
            <p:cNvSpPr>
              <a:spLocks noChangeShapeType="1"/>
            </p:cNvSpPr>
            <p:nvPr/>
          </p:nvSpPr>
          <p:spPr bwMode="auto">
            <a:xfrm>
              <a:off x="2016" y="6480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15" name="Text Box 27"/>
            <p:cNvSpPr txBox="1">
              <a:spLocks noChangeArrowheads="1"/>
            </p:cNvSpPr>
            <p:nvPr/>
          </p:nvSpPr>
          <p:spPr bwMode="auto">
            <a:xfrm>
              <a:off x="1440" y="6624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Que lleva a </a:t>
              </a:r>
              <a:endParaRPr lang="es-ES" altLang="es-PA" sz="1600"/>
            </a:p>
          </p:txBody>
        </p:sp>
        <p:sp>
          <p:nvSpPr>
            <p:cNvPr id="42016" name="Oval 28"/>
            <p:cNvSpPr>
              <a:spLocks noChangeArrowheads="1"/>
            </p:cNvSpPr>
            <p:nvPr/>
          </p:nvSpPr>
          <p:spPr bwMode="auto">
            <a:xfrm>
              <a:off x="3600" y="7632"/>
              <a:ext cx="1584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Generales</a:t>
              </a:r>
              <a:endParaRPr lang="es-ES" altLang="es-PA" sz="1600"/>
            </a:p>
          </p:txBody>
        </p:sp>
        <p:sp>
          <p:nvSpPr>
            <p:cNvPr id="42017" name="Oval 29"/>
            <p:cNvSpPr>
              <a:spLocks noChangeArrowheads="1"/>
            </p:cNvSpPr>
            <p:nvPr/>
          </p:nvSpPr>
          <p:spPr bwMode="auto">
            <a:xfrm>
              <a:off x="5328" y="7632"/>
              <a:ext cx="1584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Específicos</a:t>
              </a:r>
              <a:endParaRPr lang="es-ES" altLang="es-PA" sz="1600"/>
            </a:p>
          </p:txBody>
        </p:sp>
        <p:sp>
          <p:nvSpPr>
            <p:cNvPr id="42018" name="Line 30"/>
            <p:cNvSpPr>
              <a:spLocks noChangeShapeType="1"/>
            </p:cNvSpPr>
            <p:nvPr/>
          </p:nvSpPr>
          <p:spPr bwMode="auto">
            <a:xfrm flipH="1">
              <a:off x="4320" y="7200"/>
              <a:ext cx="72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19" name="Line 31"/>
            <p:cNvSpPr>
              <a:spLocks noChangeShapeType="1"/>
            </p:cNvSpPr>
            <p:nvPr/>
          </p:nvSpPr>
          <p:spPr bwMode="auto">
            <a:xfrm>
              <a:off x="5904" y="7200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20" name="Oval 32"/>
            <p:cNvSpPr>
              <a:spLocks noChangeArrowheads="1"/>
            </p:cNvSpPr>
            <p:nvPr/>
          </p:nvSpPr>
          <p:spPr bwMode="auto">
            <a:xfrm>
              <a:off x="7920" y="7200"/>
              <a:ext cx="1152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Variables</a:t>
              </a:r>
              <a:endParaRPr lang="es-ES" altLang="es-PA" sz="1600"/>
            </a:p>
          </p:txBody>
        </p:sp>
        <p:sp>
          <p:nvSpPr>
            <p:cNvPr id="42021" name="Line 33"/>
            <p:cNvSpPr>
              <a:spLocks noChangeShapeType="1"/>
            </p:cNvSpPr>
            <p:nvPr/>
          </p:nvSpPr>
          <p:spPr bwMode="auto">
            <a:xfrm>
              <a:off x="8640" y="6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22" name="Oval 34"/>
            <p:cNvSpPr>
              <a:spLocks noChangeArrowheads="1"/>
            </p:cNvSpPr>
            <p:nvPr/>
          </p:nvSpPr>
          <p:spPr bwMode="auto">
            <a:xfrm>
              <a:off x="8064" y="8208"/>
              <a:ext cx="144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Experimentación</a:t>
              </a:r>
              <a:endParaRPr lang="es-ES" altLang="es-PA" sz="1600"/>
            </a:p>
          </p:txBody>
        </p:sp>
        <p:sp>
          <p:nvSpPr>
            <p:cNvPr id="42023" name="Oval 35"/>
            <p:cNvSpPr>
              <a:spLocks noChangeArrowheads="1"/>
            </p:cNvSpPr>
            <p:nvPr/>
          </p:nvSpPr>
          <p:spPr bwMode="auto">
            <a:xfrm>
              <a:off x="9216" y="8784"/>
              <a:ext cx="144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Presupuesto</a:t>
              </a:r>
              <a:endParaRPr lang="es-ES" altLang="es-PA" sz="1600"/>
            </a:p>
          </p:txBody>
        </p:sp>
        <p:sp>
          <p:nvSpPr>
            <p:cNvPr id="42024" name="Oval 36"/>
            <p:cNvSpPr>
              <a:spLocks noChangeArrowheads="1"/>
            </p:cNvSpPr>
            <p:nvPr/>
          </p:nvSpPr>
          <p:spPr bwMode="auto">
            <a:xfrm>
              <a:off x="10368" y="8064"/>
              <a:ext cx="144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sz="1600">
                  <a:latin typeface="Calibri" panose="020F0502020204030204" pitchFamily="34" charset="0"/>
                </a:rPr>
                <a:t>Cronograma</a:t>
              </a:r>
              <a:endParaRPr lang="es-ES" altLang="es-PA" sz="1600"/>
            </a:p>
          </p:txBody>
        </p:sp>
        <p:sp>
          <p:nvSpPr>
            <p:cNvPr id="42025" name="Line 37"/>
            <p:cNvSpPr>
              <a:spLocks noChangeShapeType="1"/>
            </p:cNvSpPr>
            <p:nvPr/>
          </p:nvSpPr>
          <p:spPr bwMode="auto">
            <a:xfrm>
              <a:off x="9936" y="6768"/>
              <a:ext cx="0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26" name="Line 38"/>
            <p:cNvSpPr>
              <a:spLocks noChangeShapeType="1"/>
            </p:cNvSpPr>
            <p:nvPr/>
          </p:nvSpPr>
          <p:spPr bwMode="auto">
            <a:xfrm flipH="1">
              <a:off x="9360" y="8064"/>
              <a:ext cx="57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2027" name="Line 39"/>
            <p:cNvSpPr>
              <a:spLocks noChangeShapeType="1"/>
            </p:cNvSpPr>
            <p:nvPr/>
          </p:nvSpPr>
          <p:spPr bwMode="auto">
            <a:xfrm>
              <a:off x="9936" y="8064"/>
              <a:ext cx="4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</p:grpSp>
      <p:pic>
        <p:nvPicPr>
          <p:cNvPr id="41987" name="Picture 1" descr="D:\msn\36_6_1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11906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D:\msn\msngifsdotcom_2097_icons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57188"/>
            <a:ext cx="8604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D:\msn\msngifsdotcom_20106_icons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214688"/>
            <a:ext cx="7143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D:\15 paticita\GIFS\6\cientificos\quimica-1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357688"/>
            <a:ext cx="904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428625"/>
            <a:ext cx="8858250" cy="6429375"/>
            <a:chOff x="2016" y="9792"/>
            <a:chExt cx="9216" cy="5040"/>
          </a:xfrm>
        </p:grpSpPr>
        <p:sp>
          <p:nvSpPr>
            <p:cNvPr id="43012" name="Oval 3"/>
            <p:cNvSpPr>
              <a:spLocks noChangeArrowheads="1"/>
            </p:cNvSpPr>
            <p:nvPr/>
          </p:nvSpPr>
          <p:spPr bwMode="auto">
            <a:xfrm>
              <a:off x="2304" y="9792"/>
              <a:ext cx="1296" cy="11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b="1">
                  <a:latin typeface="Calibri" panose="020F0502020204030204" pitchFamily="34" charset="0"/>
                </a:rPr>
                <a:t>Elección DEL</a:t>
              </a:r>
              <a:r>
                <a:rPr lang="es-ES" altLang="es-PA">
                  <a:latin typeface="Calibri" panose="020F0502020204030204" pitchFamily="34" charset="0"/>
                </a:rPr>
                <a:t> Tema</a:t>
              </a:r>
              <a:endParaRPr lang="es-ES" altLang="es-PA"/>
            </a:p>
          </p:txBody>
        </p:sp>
        <p:sp>
          <p:nvSpPr>
            <p:cNvPr id="43013" name="Rectangle 4"/>
            <p:cNvSpPr>
              <a:spLocks noChangeArrowheads="1"/>
            </p:cNvSpPr>
            <p:nvPr/>
          </p:nvSpPr>
          <p:spPr bwMode="auto">
            <a:xfrm>
              <a:off x="2016" y="11376"/>
              <a:ext cx="158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Planteamiento </a:t>
              </a:r>
              <a:endParaRPr lang="es-ES" altLang="es-PA"/>
            </a:p>
          </p:txBody>
        </p:sp>
        <p:sp>
          <p:nvSpPr>
            <p:cNvPr id="43014" name="Line 5"/>
            <p:cNvSpPr>
              <a:spLocks noChangeShapeType="1"/>
            </p:cNvSpPr>
            <p:nvPr/>
          </p:nvSpPr>
          <p:spPr bwMode="auto">
            <a:xfrm>
              <a:off x="2880" y="10944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15" name="Line 6"/>
            <p:cNvSpPr>
              <a:spLocks noChangeShapeType="1"/>
            </p:cNvSpPr>
            <p:nvPr/>
          </p:nvSpPr>
          <p:spPr bwMode="auto">
            <a:xfrm>
              <a:off x="3600" y="1036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4176" y="9792"/>
              <a:ext cx="1152" cy="10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Objetivos</a:t>
              </a:r>
              <a:endParaRPr lang="es-ES" altLang="es-PA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4320" y="11232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Generales</a:t>
              </a:r>
              <a:endParaRPr lang="es-ES" altLang="es-PA"/>
            </a:p>
          </p:txBody>
        </p:sp>
        <p:sp>
          <p:nvSpPr>
            <p:cNvPr id="43018" name="Rectangle 9"/>
            <p:cNvSpPr>
              <a:spLocks noChangeArrowheads="1"/>
            </p:cNvSpPr>
            <p:nvPr/>
          </p:nvSpPr>
          <p:spPr bwMode="auto">
            <a:xfrm>
              <a:off x="4320" y="11952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Específicos</a:t>
              </a:r>
              <a:endParaRPr lang="es-ES" altLang="es-PA"/>
            </a:p>
          </p:txBody>
        </p:sp>
        <p:sp>
          <p:nvSpPr>
            <p:cNvPr id="43019" name="Line 10"/>
            <p:cNvSpPr>
              <a:spLocks noChangeShapeType="1"/>
            </p:cNvSpPr>
            <p:nvPr/>
          </p:nvSpPr>
          <p:spPr bwMode="auto">
            <a:xfrm>
              <a:off x="4176" y="10512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20" name="Line 11"/>
            <p:cNvSpPr>
              <a:spLocks noChangeShapeType="1"/>
            </p:cNvSpPr>
            <p:nvPr/>
          </p:nvSpPr>
          <p:spPr bwMode="auto">
            <a:xfrm>
              <a:off x="4176" y="1224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21" name="Line 12"/>
            <p:cNvSpPr>
              <a:spLocks noChangeShapeType="1"/>
            </p:cNvSpPr>
            <p:nvPr/>
          </p:nvSpPr>
          <p:spPr bwMode="auto">
            <a:xfrm>
              <a:off x="4176" y="1137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6192" y="9936"/>
              <a:ext cx="1440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 b="1">
                  <a:latin typeface="Calibri" panose="020F0502020204030204" pitchFamily="34" charset="0"/>
                </a:rPr>
                <a:t>Marco</a:t>
              </a:r>
              <a:r>
                <a:rPr lang="es-ES" altLang="es-PA">
                  <a:latin typeface="Calibri" panose="020F0502020204030204" pitchFamily="34" charset="0"/>
                </a:rPr>
                <a:t> teórico</a:t>
              </a:r>
              <a:endParaRPr lang="es-ES" altLang="es-PA"/>
            </a:p>
          </p:txBody>
        </p:sp>
        <p:sp>
          <p:nvSpPr>
            <p:cNvPr id="43023" name="Line 14"/>
            <p:cNvSpPr>
              <a:spLocks noChangeShapeType="1"/>
            </p:cNvSpPr>
            <p:nvPr/>
          </p:nvSpPr>
          <p:spPr bwMode="auto">
            <a:xfrm>
              <a:off x="5328" y="10224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24" name="Oval 15"/>
            <p:cNvSpPr>
              <a:spLocks noChangeArrowheads="1"/>
            </p:cNvSpPr>
            <p:nvPr/>
          </p:nvSpPr>
          <p:spPr bwMode="auto">
            <a:xfrm>
              <a:off x="8352" y="9936"/>
              <a:ext cx="1152" cy="10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Hipótesis</a:t>
              </a:r>
              <a:endParaRPr lang="es-ES" altLang="es-PA"/>
            </a:p>
          </p:txBody>
        </p:sp>
        <p:sp>
          <p:nvSpPr>
            <p:cNvPr id="43025" name="Line 16"/>
            <p:cNvSpPr>
              <a:spLocks noChangeShapeType="1"/>
            </p:cNvSpPr>
            <p:nvPr/>
          </p:nvSpPr>
          <p:spPr bwMode="auto">
            <a:xfrm>
              <a:off x="7632" y="1036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26" name="Oval 17"/>
            <p:cNvSpPr>
              <a:spLocks noChangeArrowheads="1"/>
            </p:cNvSpPr>
            <p:nvPr/>
          </p:nvSpPr>
          <p:spPr bwMode="auto">
            <a:xfrm>
              <a:off x="9936" y="9936"/>
              <a:ext cx="1152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Materiales</a:t>
              </a:r>
              <a:endParaRPr lang="es-ES" altLang="es-PA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9504" y="1036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28" name="Oval 19"/>
            <p:cNvSpPr>
              <a:spLocks noChangeArrowheads="1"/>
            </p:cNvSpPr>
            <p:nvPr/>
          </p:nvSpPr>
          <p:spPr bwMode="auto">
            <a:xfrm>
              <a:off x="10080" y="12096"/>
              <a:ext cx="1152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Cronograma</a:t>
              </a:r>
              <a:endParaRPr lang="es-ES" altLang="es-PA"/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>
              <a:off x="10512" y="10800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30" name="Oval 21"/>
            <p:cNvSpPr>
              <a:spLocks noChangeArrowheads="1"/>
            </p:cNvSpPr>
            <p:nvPr/>
          </p:nvSpPr>
          <p:spPr bwMode="auto">
            <a:xfrm>
              <a:off x="7776" y="12240"/>
              <a:ext cx="144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Presupuesto</a:t>
              </a:r>
              <a:endParaRPr lang="es-ES" altLang="es-PA"/>
            </a:p>
          </p:txBody>
        </p:sp>
        <p:sp>
          <p:nvSpPr>
            <p:cNvPr id="43031" name="Oval 22"/>
            <p:cNvSpPr>
              <a:spLocks noChangeArrowheads="1"/>
            </p:cNvSpPr>
            <p:nvPr/>
          </p:nvSpPr>
          <p:spPr bwMode="auto">
            <a:xfrm>
              <a:off x="5616" y="12816"/>
              <a:ext cx="1440" cy="10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Bibliografía</a:t>
              </a:r>
              <a:endParaRPr lang="es-ES" altLang="es-PA"/>
            </a:p>
          </p:txBody>
        </p:sp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2880" y="12816"/>
              <a:ext cx="158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Resultados</a:t>
              </a:r>
              <a:endParaRPr lang="es-ES" altLang="es-PA"/>
            </a:p>
          </p:txBody>
        </p:sp>
        <p:sp>
          <p:nvSpPr>
            <p:cNvPr id="43033" name="Oval 24"/>
            <p:cNvSpPr>
              <a:spLocks noChangeArrowheads="1"/>
            </p:cNvSpPr>
            <p:nvPr/>
          </p:nvSpPr>
          <p:spPr bwMode="auto">
            <a:xfrm>
              <a:off x="2016" y="13968"/>
              <a:ext cx="158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PA">
                  <a:latin typeface="Calibri" panose="020F0502020204030204" pitchFamily="34" charset="0"/>
                </a:rPr>
                <a:t>Conclusiones</a:t>
              </a:r>
              <a:endParaRPr lang="es-ES" altLang="es-PA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 flipH="1">
              <a:off x="9216" y="12528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35" name="Line 26"/>
            <p:cNvSpPr>
              <a:spLocks noChangeShapeType="1"/>
            </p:cNvSpPr>
            <p:nvPr/>
          </p:nvSpPr>
          <p:spPr bwMode="auto">
            <a:xfrm flipH="1">
              <a:off x="6912" y="12672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36" name="Line 27"/>
            <p:cNvSpPr>
              <a:spLocks noChangeShapeType="1"/>
            </p:cNvSpPr>
            <p:nvPr/>
          </p:nvSpPr>
          <p:spPr bwMode="auto">
            <a:xfrm flipH="1" flipV="1">
              <a:off x="4464" y="13248"/>
              <a:ext cx="115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  <p:sp>
          <p:nvSpPr>
            <p:cNvPr id="43037" name="Line 28"/>
            <p:cNvSpPr>
              <a:spLocks noChangeShapeType="1"/>
            </p:cNvSpPr>
            <p:nvPr/>
          </p:nvSpPr>
          <p:spPr bwMode="auto">
            <a:xfrm flipH="1">
              <a:off x="3024" y="13680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A"/>
            </a:p>
          </p:txBody>
        </p:sp>
      </p:grpSp>
      <p:pic>
        <p:nvPicPr>
          <p:cNvPr id="43011" name="Picture 1" descr="D:\15 paticita\GIFS\6\cientificos\cientifico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85938"/>
            <a:ext cx="20716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0"/>
          <p:cNvSpPr>
            <a:spLocks noChangeShapeType="1"/>
          </p:cNvSpPr>
          <p:nvPr/>
        </p:nvSpPr>
        <p:spPr bwMode="auto">
          <a:xfrm>
            <a:off x="8172450" y="2205038"/>
            <a:ext cx="71438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35" name="Line 39"/>
          <p:cNvSpPr>
            <a:spLocks noChangeShapeType="1"/>
          </p:cNvSpPr>
          <p:nvPr/>
        </p:nvSpPr>
        <p:spPr bwMode="auto">
          <a:xfrm>
            <a:off x="6227763" y="24209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36" name="Line 38"/>
          <p:cNvSpPr>
            <a:spLocks noChangeShapeType="1"/>
          </p:cNvSpPr>
          <p:nvPr/>
        </p:nvSpPr>
        <p:spPr bwMode="auto">
          <a:xfrm>
            <a:off x="4284663" y="24209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37" name="Line 37"/>
          <p:cNvSpPr>
            <a:spLocks noChangeShapeType="1"/>
          </p:cNvSpPr>
          <p:nvPr/>
        </p:nvSpPr>
        <p:spPr bwMode="auto">
          <a:xfrm>
            <a:off x="2700338" y="2420938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38" name="Line 36"/>
          <p:cNvSpPr>
            <a:spLocks noChangeShapeType="1"/>
          </p:cNvSpPr>
          <p:nvPr/>
        </p:nvSpPr>
        <p:spPr bwMode="auto">
          <a:xfrm>
            <a:off x="755650" y="26368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PA" sz="2400" b="1" smtClean="0"/>
              <a:t>ESQUEMA: </a:t>
            </a:r>
            <a:br>
              <a:rPr lang="es-ES_tradnl" altLang="es-PA" sz="2400" b="1" smtClean="0"/>
            </a:br>
            <a:r>
              <a:rPr lang="es-ES_tradnl" altLang="es-PA" sz="2400" b="1" smtClean="0"/>
              <a:t>EL PROCESO DE LA INVESTIGACIÓN CIENTÍFICA</a:t>
            </a:r>
          </a:p>
        </p:txBody>
      </p:sp>
      <p:sp>
        <p:nvSpPr>
          <p:cNvPr id="44040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1187450" cy="52387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 b="1">
                <a:latin typeface="Perpetua" panose="02020502060401020303" pitchFamily="18" charset="0"/>
              </a:rPr>
              <a:t>ELECCIÓN DEL TEMA</a:t>
            </a: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179388" y="2781300"/>
            <a:ext cx="1582737" cy="520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 b="1">
                <a:latin typeface="Perpetua" panose="02020502060401020303" pitchFamily="18" charset="0"/>
              </a:rPr>
              <a:t>DELIMITACIÓN DEL TEMA</a:t>
            </a:r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2124075" y="2133600"/>
            <a:ext cx="1223963" cy="307975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 b="1">
                <a:latin typeface="Perpetua" panose="02020502060401020303" pitchFamily="18" charset="0"/>
              </a:rPr>
              <a:t>PROBLEMA</a:t>
            </a: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3708400" y="2133600"/>
            <a:ext cx="1223963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 b="1">
                <a:latin typeface="Perpetua" panose="02020502060401020303" pitchFamily="18" charset="0"/>
              </a:rPr>
              <a:t>OBJETIVOS</a:t>
            </a: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5508625" y="1989138"/>
            <a:ext cx="1439863" cy="5207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 b="1">
                <a:latin typeface="Perpetua" panose="02020502060401020303" pitchFamily="18" charset="0"/>
              </a:rPr>
              <a:t>MARCO TEÓRICO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7308850" y="2060575"/>
            <a:ext cx="1584325" cy="307975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 b="1">
                <a:latin typeface="Perpetua" panose="02020502060401020303" pitchFamily="18" charset="0"/>
              </a:rPr>
              <a:t>METODOLOGÍA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79388" y="3357563"/>
            <a:ext cx="1584325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PLANTEAMIENTO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835150" y="3357563"/>
            <a:ext cx="1655763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IDENTIFICACIÓN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79388" y="4508500"/>
            <a:ext cx="1512887" cy="520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ALCANCE Y LÍMITES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79388" y="5229225"/>
            <a:ext cx="1512887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RECURSOS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179388" y="3789363"/>
            <a:ext cx="1512887" cy="520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REVISIÓN DEL CONOCIMIENTO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635375" y="3357563"/>
            <a:ext cx="1295400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GENERALES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1835150" y="4508500"/>
            <a:ext cx="1655763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FORMULACIÓN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1835150" y="3933825"/>
            <a:ext cx="1655763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DESCRIPCIÓN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5148263" y="3284538"/>
            <a:ext cx="2160587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ANTECEDENTES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3635375" y="3789363"/>
            <a:ext cx="1295400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ESPECÍFICOS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5148263" y="3716338"/>
            <a:ext cx="2160587" cy="520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DEFINICIÓN CONCEPTUAL</a:t>
            </a:r>
          </a:p>
        </p:txBody>
      </p:sp>
      <p:sp>
        <p:nvSpPr>
          <p:cNvPr id="44057" name="Text Box 26"/>
          <p:cNvSpPr txBox="1">
            <a:spLocks noChangeArrowheads="1"/>
          </p:cNvSpPr>
          <p:nvPr/>
        </p:nvSpPr>
        <p:spPr bwMode="auto">
          <a:xfrm>
            <a:off x="5148263" y="4365625"/>
            <a:ext cx="2160587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HIPÓTESIS</a:t>
            </a: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5148263" y="4868863"/>
            <a:ext cx="2160587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VARIABLES</a:t>
            </a:r>
          </a:p>
        </p:txBody>
      </p:sp>
      <p:sp>
        <p:nvSpPr>
          <p:cNvPr id="44059" name="Text Box 29"/>
          <p:cNvSpPr txBox="1">
            <a:spLocks noChangeArrowheads="1"/>
          </p:cNvSpPr>
          <p:nvPr/>
        </p:nvSpPr>
        <p:spPr bwMode="auto">
          <a:xfrm>
            <a:off x="7524750" y="4941888"/>
            <a:ext cx="1439863" cy="3079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CODIFICACIÓN</a:t>
            </a:r>
          </a:p>
        </p:txBody>
      </p:sp>
      <p:sp>
        <p:nvSpPr>
          <p:cNvPr id="44060" name="Text Box 30"/>
          <p:cNvSpPr txBox="1">
            <a:spLocks noChangeArrowheads="1"/>
          </p:cNvSpPr>
          <p:nvPr/>
        </p:nvSpPr>
        <p:spPr bwMode="auto">
          <a:xfrm>
            <a:off x="7524750" y="5373688"/>
            <a:ext cx="1441450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TABULACIÓN</a:t>
            </a:r>
          </a:p>
        </p:txBody>
      </p:sp>
      <p:sp>
        <p:nvSpPr>
          <p:cNvPr id="44061" name="Text Box 31"/>
          <p:cNvSpPr txBox="1">
            <a:spLocks noChangeArrowheads="1"/>
          </p:cNvSpPr>
          <p:nvPr/>
        </p:nvSpPr>
        <p:spPr bwMode="auto">
          <a:xfrm>
            <a:off x="7524750" y="2924175"/>
            <a:ext cx="1439863" cy="520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POBLACIÓN Y MUESTRA</a:t>
            </a:r>
          </a:p>
        </p:txBody>
      </p:sp>
      <p:sp>
        <p:nvSpPr>
          <p:cNvPr id="44062" name="Text Box 32"/>
          <p:cNvSpPr txBox="1">
            <a:spLocks noChangeArrowheads="1"/>
          </p:cNvSpPr>
          <p:nvPr/>
        </p:nvSpPr>
        <p:spPr bwMode="auto">
          <a:xfrm>
            <a:off x="7524750" y="3573463"/>
            <a:ext cx="1439863" cy="520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RECOLECCIÓN DE DATOS</a:t>
            </a:r>
          </a:p>
        </p:txBody>
      </p:sp>
      <p:sp>
        <p:nvSpPr>
          <p:cNvPr id="44063" name="Text Box 33"/>
          <p:cNvSpPr txBox="1">
            <a:spLocks noChangeArrowheads="1"/>
          </p:cNvSpPr>
          <p:nvPr/>
        </p:nvSpPr>
        <p:spPr bwMode="auto">
          <a:xfrm>
            <a:off x="7524750" y="4292600"/>
            <a:ext cx="1439863" cy="520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PA" sz="1400">
                <a:latin typeface="Perpetua" panose="02020502060401020303" pitchFamily="18" charset="0"/>
              </a:rPr>
              <a:t>PROC. DE DATOS</a:t>
            </a:r>
          </a:p>
        </p:txBody>
      </p:sp>
      <p:sp>
        <p:nvSpPr>
          <p:cNvPr id="44064" name="AutoShape 34"/>
          <p:cNvSpPr>
            <a:spLocks noChangeArrowheads="1"/>
          </p:cNvSpPr>
          <p:nvPr/>
        </p:nvSpPr>
        <p:spPr bwMode="auto">
          <a:xfrm rot="10800000">
            <a:off x="7380288" y="5734050"/>
            <a:ext cx="1008062" cy="719138"/>
          </a:xfrm>
          <a:custGeom>
            <a:avLst/>
            <a:gdLst>
              <a:gd name="T0" fmla="*/ 27066560 w 21600"/>
              <a:gd name="T1" fmla="*/ 0 h 21600"/>
              <a:gd name="T2" fmla="*/ 27066560 w 21600"/>
              <a:gd name="T3" fmla="*/ 13476546 h 21600"/>
              <a:gd name="T4" fmla="*/ 4384416 w 21600"/>
              <a:gd name="T5" fmla="*/ 23942567 h 21600"/>
              <a:gd name="T6" fmla="*/ 47045781 w 21600"/>
              <a:gd name="T7" fmla="*/ 673828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10 h 21600"/>
              <a:gd name="T14" fmla="*/ 18629 w 21600"/>
              <a:gd name="T15" fmla="*/ 80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110"/>
                </a:lnTo>
                <a:cubicBezTo>
                  <a:pt x="5564" y="4110"/>
                  <a:pt x="0" y="7713"/>
                  <a:pt x="0" y="12158"/>
                </a:cubicBezTo>
                <a:lnTo>
                  <a:pt x="0" y="21600"/>
                </a:lnTo>
                <a:lnTo>
                  <a:pt x="4025" y="21600"/>
                </a:lnTo>
                <a:lnTo>
                  <a:pt x="4025" y="12158"/>
                </a:lnTo>
                <a:cubicBezTo>
                  <a:pt x="4025" y="9888"/>
                  <a:pt x="7787" y="8048"/>
                  <a:pt x="12427" y="8048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44065" name="Text Box 35"/>
          <p:cNvSpPr txBox="1">
            <a:spLocks noChangeArrowheads="1"/>
          </p:cNvSpPr>
          <p:nvPr/>
        </p:nvSpPr>
        <p:spPr bwMode="auto">
          <a:xfrm>
            <a:off x="5435600" y="5876925"/>
            <a:ext cx="18732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ENTREGA DE INFORME</a:t>
            </a:r>
          </a:p>
        </p:txBody>
      </p:sp>
      <p:sp>
        <p:nvSpPr>
          <p:cNvPr id="44066" name="Line 41"/>
          <p:cNvSpPr>
            <a:spLocks noChangeShapeType="1"/>
          </p:cNvSpPr>
          <p:nvPr/>
        </p:nvSpPr>
        <p:spPr bwMode="auto">
          <a:xfrm>
            <a:off x="1476375" y="23495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67" name="Line 42"/>
          <p:cNvSpPr>
            <a:spLocks noChangeShapeType="1"/>
          </p:cNvSpPr>
          <p:nvPr/>
        </p:nvSpPr>
        <p:spPr bwMode="auto">
          <a:xfrm>
            <a:off x="3348038" y="22764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68" name="Line 43"/>
          <p:cNvSpPr>
            <a:spLocks noChangeShapeType="1"/>
          </p:cNvSpPr>
          <p:nvPr/>
        </p:nvSpPr>
        <p:spPr bwMode="auto">
          <a:xfrm>
            <a:off x="4932363" y="22764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69" name="Line 44"/>
          <p:cNvSpPr>
            <a:spLocks noChangeShapeType="1"/>
          </p:cNvSpPr>
          <p:nvPr/>
        </p:nvSpPr>
        <p:spPr bwMode="auto">
          <a:xfrm>
            <a:off x="6948488" y="22764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44070" name="Picture 2" descr="magocutre.gif (13322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71500"/>
            <a:ext cx="885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/>
          <p:cNvSpPr>
            <a:spLocks noChangeArrowheads="1"/>
          </p:cNvSpPr>
          <p:nvPr/>
        </p:nvSpPr>
        <p:spPr bwMode="auto">
          <a:xfrm>
            <a:off x="1547813" y="2924175"/>
            <a:ext cx="287337" cy="15827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5059" name="Rectangle 15"/>
          <p:cNvSpPr>
            <a:spLocks noChangeArrowheads="1"/>
          </p:cNvSpPr>
          <p:nvPr/>
        </p:nvSpPr>
        <p:spPr bwMode="auto">
          <a:xfrm>
            <a:off x="1547813" y="4483100"/>
            <a:ext cx="1152525" cy="3587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pic>
        <p:nvPicPr>
          <p:cNvPr id="45060" name="Picture 19" descr="conam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3"/>
          <a:stretch>
            <a:fillRect/>
          </a:stretch>
        </p:blipFill>
        <p:spPr bwMode="auto">
          <a:xfrm>
            <a:off x="-468313" y="3359150"/>
            <a:ext cx="3671888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4213" y="476250"/>
            <a:ext cx="3311525" cy="9366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bscissa" pitchFamily="2" charset="0"/>
                <a:cs typeface="Arial" charset="0"/>
              </a:rPr>
              <a:t>TEMA DE </a:t>
            </a:r>
          </a:p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bscissa" pitchFamily="2" charset="0"/>
                <a:cs typeface="Arial" charset="0"/>
              </a:rPr>
              <a:t>INVESTIGACIÓN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bscissa" pitchFamily="2" charset="0"/>
              <a:cs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219700" y="404813"/>
            <a:ext cx="3384550" cy="10080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bscissa" pitchFamily="2" charset="0"/>
                <a:cs typeface="Arial" charset="0"/>
              </a:rPr>
              <a:t>TEMA ESPECÍFICO DE </a:t>
            </a:r>
          </a:p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bscissa" pitchFamily="2" charset="0"/>
                <a:cs typeface="Arial" charset="0"/>
              </a:rPr>
              <a:t>INVESTIGACIÓN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bscissa" pitchFamily="2" charset="0"/>
              <a:cs typeface="Arial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700338" y="2276475"/>
            <a:ext cx="3384550" cy="1008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bscissa" pitchFamily="2" charset="0"/>
                <a:cs typeface="Arial" charset="0"/>
              </a:rPr>
              <a:t>REVISIÓN </a:t>
            </a:r>
          </a:p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bscissa" pitchFamily="2" charset="0"/>
                <a:cs typeface="Arial" charset="0"/>
              </a:rPr>
              <a:t>BIBLIOGRÁFICA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bscissa" pitchFamily="2" charset="0"/>
              <a:cs typeface="Arial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700338" y="4076700"/>
            <a:ext cx="3384550" cy="1008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bscissa" pitchFamily="2" charset="0"/>
                <a:cs typeface="Arial" charset="0"/>
              </a:rPr>
              <a:t>REFLEXIÓN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bscissa" pitchFamily="2" charset="0"/>
              <a:cs typeface="Arial" charset="0"/>
            </a:endParaRP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1547813" y="1412875"/>
            <a:ext cx="287337" cy="15113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>
            <a:off x="1547813" y="2565400"/>
            <a:ext cx="1152525" cy="3587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6084888" y="2565400"/>
            <a:ext cx="1152525" cy="3587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5068" name="AutoShape 14"/>
          <p:cNvSpPr>
            <a:spLocks noChangeArrowheads="1"/>
          </p:cNvSpPr>
          <p:nvPr/>
        </p:nvSpPr>
        <p:spPr bwMode="auto">
          <a:xfrm>
            <a:off x="6854825" y="1412875"/>
            <a:ext cx="649288" cy="1511300"/>
          </a:xfrm>
          <a:prstGeom prst="upArrow">
            <a:avLst>
              <a:gd name="adj1" fmla="val 50000"/>
              <a:gd name="adj2" fmla="val 58191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6084888" y="4437063"/>
            <a:ext cx="2303462" cy="36036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5070" name="AutoShape 18"/>
          <p:cNvSpPr>
            <a:spLocks noChangeArrowheads="1"/>
          </p:cNvSpPr>
          <p:nvPr/>
        </p:nvSpPr>
        <p:spPr bwMode="auto">
          <a:xfrm>
            <a:off x="7888288" y="1412875"/>
            <a:ext cx="649287" cy="3382963"/>
          </a:xfrm>
          <a:prstGeom prst="upArrow">
            <a:avLst>
              <a:gd name="adj1" fmla="val 50000"/>
              <a:gd name="adj2" fmla="val 130257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00113" y="765175"/>
            <a:ext cx="37433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2400" b="1"/>
              <a:t>TEMA ESPECÍFICO</a:t>
            </a:r>
          </a:p>
          <a:p>
            <a:pPr algn="ctr" eaLnBrk="1" hangingPunct="1"/>
            <a:r>
              <a:rPr lang="es-ES_tradnl" altLang="es-PA" sz="2400" b="1"/>
              <a:t> DE INVESTIGACIÓN</a:t>
            </a:r>
            <a:endParaRPr lang="es-ES" altLang="es-PA" sz="2400" b="1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1619250" y="2205038"/>
            <a:ext cx="1800225" cy="1295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23850" y="3573463"/>
            <a:ext cx="4752975" cy="2879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CO" sz="2400" b="1">
              <a:latin typeface="Arial" charset="0"/>
              <a:cs typeface="Arial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971550" y="4292600"/>
            <a:ext cx="3168650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5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PROBLEMA DE</a:t>
            </a:r>
          </a:p>
          <a:p>
            <a:pPr algn="ctr">
              <a:defRPr/>
            </a:pPr>
            <a:r>
              <a:rPr lang="es-ES_tradnl" sz="25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INVESTIGACIÓN</a:t>
            </a:r>
            <a:endParaRPr lang="es-ES" sz="25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5676900" y="3213100"/>
            <a:ext cx="3348038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2000" b="1"/>
              <a:t>Problema como </a:t>
            </a:r>
          </a:p>
          <a:p>
            <a:pPr algn="ctr" eaLnBrk="1" hangingPunct="1"/>
            <a:r>
              <a:rPr lang="es-ES_tradnl" altLang="es-PA" sz="2000" b="1"/>
              <a:t>pregunta de investigación</a:t>
            </a:r>
            <a:endParaRPr lang="es-ES" altLang="es-PA" sz="2000" b="1"/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5653088" y="4797425"/>
            <a:ext cx="334803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2000" b="1"/>
              <a:t>Problema como </a:t>
            </a:r>
          </a:p>
          <a:p>
            <a:pPr algn="ctr" eaLnBrk="1" hangingPunct="1"/>
            <a:r>
              <a:rPr lang="es-ES_tradnl" altLang="es-PA" sz="2000" b="1"/>
              <a:t>Objeto de investigación</a:t>
            </a:r>
            <a:endParaRPr lang="es-ES" altLang="es-PA" sz="2000" b="1"/>
          </a:p>
        </p:txBody>
      </p:sp>
      <p:sp>
        <p:nvSpPr>
          <p:cNvPr id="46088" name="AutoShape 10"/>
          <p:cNvSpPr>
            <a:spLocks noChangeArrowheads="1"/>
          </p:cNvSpPr>
          <p:nvPr/>
        </p:nvSpPr>
        <p:spPr bwMode="auto">
          <a:xfrm>
            <a:off x="5076825" y="3644900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71F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5076825" y="5229225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71F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6090" name="WordArt 14"/>
          <p:cNvSpPr>
            <a:spLocks noChangeArrowheads="1" noChangeShapeType="1" noTextEdit="1"/>
          </p:cNvSpPr>
          <p:nvPr/>
        </p:nvSpPr>
        <p:spPr bwMode="auto">
          <a:xfrm>
            <a:off x="3059113" y="3644900"/>
            <a:ext cx="34766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6091" name="WordArt 16"/>
          <p:cNvSpPr>
            <a:spLocks noChangeArrowheads="1" noChangeShapeType="1" noTextEdit="1"/>
          </p:cNvSpPr>
          <p:nvPr/>
        </p:nvSpPr>
        <p:spPr bwMode="auto">
          <a:xfrm>
            <a:off x="2195513" y="3644900"/>
            <a:ext cx="34766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258888" y="3644900"/>
            <a:ext cx="34766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6093" name="WordArt 18"/>
          <p:cNvSpPr>
            <a:spLocks noChangeArrowheads="1" noChangeShapeType="1" noTextEdit="1"/>
          </p:cNvSpPr>
          <p:nvPr/>
        </p:nvSpPr>
        <p:spPr bwMode="auto">
          <a:xfrm>
            <a:off x="398463" y="3648075"/>
            <a:ext cx="34766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6094" name="WordArt 19"/>
          <p:cNvSpPr>
            <a:spLocks noChangeArrowheads="1" noChangeShapeType="1" noTextEdit="1"/>
          </p:cNvSpPr>
          <p:nvPr/>
        </p:nvSpPr>
        <p:spPr bwMode="auto">
          <a:xfrm>
            <a:off x="3851275" y="3644900"/>
            <a:ext cx="3476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2004" name="WordArt 20"/>
          <p:cNvSpPr>
            <a:spLocks noChangeArrowheads="1" noChangeShapeType="1" noTextEdit="1"/>
          </p:cNvSpPr>
          <p:nvPr/>
        </p:nvSpPr>
        <p:spPr bwMode="auto">
          <a:xfrm>
            <a:off x="4572000" y="5665788"/>
            <a:ext cx="3476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6096" name="WordArt 21"/>
          <p:cNvSpPr>
            <a:spLocks noChangeArrowheads="1" noChangeShapeType="1" noTextEdit="1"/>
          </p:cNvSpPr>
          <p:nvPr/>
        </p:nvSpPr>
        <p:spPr bwMode="auto">
          <a:xfrm>
            <a:off x="458788" y="5589588"/>
            <a:ext cx="34766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6097" name="WordArt 22"/>
          <p:cNvSpPr>
            <a:spLocks noChangeArrowheads="1" noChangeShapeType="1" noTextEdit="1"/>
          </p:cNvSpPr>
          <p:nvPr/>
        </p:nvSpPr>
        <p:spPr bwMode="auto">
          <a:xfrm>
            <a:off x="1331913" y="5805488"/>
            <a:ext cx="34766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6098" name="WordArt 23"/>
          <p:cNvSpPr>
            <a:spLocks noChangeArrowheads="1" noChangeShapeType="1" noTextEdit="1"/>
          </p:cNvSpPr>
          <p:nvPr/>
        </p:nvSpPr>
        <p:spPr bwMode="auto">
          <a:xfrm>
            <a:off x="2771775" y="5805488"/>
            <a:ext cx="3476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2008" name="WordArt 24"/>
          <p:cNvSpPr>
            <a:spLocks noChangeArrowheads="1" noChangeShapeType="1" noTextEdit="1"/>
          </p:cNvSpPr>
          <p:nvPr/>
        </p:nvSpPr>
        <p:spPr bwMode="auto">
          <a:xfrm>
            <a:off x="3635375" y="5805488"/>
            <a:ext cx="3476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FF0000"/>
                    </a:gs>
                    <a:gs pos="50000">
                      <a:srgbClr val="71F59D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46100" name="Picture 6" descr="cienc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8575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PA" sz="3200" b="1" smtClean="0"/>
              <a:t>CONOCIEMIENTO COMÚN – CONOCIMIENTO CIENTÍFICO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PA" smtClean="0"/>
              <a:t>                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16013" y="2420938"/>
            <a:ext cx="208915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CONOCIMIENTO COMÚN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4365625"/>
            <a:ext cx="2162175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CONOCIMIENTOCIENTÍFICO</a:t>
            </a:r>
          </a:p>
        </p:txBody>
      </p:sp>
      <p:sp>
        <p:nvSpPr>
          <p:cNvPr id="10246" name="Text Box 6" descr="Papel carta"/>
          <p:cNvSpPr txBox="1">
            <a:spLocks noChangeArrowheads="1"/>
          </p:cNvSpPr>
          <p:nvPr/>
        </p:nvSpPr>
        <p:spPr bwMode="auto">
          <a:xfrm>
            <a:off x="4716463" y="2060575"/>
            <a:ext cx="3671887" cy="10636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>
                <a:latin typeface="Perpetua" panose="02020502060401020303" pitchFamily="18" charset="0"/>
              </a:rPr>
              <a:t> SIMPLE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>
                <a:latin typeface="Perpetua" panose="02020502060401020303" pitchFamily="18" charset="0"/>
              </a:rPr>
              <a:t> ADQUIRIDO Y ACEPTADO SIN &gt; DISCUSIÓN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3203575" y="270827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3348038" y="46529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0249" name="Text Box 11" descr="Papel carta"/>
          <p:cNvSpPr txBox="1">
            <a:spLocks noChangeArrowheads="1"/>
          </p:cNvSpPr>
          <p:nvPr/>
        </p:nvSpPr>
        <p:spPr bwMode="auto">
          <a:xfrm>
            <a:off x="4787900" y="3644900"/>
            <a:ext cx="3529013" cy="25701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>
                <a:latin typeface="Perpetua" panose="02020502060401020303" pitchFamily="18" charset="0"/>
              </a:rPr>
              <a:t> COMPLEJO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>
                <a:latin typeface="Perpetua" panose="02020502060401020303" pitchFamily="18" charset="0"/>
              </a:rPr>
              <a:t> SE ADQUIERE A TRAVÉS DEL MÉTODO CIENTÍFICO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>
                <a:latin typeface="Perpetua" panose="02020502060401020303" pitchFamily="18" charset="0"/>
              </a:rPr>
              <a:t>BUSCA RESPONDER INTERROGANTES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>
                <a:latin typeface="Perpetua" panose="02020502060401020303" pitchFamily="18" charset="0"/>
              </a:rPr>
              <a:t>INTERPRETAR LA REALIDAD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PA">
                <a:latin typeface="Perpetua" panose="02020502060401020303" pitchFamily="18" charset="0"/>
              </a:rPr>
              <a:t>MODIFICAR LA REALIDAD</a:t>
            </a:r>
          </a:p>
        </p:txBody>
      </p:sp>
      <p:pic>
        <p:nvPicPr>
          <p:cNvPr id="10250" name="Picture 2" descr="attar.gif (4758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7156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24075" y="404813"/>
            <a:ext cx="4103688" cy="10080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2400" b="1"/>
              <a:t>PROBLEMA ESPECÍFICO </a:t>
            </a:r>
          </a:p>
          <a:p>
            <a:pPr algn="ctr" eaLnBrk="1" hangingPunct="1"/>
            <a:r>
              <a:rPr lang="es-ES_tradnl" altLang="es-PA" sz="2400" b="1"/>
              <a:t>DE INVESTIGACIÓN</a:t>
            </a:r>
            <a:endParaRPr lang="es-ES" altLang="es-PA" sz="2400" b="1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5400000">
            <a:off x="2663825" y="1808163"/>
            <a:ext cx="1584325" cy="1225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-5400000">
            <a:off x="4103688" y="1881188"/>
            <a:ext cx="1512887" cy="865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323850" y="3284538"/>
            <a:ext cx="2160588" cy="468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>
                <a:gradFill rotWithShape="1">
                  <a:gsLst>
                    <a:gs pos="0">
                      <a:srgbClr val="A774F2"/>
                    </a:gs>
                    <a:gs pos="50000">
                      <a:srgbClr val="FFFFFF"/>
                    </a:gs>
                    <a:gs pos="100000">
                      <a:srgbClr val="A774F2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ANTECEDENTES</a:t>
            </a: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2195513" y="4005263"/>
            <a:ext cx="25193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2000" kern="10"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MARCO DE </a:t>
            </a:r>
          </a:p>
          <a:p>
            <a:pPr algn="ctr"/>
            <a:r>
              <a:rPr lang="es-PA" sz="2000" kern="10"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REFERENCIA</a:t>
            </a:r>
          </a:p>
        </p:txBody>
      </p:sp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>
            <a:off x="4643438" y="4724400"/>
            <a:ext cx="25193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2000" kern="10">
                <a:gradFill rotWithShape="1">
                  <a:gsLst>
                    <a:gs pos="0">
                      <a:srgbClr val="FF0000"/>
                    </a:gs>
                    <a:gs pos="50000">
                      <a:srgbClr val="FFFF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MARCO  </a:t>
            </a:r>
          </a:p>
          <a:p>
            <a:pPr algn="ctr"/>
            <a:r>
              <a:rPr lang="es-PA" sz="2000" kern="10">
                <a:gradFill rotWithShape="1">
                  <a:gsLst>
                    <a:gs pos="0">
                      <a:srgbClr val="FF0000"/>
                    </a:gs>
                    <a:gs pos="50000">
                      <a:srgbClr val="FFFF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CONCEPTUAL</a:t>
            </a: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6084888" y="5805488"/>
            <a:ext cx="251936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CO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71F59D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/>
                <a:cs typeface="Arial" charset="0"/>
              </a:rPr>
              <a:t>       </a:t>
            </a:r>
          </a:p>
          <a:p>
            <a:pPr algn="ctr">
              <a:defRPr/>
            </a:pPr>
            <a:r>
              <a:rPr lang="es-CO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71F59D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 Black"/>
                <a:cs typeface="Arial" charset="0"/>
              </a:rPr>
              <a:t>       </a:t>
            </a:r>
          </a:p>
        </p:txBody>
      </p:sp>
      <p:pic>
        <p:nvPicPr>
          <p:cNvPr id="47113" name="Picture 6" descr="cien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24511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0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203575" y="404813"/>
            <a:ext cx="31686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ddict" pitchFamily="34" charset="0"/>
                <a:cs typeface="Arial" charset="0"/>
              </a:rPr>
              <a:t>MARCO DE </a:t>
            </a:r>
          </a:p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ddict" pitchFamily="34" charset="0"/>
                <a:cs typeface="Arial" charset="0"/>
              </a:rPr>
              <a:t>REFERENCIA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ddict" pitchFamily="34" charset="0"/>
              <a:cs typeface="Arial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03575" y="2420938"/>
            <a:ext cx="31686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ddict" pitchFamily="34" charset="0"/>
                <a:cs typeface="Arial" charset="0"/>
              </a:rPr>
              <a:t>Objetivos de </a:t>
            </a:r>
          </a:p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ddict" pitchFamily="34" charset="0"/>
                <a:cs typeface="Arial" charset="0"/>
              </a:rPr>
              <a:t>Investigación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ddict" pitchFamily="34" charset="0"/>
              <a:cs typeface="Arial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23850" y="4437063"/>
            <a:ext cx="25923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ddict" pitchFamily="34" charset="0"/>
                <a:cs typeface="Arial" charset="0"/>
              </a:rPr>
              <a:t>Descriptivos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ddict" pitchFamily="34" charset="0"/>
              <a:cs typeface="Arial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170238" y="4441825"/>
            <a:ext cx="27701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ddict" pitchFamily="34" charset="0"/>
                <a:cs typeface="Arial" charset="0"/>
              </a:rPr>
              <a:t>Clasificativos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ddict" pitchFamily="34" charset="0"/>
              <a:cs typeface="Arial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196013" y="4437063"/>
            <a:ext cx="25923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ddict" pitchFamily="34" charset="0"/>
                <a:cs typeface="Arial" charset="0"/>
              </a:rPr>
              <a:t>Explicativos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Addict" pitchFamily="34" charset="0"/>
              <a:cs typeface="Arial" charset="0"/>
            </a:endParaRP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4356100" y="1412875"/>
            <a:ext cx="1008063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774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6084888" y="3429000"/>
            <a:ext cx="1079500" cy="863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4787900" y="3357563"/>
            <a:ext cx="0" cy="1008062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2195513" y="3357563"/>
            <a:ext cx="1081087" cy="100806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48139" name="Picture 5" descr="nin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368141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651500" y="333375"/>
            <a:ext cx="3168650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2800" b="1"/>
              <a:t>METODOLOGÍA</a:t>
            </a:r>
            <a:endParaRPr lang="es-ES" altLang="es-PA" sz="2800" b="1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7308850" y="1341438"/>
            <a:ext cx="0" cy="1295400"/>
          </a:xfrm>
          <a:prstGeom prst="line">
            <a:avLst/>
          </a:prstGeom>
          <a:noFill/>
          <a:ln w="1238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708650" y="2708275"/>
            <a:ext cx="3168650" cy="1944688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3200" b="1"/>
              <a:t>RECOLECCIÓN </a:t>
            </a:r>
          </a:p>
          <a:p>
            <a:pPr algn="ctr" eaLnBrk="1" hangingPunct="1"/>
            <a:r>
              <a:rPr lang="es-ES_tradnl" altLang="es-PA" sz="3200" b="1"/>
              <a:t>DE </a:t>
            </a:r>
          </a:p>
          <a:p>
            <a:pPr algn="ctr" eaLnBrk="1" hangingPunct="1"/>
            <a:r>
              <a:rPr lang="es-ES_tradnl" altLang="es-PA" sz="3200" b="1"/>
              <a:t>INFORMACIÓN</a:t>
            </a:r>
            <a:endParaRPr lang="es-ES" altLang="es-PA" sz="3200" b="1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55650" y="314166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2800" b="1"/>
              <a:t>PLAN</a:t>
            </a:r>
            <a:endParaRPr lang="es-ES" altLang="es-PA" sz="2800" b="1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84213" y="3860800"/>
            <a:ext cx="2951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A" sz="2800" b="1"/>
              <a:t>INSTRUMENTOS</a:t>
            </a:r>
            <a:endParaRPr lang="es-ES" altLang="es-PA" sz="2800" b="1"/>
          </a:p>
        </p:txBody>
      </p:sp>
      <p:sp>
        <p:nvSpPr>
          <p:cNvPr id="49159" name="Line 9"/>
          <p:cNvSpPr>
            <a:spLocks noChangeShapeType="1"/>
          </p:cNvSpPr>
          <p:nvPr/>
        </p:nvSpPr>
        <p:spPr bwMode="auto">
          <a:xfrm>
            <a:off x="2411413" y="3357563"/>
            <a:ext cx="3240087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924300" y="4154488"/>
            <a:ext cx="17272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49161" name="Picture 4" descr="profesor_manti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E4E2"/>
              </a:clrFrom>
              <a:clrTo>
                <a:srgbClr val="D3E4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2286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2" grpId="0" animBg="1"/>
      <p:bldP spid="45063" grpId="0"/>
      <p:bldP spid="450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922463" y="476250"/>
            <a:ext cx="34559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RECOLECCIÓN</a:t>
            </a:r>
            <a:endParaRPr lang="es-ES" sz="3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276600" y="1628775"/>
            <a:ext cx="719138" cy="1512888"/>
          </a:xfrm>
          <a:prstGeom prst="downArrow">
            <a:avLst>
              <a:gd name="adj1" fmla="val 50000"/>
              <a:gd name="adj2" fmla="val 525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PA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476375" y="3357563"/>
            <a:ext cx="34559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Procesamiento de </a:t>
            </a:r>
          </a:p>
          <a:p>
            <a:pPr algn="ctr">
              <a:defRPr/>
            </a:pPr>
            <a:r>
              <a:rPr lang="es-ES_tradnl" sz="3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Información</a:t>
            </a:r>
            <a:endParaRPr lang="es-ES" sz="3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95513" y="4265613"/>
            <a:ext cx="3240087" cy="1079500"/>
            <a:chOff x="1383" y="2687"/>
            <a:chExt cx="2041" cy="680"/>
          </a:xfrm>
        </p:grpSpPr>
        <p:sp>
          <p:nvSpPr>
            <p:cNvPr id="46091" name="PubL"/>
            <p:cNvSpPr>
              <a:spLocks noEditPoints="1" noChangeArrowheads="1"/>
            </p:cNvSpPr>
            <p:nvPr/>
          </p:nvSpPr>
          <p:spPr bwMode="auto">
            <a:xfrm rot="16200000">
              <a:off x="2064" y="2006"/>
              <a:ext cx="680" cy="2041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901 0 0"/>
                <a:gd name="G4" fmla="*/ 18901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202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901"/>
                  </a:lnTo>
                  <a:lnTo>
                    <a:pt x="17381" y="18901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1429" y="2931"/>
              <a:ext cx="18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Ordenamiento</a:t>
              </a:r>
              <a:endParaRPr lang="es-E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71775" y="5300663"/>
            <a:ext cx="3455988" cy="1079500"/>
            <a:chOff x="1746" y="3339"/>
            <a:chExt cx="2177" cy="680"/>
          </a:xfrm>
        </p:grpSpPr>
        <p:sp>
          <p:nvSpPr>
            <p:cNvPr id="46093" name="PubL"/>
            <p:cNvSpPr>
              <a:spLocks noEditPoints="1" noChangeArrowheads="1"/>
            </p:cNvSpPr>
            <p:nvPr/>
          </p:nvSpPr>
          <p:spPr bwMode="auto">
            <a:xfrm rot="16200000">
              <a:off x="2495" y="2590"/>
              <a:ext cx="680" cy="2177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097 0 0"/>
                <a:gd name="G4" fmla="*/ 18097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984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097"/>
                  </a:lnTo>
                  <a:lnTo>
                    <a:pt x="17381" y="18097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1927" y="3612"/>
              <a:ext cx="18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Clasificación</a:t>
              </a:r>
              <a:endParaRPr lang="es-E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50183" name="Picture 6" descr="image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643063"/>
            <a:ext cx="264477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3088" y="1557338"/>
            <a:ext cx="4608512" cy="747712"/>
            <a:chOff x="1383" y="2687"/>
            <a:chExt cx="2041" cy="680"/>
          </a:xfrm>
        </p:grpSpPr>
        <p:sp>
          <p:nvSpPr>
            <p:cNvPr id="47109" name="PubL"/>
            <p:cNvSpPr>
              <a:spLocks noEditPoints="1" noChangeArrowheads="1"/>
            </p:cNvSpPr>
            <p:nvPr/>
          </p:nvSpPr>
          <p:spPr bwMode="auto">
            <a:xfrm rot="16200000">
              <a:off x="2063" y="2008"/>
              <a:ext cx="680" cy="2041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901 0 0"/>
                <a:gd name="G4" fmla="*/ 18901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202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901"/>
                  </a:lnTo>
                  <a:lnTo>
                    <a:pt x="17381" y="18901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1429" y="2931"/>
              <a:ext cx="186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Introducción </a:t>
              </a:r>
              <a:endPara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331913" y="0"/>
            <a:ext cx="25193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5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ANALISIS</a:t>
            </a:r>
            <a:endParaRPr lang="es-ES" sz="25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95288" y="1125538"/>
            <a:ext cx="41751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Informe de la investigación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041400" y="2219325"/>
            <a:ext cx="4824413" cy="1079500"/>
            <a:chOff x="930" y="1706"/>
            <a:chExt cx="3220" cy="680"/>
          </a:xfrm>
        </p:grpSpPr>
        <p:sp>
          <p:nvSpPr>
            <p:cNvPr id="47114" name="PubL"/>
            <p:cNvSpPr>
              <a:spLocks noEditPoints="1" noChangeArrowheads="1"/>
            </p:cNvSpPr>
            <p:nvPr/>
          </p:nvSpPr>
          <p:spPr bwMode="auto">
            <a:xfrm rot="16200000">
              <a:off x="2200" y="436"/>
              <a:ext cx="680" cy="3220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901 0 0"/>
                <a:gd name="G4" fmla="*/ 18901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202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901"/>
                  </a:lnTo>
                  <a:lnTo>
                    <a:pt x="17381" y="18901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1003" y="1852"/>
              <a:ext cx="29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Marco de referencia y Probl. De Investigación</a:t>
              </a:r>
              <a:r>
                <a:rPr lang="es-ES_tradnl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 </a:t>
              </a:r>
              <a:endParaRPr lang="es-E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330325" y="3222625"/>
            <a:ext cx="5257800" cy="863600"/>
            <a:chOff x="1383" y="2687"/>
            <a:chExt cx="2041" cy="680"/>
          </a:xfrm>
        </p:grpSpPr>
        <p:sp>
          <p:nvSpPr>
            <p:cNvPr id="47117" name="PubL"/>
            <p:cNvSpPr>
              <a:spLocks noEditPoints="1" noChangeArrowheads="1"/>
            </p:cNvSpPr>
            <p:nvPr/>
          </p:nvSpPr>
          <p:spPr bwMode="auto">
            <a:xfrm rot="16200000">
              <a:off x="2062" y="2009"/>
              <a:ext cx="680" cy="2041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901 0 0"/>
                <a:gd name="G4" fmla="*/ 18901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202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901"/>
                  </a:lnTo>
                  <a:lnTo>
                    <a:pt x="17381" y="18901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1429" y="2931"/>
              <a:ext cx="1859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Metodología del estudio</a:t>
              </a:r>
              <a:endPara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766888" y="4032250"/>
            <a:ext cx="5616575" cy="863600"/>
            <a:chOff x="1383" y="2687"/>
            <a:chExt cx="2041" cy="680"/>
          </a:xfrm>
        </p:grpSpPr>
        <p:sp>
          <p:nvSpPr>
            <p:cNvPr id="47120" name="PubL"/>
            <p:cNvSpPr>
              <a:spLocks noEditPoints="1" noChangeArrowheads="1"/>
            </p:cNvSpPr>
            <p:nvPr/>
          </p:nvSpPr>
          <p:spPr bwMode="auto">
            <a:xfrm rot="16200000">
              <a:off x="2064" y="2006"/>
              <a:ext cx="680" cy="2041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901 0 0"/>
                <a:gd name="G4" fmla="*/ 18901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202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901"/>
                  </a:lnTo>
                  <a:lnTo>
                    <a:pt x="17381" y="18901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429" y="2931"/>
              <a:ext cx="1859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Resultado de la Investigación</a:t>
              </a:r>
              <a:endPara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709863" y="4813300"/>
            <a:ext cx="5435600" cy="747713"/>
            <a:chOff x="1383" y="2687"/>
            <a:chExt cx="2041" cy="680"/>
          </a:xfrm>
        </p:grpSpPr>
        <p:sp>
          <p:nvSpPr>
            <p:cNvPr id="47123" name="PubL"/>
            <p:cNvSpPr>
              <a:spLocks noEditPoints="1" noChangeArrowheads="1"/>
            </p:cNvSpPr>
            <p:nvPr/>
          </p:nvSpPr>
          <p:spPr bwMode="auto">
            <a:xfrm rot="16200000">
              <a:off x="2062" y="2008"/>
              <a:ext cx="680" cy="2041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901 0 0"/>
                <a:gd name="G4" fmla="*/ 18901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202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901"/>
                  </a:lnTo>
                  <a:lnTo>
                    <a:pt x="17381" y="18901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1429" y="2932"/>
              <a:ext cx="1859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Resultado de la Investigación</a:t>
              </a:r>
              <a:endPara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508375" y="5516563"/>
            <a:ext cx="5435600" cy="865187"/>
            <a:chOff x="1383" y="2687"/>
            <a:chExt cx="2041" cy="680"/>
          </a:xfrm>
        </p:grpSpPr>
        <p:sp>
          <p:nvSpPr>
            <p:cNvPr id="47127" name="PubL"/>
            <p:cNvSpPr>
              <a:spLocks noEditPoints="1" noChangeArrowheads="1"/>
            </p:cNvSpPr>
            <p:nvPr/>
          </p:nvSpPr>
          <p:spPr bwMode="auto">
            <a:xfrm rot="16200000">
              <a:off x="2062" y="2009"/>
              <a:ext cx="680" cy="2041"/>
            </a:xfrm>
            <a:custGeom>
              <a:avLst/>
              <a:gdLst>
                <a:gd name="G0" fmla="+- 0 0 0"/>
                <a:gd name="G1" fmla="*/ 17381 1 2"/>
                <a:gd name="G2" fmla="+- 17381 0 0"/>
                <a:gd name="G3" fmla="+- 18901 0 0"/>
                <a:gd name="G4" fmla="*/ 18901 1 2"/>
                <a:gd name="G5" fmla="+- 10800 G4 0"/>
                <a:gd name="T0" fmla="*/ 8691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202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901"/>
                  </a:lnTo>
                  <a:lnTo>
                    <a:pt x="17381" y="18901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s-ES_tradnl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1429" y="2932"/>
              <a:ext cx="185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CONCLUSIONES</a:t>
              </a:r>
              <a:endParaRPr lang="es-E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700338" y="404813"/>
            <a:ext cx="0" cy="863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51211" name="Picture 6" descr="recicla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35C8A"/>
              </a:clrFrom>
              <a:clrTo>
                <a:srgbClr val="335C8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00063"/>
            <a:ext cx="26193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altLang="es-PA" smtClean="0">
                <a:latin typeface="Alpha Dance" pitchFamily="2" charset="0"/>
              </a:rPr>
              <a:t>Metodología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O" altLang="es-PA" smtClean="0"/>
              <a:t>Desarrollo de la metodología , recolección ordenamiento y clasificación, procesamiento  y análisis.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238753" y="6269632"/>
            <a:ext cx="374287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s-ES" sz="32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latin typeface="Bauhaus 93" pitchFamily="82" charset="0"/>
                <a:cs typeface="Arial" charset="0"/>
              </a:rPr>
              <a:t>ESCUELA CREATIVA</a:t>
            </a:r>
          </a:p>
        </p:txBody>
      </p:sp>
      <p:pic>
        <p:nvPicPr>
          <p:cNvPr id="10247" name="Picture 7" descr="pequecuad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0"/>
          <a:stretch>
            <a:fillRect/>
          </a:stretch>
        </p:blipFill>
        <p:spPr bwMode="auto">
          <a:xfrm>
            <a:off x="268288" y="3068638"/>
            <a:ext cx="8545512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lucio_princ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532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altLang="es-PA" u="sng" smtClean="0">
                <a:latin typeface="Alpha Dance" pitchFamily="2" charset="0"/>
              </a:rPr>
              <a:t>Recursos: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857500"/>
            <a:ext cx="3443288" cy="3162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PA" b="1" u="sng" smtClean="0"/>
              <a:t>Humanos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PA" b="1" u="sng" smtClean="0"/>
              <a:t>Físicos</a:t>
            </a:r>
            <a:r>
              <a:rPr lang="es-ES" altLang="es-PA" smtClean="0"/>
              <a:t>,  </a:t>
            </a:r>
            <a:endParaRPr lang="es-ES" altLang="es-PA" b="1" u="sng" smtClean="0"/>
          </a:p>
          <a:p>
            <a:pPr algn="just" eaLnBrk="1" hangingPunct="1">
              <a:lnSpc>
                <a:spcPct val="90000"/>
              </a:lnSpc>
            </a:pPr>
            <a:r>
              <a:rPr lang="es-ES" altLang="es-PA" b="1" u="sng" smtClean="0"/>
              <a:t>Económicos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PA" b="1" u="sng" smtClean="0"/>
              <a:t>Logísticos</a:t>
            </a:r>
            <a:endParaRPr lang="es-ES" altLang="es-PA" b="1" smtClean="0"/>
          </a:p>
        </p:txBody>
      </p:sp>
      <p:pic>
        <p:nvPicPr>
          <p:cNvPr id="53253" name="Picture 6" descr="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"/>
          <a:stretch>
            <a:fillRect/>
          </a:stretch>
        </p:blipFill>
        <p:spPr bwMode="auto">
          <a:xfrm>
            <a:off x="3643313" y="1357313"/>
            <a:ext cx="51149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A" u="sng" smtClean="0">
                <a:latin typeface="Alpha Dance" pitchFamily="2" charset="0"/>
              </a:rPr>
              <a:t>Beneficiarios: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altLang="es-PA" smtClean="0"/>
              <a:t>¿A quien Beneficia el proyecto?</a:t>
            </a:r>
          </a:p>
        </p:txBody>
      </p:sp>
      <p:pic>
        <p:nvPicPr>
          <p:cNvPr id="54276" name="Picture 8" descr="taller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143250"/>
            <a:ext cx="36433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luci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E4E2"/>
              </a:clrFrom>
              <a:clrTo>
                <a:srgbClr val="D3E4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300831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5 Imagen" descr="ojo_naturaleza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17600"/>
            <a:ext cx="8215312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A" u="sng" smtClean="0">
                <a:latin typeface="Alpha Dance" pitchFamily="2" charset="0"/>
              </a:rPr>
              <a:t>Factibilidad</a:t>
            </a:r>
            <a:r>
              <a:rPr lang="es-ES" altLang="es-PA" smtClean="0">
                <a:latin typeface="Alpha Dance" pitchFamily="2" charset="0"/>
              </a:rPr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4981575"/>
            <a:ext cx="8358187" cy="1447800"/>
          </a:xfrm>
        </p:spPr>
        <p:txBody>
          <a:bodyPr/>
          <a:lstStyle/>
          <a:p>
            <a:pPr algn="just" eaLnBrk="1" hangingPunct="1"/>
            <a:r>
              <a:rPr lang="es-ES" altLang="es-PA" smtClean="0"/>
              <a:t>El desarrollo del proyecto es factible siempre que se pueda realizar las metas previstas y en el tiempo indicado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PA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Investigacion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429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altLang="es-PA" smtClean="0">
                <a:latin typeface="Alpha Dance" pitchFamily="2" charset="0"/>
              </a:rPr>
              <a:t>Seguimiento, control y evaluación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357313"/>
            <a:ext cx="3714750" cy="4643437"/>
          </a:xfrm>
        </p:spPr>
        <p:txBody>
          <a:bodyPr/>
          <a:lstStyle/>
          <a:p>
            <a:pPr algn="just" eaLnBrk="1" hangingPunct="1"/>
            <a:r>
              <a:rPr lang="es-ES" altLang="es-PA" smtClean="0"/>
              <a:t>En esta parte del proyecto se deben presentar los datos y los procedimientos, pasa el análisis evaluativo del plan de investigación.</a:t>
            </a:r>
          </a:p>
          <a:p>
            <a:pPr algn="just" eaLnBrk="1" hangingPunct="1"/>
            <a:r>
              <a:rPr lang="es-ES" altLang="es-PA" smtClean="0"/>
              <a:t>Se presentaran los instrumentos de evaluación como: cuestionarios, encuestas, eventos, plenarias, observación, socializaciones parciales y finales.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00250" y="285750"/>
            <a:ext cx="514350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CONOCIMIENTO CIENTIFICO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428750" y="1428750"/>
            <a:ext cx="6072188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Es un conjunto de nociones y saberes, nace de las experiencias que acumulados en la vida y de información que se nos transmite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Es sometido a pruebas para comprobar su veracidad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00438" y="4429125"/>
            <a:ext cx="2071687" cy="6429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CARACTERISTICAS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928688" y="3214688"/>
            <a:ext cx="171450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Objetivo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857250" y="4357688"/>
            <a:ext cx="171450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Racional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928688" y="5643563"/>
            <a:ext cx="171450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Verificable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643313" y="5715000"/>
            <a:ext cx="17145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Sistemático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786188" y="3071813"/>
            <a:ext cx="171450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Sistemático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643688" y="4429125"/>
            <a:ext cx="17145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Crítico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429375" y="3143250"/>
            <a:ext cx="17145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Universal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357938" y="5715000"/>
            <a:ext cx="17145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Comunicable</a:t>
            </a:r>
          </a:p>
        </p:txBody>
      </p:sp>
      <p:sp>
        <p:nvSpPr>
          <p:cNvPr id="14" name="13 Flecha derecha"/>
          <p:cNvSpPr/>
          <p:nvPr/>
        </p:nvSpPr>
        <p:spPr>
          <a:xfrm rot="2606130">
            <a:off x="2693988" y="3736975"/>
            <a:ext cx="642937" cy="40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2714625" y="4572000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Flecha derecha"/>
          <p:cNvSpPr/>
          <p:nvPr/>
        </p:nvSpPr>
        <p:spPr>
          <a:xfrm rot="18947843">
            <a:off x="2733675" y="544512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6200000">
            <a:off x="4162425" y="5230813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13298394">
            <a:off x="5786438" y="5357813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10800000">
            <a:off x="5734050" y="4687888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8314115">
            <a:off x="5715000" y="3786188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4357688" y="4000500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285" name="Picture 2" descr="doctor_thoughtful_md_wht.gif (16110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71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Ciencia%20Diverti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5813"/>
            <a:ext cx="309562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PA" u="sng" smtClean="0">
                <a:latin typeface="Alpha Dance" pitchFamily="2" charset="0"/>
              </a:rPr>
              <a:t>Cronograma</a:t>
            </a:r>
            <a:endParaRPr lang="es-ES" altLang="es-PA" smtClean="0">
              <a:latin typeface="Alpha Dance" pitchFamily="2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6659562" cy="4525963"/>
          </a:xfrm>
        </p:spPr>
        <p:txBody>
          <a:bodyPr/>
          <a:lstStyle/>
          <a:p>
            <a:pPr marL="979488" indent="369888" eaLnBrk="1" hangingPunct="1"/>
            <a:r>
              <a:rPr lang="es-ES" altLang="es-PA" smtClean="0"/>
              <a:t>• Socialización del proyecto</a:t>
            </a:r>
          </a:p>
          <a:p>
            <a:pPr marL="979488" indent="369888" eaLnBrk="1" hangingPunct="1"/>
            <a:r>
              <a:rPr lang="es-ES" altLang="es-PA" smtClean="0"/>
              <a:t>• Formulación de los proyectos</a:t>
            </a:r>
          </a:p>
          <a:p>
            <a:pPr marL="979488" indent="369888" eaLnBrk="1" hangingPunct="1"/>
            <a:r>
              <a:rPr lang="es-ES" altLang="es-PA" smtClean="0"/>
              <a:t>• Implementación</a:t>
            </a:r>
          </a:p>
          <a:p>
            <a:pPr marL="979488" indent="369888" eaLnBrk="1" hangingPunct="1"/>
            <a:r>
              <a:rPr lang="es-ES" altLang="es-PA" smtClean="0"/>
              <a:t>• Evaluación</a:t>
            </a:r>
          </a:p>
          <a:p>
            <a:pPr marL="979488" indent="369888" eaLnBrk="1" hangingPunct="1"/>
            <a:r>
              <a:rPr lang="es-ES" altLang="es-PA" smtClean="0"/>
              <a:t>• Seguimiento 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857750" y="2857500"/>
            <a:ext cx="1152525" cy="7921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s-ES" altLang="es-PA" b="1" u="sng" smtClean="0">
                <a:latin typeface="Alpha Dance" pitchFamily="2" charset="0"/>
              </a:rPr>
              <a:t>Plan De Trabajo</a:t>
            </a:r>
            <a:endParaRPr lang="es-ES" altLang="es-PA" b="1" smtClean="0">
              <a:latin typeface="Alpha Dance" pitchFamily="2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Sensibilización.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Formulación proyectos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Recepción de proyectos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Selección y Revisión de proyectos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Entrega de Proyecto con ajustes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Realización de la primera muestra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Realización de la segunda muestra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Realización de la tercera muestra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Procesamiento de datos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Entrega de informe anexos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Informe final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2800" smtClean="0"/>
              <a:t>Socialización final</a:t>
            </a:r>
          </a:p>
        </p:txBody>
      </p:sp>
      <p:pic>
        <p:nvPicPr>
          <p:cNvPr id="58372" name="Picture 6" descr="cienc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42875" y="2786063"/>
          <a:ext cx="8858250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32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Formulación del problema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Objetivos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Hipótesis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Variables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Metodología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Técnicas e instrumentos</a:t>
                      </a:r>
                      <a:r>
                        <a:rPr lang="es-ES" sz="1800" baseline="0" dirty="0" smtClean="0"/>
                        <a:t> de recolección de datos</a:t>
                      </a:r>
                      <a:endParaRPr lang="es-ES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87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Generales</a:t>
                      </a:r>
                    </a:p>
                    <a:p>
                      <a:r>
                        <a:rPr lang="es-ES" sz="1800" dirty="0" smtClean="0"/>
                        <a:t>Específicos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Generales</a:t>
                      </a:r>
                    </a:p>
                    <a:p>
                      <a:r>
                        <a:rPr lang="es-ES" sz="1800" dirty="0" smtClean="0"/>
                        <a:t>Específicas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Independiente</a:t>
                      </a:r>
                    </a:p>
                    <a:p>
                      <a:r>
                        <a:rPr lang="es-ES" sz="1800" dirty="0" smtClean="0"/>
                        <a:t>Dependiente</a:t>
                      </a:r>
                    </a:p>
                    <a:p>
                      <a:r>
                        <a:rPr lang="es-ES" sz="1800" dirty="0" smtClean="0"/>
                        <a:t>Interviniente</a:t>
                      </a:r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Método</a:t>
                      </a:r>
                    </a:p>
                    <a:p>
                      <a:endParaRPr lang="es-ES" sz="1800" dirty="0" smtClean="0"/>
                    </a:p>
                    <a:p>
                      <a:r>
                        <a:rPr lang="es-ES" sz="1800" dirty="0" smtClean="0"/>
                        <a:t>Tipo: 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</a:rPr>
                        <a:t>Explicativo, descriptivo</a:t>
                      </a:r>
                    </a:p>
                    <a:p>
                      <a:r>
                        <a:rPr lang="es-ES" sz="1800" dirty="0" smtClean="0">
                          <a:solidFill>
                            <a:srgbClr val="FF0000"/>
                          </a:solidFill>
                        </a:rPr>
                        <a:t>Experimental, etc.</a:t>
                      </a:r>
                    </a:p>
                    <a:p>
                      <a:endParaRPr lang="es-E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Técnicas</a:t>
                      </a:r>
                    </a:p>
                    <a:p>
                      <a:r>
                        <a:rPr lang="es-ES" sz="1800" dirty="0" smtClean="0"/>
                        <a:t>Instrumentos</a:t>
                      </a:r>
                      <a:endParaRPr lang="es-ES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500313" y="285750"/>
            <a:ext cx="3929062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MATRIZ DE CONSISTENCIA DEL PROYECTO</a:t>
            </a:r>
          </a:p>
        </p:txBody>
      </p:sp>
      <p:sp>
        <p:nvSpPr>
          <p:cNvPr id="59418" name="3 CuadroTexto"/>
          <p:cNvSpPr txBox="1">
            <a:spLocks noChangeArrowheads="1"/>
          </p:cNvSpPr>
          <p:nvPr/>
        </p:nvSpPr>
        <p:spPr bwMode="auto">
          <a:xfrm>
            <a:off x="1428750" y="1500188"/>
            <a:ext cx="600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A">
                <a:latin typeface="Perpetua" panose="02020502060401020303" pitchFamily="18" charset="0"/>
              </a:rPr>
              <a:t>TITULO DEL PROYECTO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786188" y="1714500"/>
            <a:ext cx="1143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0" name="6 CuadroTexto"/>
          <p:cNvSpPr txBox="1">
            <a:spLocks noChangeArrowheads="1"/>
          </p:cNvSpPr>
          <p:nvPr/>
        </p:nvSpPr>
        <p:spPr bwMode="auto">
          <a:xfrm>
            <a:off x="5143500" y="1857375"/>
            <a:ext cx="3214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A">
                <a:latin typeface="Perpetua" panose="02020502060401020303" pitchFamily="18" charset="0"/>
              </a:rPr>
              <a:t>Debe indicar lo que queremos demostrar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70644" y="4644231"/>
            <a:ext cx="1714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2" name="11 CuadroTexto"/>
          <p:cNvSpPr txBox="1">
            <a:spLocks noChangeArrowheads="1"/>
          </p:cNvSpPr>
          <p:nvPr/>
        </p:nvSpPr>
        <p:spPr bwMode="auto">
          <a:xfrm>
            <a:off x="357188" y="5572125"/>
            <a:ext cx="1357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A">
                <a:latin typeface="Perpetua" panose="02020502060401020303" pitchFamily="18" charset="0"/>
              </a:rPr>
              <a:t>De que se trata el problema</a:t>
            </a:r>
          </a:p>
        </p:txBody>
      </p:sp>
      <p:pic>
        <p:nvPicPr>
          <p:cNvPr id="59423" name="Picture 2" descr="ticher.gif (8793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1" descr="D:\15 paticita\GIFS\6\cientificos\quimica-1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57188"/>
            <a:ext cx="14906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71500"/>
            <a:ext cx="5214938" cy="2071688"/>
          </a:xfrm>
        </p:spPr>
      </p:pic>
      <p:pic>
        <p:nvPicPr>
          <p:cNvPr id="60419" name="Picture 2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143250"/>
            <a:ext cx="69294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14813"/>
            <a:ext cx="84486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merlin.gif (9864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2247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"/>
            <a:ext cx="7496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1563" y="2000250"/>
            <a:ext cx="6929437" cy="235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/>
              <a:t>Realiza las actividades del libro en las páginas: 7 y 11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/>
              <a:t>Realiza las actividades de la ficha que te hemos presentado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/>
              <a:t>Si deseas contar con estas diapositivas debes accederlas a través de la página </a:t>
            </a:r>
            <a:r>
              <a:rPr lang="es-ES" dirty="0" err="1"/>
              <a:t>webb</a:t>
            </a:r>
            <a:r>
              <a:rPr lang="es-ES" dirty="0"/>
              <a:t> de nuestra I.E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/>
              <a:t>Realiza tu trabajo de investigación para el 16 de abril</a:t>
            </a:r>
          </a:p>
        </p:txBody>
      </p:sp>
      <p:pic>
        <p:nvPicPr>
          <p:cNvPr id="61444" name="Picture 4" descr="zauber11.gif (13030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14875"/>
            <a:ext cx="121443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lienhol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786063"/>
            <a:ext cx="152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71563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8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71563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0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4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143000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6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14438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8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143000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20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143000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22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71563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24" descr="Gif Animado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71563"/>
            <a:ext cx="704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2" descr="Generate Your Own Glitter Graphics at GlitterYourWay.c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214938"/>
            <a:ext cx="8197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Picture 3" descr="D:\15 paticita\GIFS\th_ce-76-Gracias_1475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500438"/>
            <a:ext cx="2447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43125" y="142875"/>
            <a:ext cx="46434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El conocimiento científico y sus características.</a:t>
            </a:r>
            <a:endParaRPr lang="es-E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14375" y="1071563"/>
            <a:ext cx="3429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Objetividad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14375" y="2286000"/>
            <a:ext cx="342900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 Racionalidad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42938" y="3571875"/>
            <a:ext cx="3429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Sistematicidad: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714375" y="4714875"/>
            <a:ext cx="34290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Generalidad: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72063" y="1143000"/>
            <a:ext cx="32146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conocimiento que concuerde con la realidad del objeto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14938" y="2357438"/>
            <a:ext cx="32146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conceptos, juicios y razonamientos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14938" y="3500438"/>
            <a:ext cx="32146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organizada en sus búsquedas y en sus resultados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143500" y="4643438"/>
            <a:ext cx="321468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lograr que cada conocimiento parcial sirva 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71500" y="5786438"/>
            <a:ext cx="3429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Falibilidad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14938" y="5715000"/>
            <a:ext cx="32146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se reconoce explícitamente la propia posibilidad de </a:t>
            </a:r>
            <a:r>
              <a:rPr lang="es-MX"/>
              <a:t>equivocaciónk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>
            <a:off x="4214813" y="1428750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4286250" y="2571750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4214813" y="3714750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4214813" y="5929313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4214813" y="4786313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306" name="Picture 2" descr="alberteinstein.gif (294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143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" descr="alberteinstein.gif (294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PA" b="1" smtClean="0"/>
              <a:t>CONOCIMIENTO CIENTÍFICO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51050" y="2492375"/>
            <a:ext cx="3671888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OBSERVA</a:t>
            </a:r>
          </a:p>
          <a:p>
            <a:pPr eaLnBrk="1" hangingPunct="1">
              <a:spcBef>
                <a:spcPct val="50000"/>
              </a:spcBef>
            </a:pPr>
            <a:endParaRPr lang="es-ES_tradnl" altLang="es-PA" b="1">
              <a:latin typeface="Perpetua" panose="0202050206040102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DESCUBRE</a:t>
            </a:r>
          </a:p>
          <a:p>
            <a:pPr eaLnBrk="1" hangingPunct="1">
              <a:spcBef>
                <a:spcPct val="50000"/>
              </a:spcBef>
            </a:pPr>
            <a:endParaRPr lang="es-ES_tradnl" altLang="es-PA" b="1">
              <a:latin typeface="Perpetua" panose="0202050206040102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EXPLICA</a:t>
            </a:r>
          </a:p>
          <a:p>
            <a:pPr eaLnBrk="1" hangingPunct="1">
              <a:spcBef>
                <a:spcPct val="50000"/>
              </a:spcBef>
            </a:pPr>
            <a:endParaRPr lang="es-ES_tradnl" altLang="es-PA" b="1">
              <a:latin typeface="Perpetua" panose="0202050206040102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PREDICE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PA" b="1">
                <a:latin typeface="Perpetua" panose="02020502060401020303" pitchFamily="18" charset="0"/>
              </a:rPr>
              <a:t>CONOCIMIENTO SISTEMÁTICO DE LA REALIDAD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092950" y="2349500"/>
            <a:ext cx="3587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PA" sz="3200" b="1">
                <a:latin typeface="Perpetua" panose="02020502060401020303" pitchFamily="18" charset="0"/>
              </a:rPr>
              <a:t>REALIDAD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3995738" y="3213100"/>
            <a:ext cx="2952750" cy="1152525"/>
          </a:xfrm>
          <a:prstGeom prst="notchedRightArrow">
            <a:avLst>
              <a:gd name="adj1" fmla="val 32944"/>
              <a:gd name="adj2" fmla="val 428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13318" name="AutoShape 8"/>
          <p:cNvSpPr>
            <a:spLocks/>
          </p:cNvSpPr>
          <p:nvPr/>
        </p:nvSpPr>
        <p:spPr bwMode="auto">
          <a:xfrm>
            <a:off x="3563938" y="2276475"/>
            <a:ext cx="576262" cy="2952750"/>
          </a:xfrm>
          <a:prstGeom prst="rightBrace">
            <a:avLst>
              <a:gd name="adj1" fmla="val 42700"/>
              <a:gd name="adj2" fmla="val 51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V="1">
            <a:off x="1619250" y="1844675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1619250" y="51577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1619250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1619250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1619250" y="27082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1331913" y="1844675"/>
            <a:ext cx="0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1331913" y="58054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13326" name="Picture 2" descr="doctor_chart_md_wht.gif (9160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143375"/>
            <a:ext cx="1214437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71750" y="500063"/>
            <a:ext cx="3714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METODO CIENTIFICO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28813" y="1643063"/>
            <a:ext cx="5357812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dirty="0"/>
              <a:t>Griego</a:t>
            </a:r>
            <a:r>
              <a:rPr lang="es-ES" sz="2000" dirty="0"/>
              <a:t>: -</a:t>
            </a:r>
            <a:r>
              <a:rPr lang="es-ES" sz="2000" i="1" dirty="0"/>
              <a:t>meta</a:t>
            </a:r>
            <a:r>
              <a:rPr lang="es-ES" sz="2000" dirty="0"/>
              <a:t> = hacia, a lo largo- -</a:t>
            </a:r>
            <a:r>
              <a:rPr lang="es-ES" sz="2000" i="1" dirty="0" err="1"/>
              <a:t>odos</a:t>
            </a:r>
            <a:r>
              <a:rPr lang="es-ES" sz="2000" dirty="0"/>
              <a:t> = camino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u="sng" dirty="0"/>
              <a:t>Latín:</a:t>
            </a:r>
            <a:r>
              <a:rPr lang="es-ES" sz="2000" i="1" dirty="0"/>
              <a:t>  </a:t>
            </a:r>
            <a:r>
              <a:rPr lang="es-ES" sz="2000" i="1" dirty="0" err="1"/>
              <a:t>cientia</a:t>
            </a:r>
            <a:r>
              <a:rPr lang="es-ES" sz="2000" dirty="0"/>
              <a:t> = </a:t>
            </a:r>
            <a:r>
              <a:rPr lang="es-ES" sz="2000" i="1" dirty="0"/>
              <a:t>conocimiento</a:t>
            </a:r>
            <a:r>
              <a:rPr lang="es-ES" sz="2000" dirty="0"/>
              <a:t>; </a:t>
            </a:r>
            <a:r>
              <a:rPr lang="es-ES" sz="2000" b="1" dirty="0"/>
              <a:t>camino hacia el conocimiento</a:t>
            </a:r>
            <a:endParaRPr lang="es-ES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857375" y="3143250"/>
            <a:ext cx="5500688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/>
              <a:t>Conjunto de pasos fijados de antemano por una disciplina con el fin de alcanzar conocimientos válidos mediante instrumentos confiables</a:t>
            </a:r>
            <a:endParaRPr lang="es-ES" sz="2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85938" y="4929188"/>
            <a:ext cx="585787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i="1" dirty="0"/>
              <a:t>secuencia estándar para formular y responder a una pregunta</a:t>
            </a:r>
            <a:endParaRPr lang="es-ES" sz="2800" dirty="0"/>
          </a:p>
        </p:txBody>
      </p:sp>
      <p:pic>
        <p:nvPicPr>
          <p:cNvPr id="14342" name="Picture 2" descr="einani.gif (443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85750"/>
            <a:ext cx="13795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newton.gif (10030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25"/>
            <a:ext cx="13573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A" altLang="es-PA">
              <a:latin typeface="Perpetua" panose="02020502060401020303" pitchFamily="18" charset="0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900113" y="2276475"/>
            <a:ext cx="75231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2313" indent="-722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A" sz="2800">
                <a:latin typeface="Garamond" panose="02020404030301010803" pitchFamily="18" charset="0"/>
              </a:rPr>
              <a:t>“Proceso de conocimiento caracterizado por </a:t>
            </a:r>
          </a:p>
          <a:p>
            <a:pPr eaLnBrk="1" hangingPunct="1"/>
            <a:endParaRPr lang="es-ES" altLang="es-PA" sz="2800">
              <a:latin typeface="Garamond" panose="02020404030301010803" pitchFamily="18" charset="0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el uso constante e irrestricto de la capacidad crítica de la razón,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la búsqueda de explicación de un fenómeno ateniéndose a lo previamente conocido,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altLang="es-PA" sz="2800">
                <a:latin typeface="Garamond" panose="02020404030301010803" pitchFamily="18" charset="0"/>
              </a:rPr>
              <a:t>la explicación plenamente congruente resultado de los datos de la observación".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14375" y="642938"/>
            <a:ext cx="252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Definición -</a:t>
            </a:r>
          </a:p>
        </p:txBody>
      </p:sp>
      <p:pic>
        <p:nvPicPr>
          <p:cNvPr id="15365" name="Picture 2" descr="www.puroscomentarios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00063"/>
            <a:ext cx="4629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dr_judy_writing_analysis_md_wht.gif (6743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14500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421</TotalTime>
  <Words>1558</Words>
  <Application>Microsoft Office PowerPoint</Application>
  <PresentationFormat>Presentación en pantalla (4:3)</PresentationFormat>
  <Paragraphs>367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9" baseType="lpstr">
      <vt:lpstr>Abscissa</vt:lpstr>
      <vt:lpstr>Addict</vt:lpstr>
      <vt:lpstr>Alpha Dance</vt:lpstr>
      <vt:lpstr>Arial</vt:lpstr>
      <vt:lpstr>Arial Black</vt:lpstr>
      <vt:lpstr>Bauhaus 93</vt:lpstr>
      <vt:lpstr>Calibri</vt:lpstr>
      <vt:lpstr>Franklin Gothic Book</vt:lpstr>
      <vt:lpstr>Garamond</vt:lpstr>
      <vt:lpstr>Perpetua</vt:lpstr>
      <vt:lpstr>Times New Roman</vt:lpstr>
      <vt:lpstr>Wingdings</vt:lpstr>
      <vt:lpstr>Wingdings 2</vt:lpstr>
      <vt:lpstr>Equidad</vt:lpstr>
      <vt:lpstr>Presentación de PowerPoint</vt:lpstr>
      <vt:lpstr>Presentación de PowerPoint</vt:lpstr>
      <vt:lpstr>Presentación de PowerPoint</vt:lpstr>
      <vt:lpstr>CONOCIEMIENTO COMÚN – CONOCIMIENTO CIENTÍFICO</vt:lpstr>
      <vt:lpstr>Presentación de PowerPoint</vt:lpstr>
      <vt:lpstr>Presentación de PowerPoint</vt:lpstr>
      <vt:lpstr>CONOCIMIENTO CIENTÍFICO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es un Proyecto de Investigación?</vt:lpstr>
      <vt:lpstr>Presentación de PowerPoint</vt:lpstr>
      <vt:lpstr>Presentación de PowerPoint</vt:lpstr>
      <vt:lpstr>Presentación de PowerPoint</vt:lpstr>
      <vt:lpstr>Presentación de PowerPoint</vt:lpstr>
      <vt:lpstr>ESQUEMA:  EL PROCESO DE LA INVESTIGACIÓN CIENTÍFICA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Recursos:</vt:lpstr>
      <vt:lpstr>Beneficiarios:</vt:lpstr>
      <vt:lpstr>Factibilidad:</vt:lpstr>
      <vt:lpstr>Seguimiento, control y evaluación</vt:lpstr>
      <vt:lpstr>Cronograma</vt:lpstr>
      <vt:lpstr>Plan De Trabajo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CIENTIFICO</dc:title>
  <dc:creator>Patricia</dc:creator>
  <cp:lastModifiedBy>Sherly</cp:lastModifiedBy>
  <cp:revision>57</cp:revision>
  <dcterms:created xsi:type="dcterms:W3CDTF">2010-02-17T16:37:30Z</dcterms:created>
  <dcterms:modified xsi:type="dcterms:W3CDTF">2016-07-23T15:40:39Z</dcterms:modified>
</cp:coreProperties>
</file>