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99" r:id="rId32"/>
    <p:sldId id="287" r:id="rId33"/>
    <p:sldId id="288" r:id="rId34"/>
    <p:sldId id="289" r:id="rId35"/>
    <p:sldId id="300" r:id="rId36"/>
    <p:sldId id="290" r:id="rId37"/>
    <p:sldId id="301" r:id="rId38"/>
    <p:sldId id="291" r:id="rId39"/>
    <p:sldId id="292" r:id="rId40"/>
    <p:sldId id="302" r:id="rId41"/>
    <p:sldId id="293" r:id="rId42"/>
    <p:sldId id="294" r:id="rId43"/>
    <p:sldId id="295" r:id="rId44"/>
    <p:sldId id="296" r:id="rId45"/>
    <p:sldId id="297" r:id="rId46"/>
    <p:sldId id="298" r:id="rId47"/>
  </p:sldIdLst>
  <p:sldSz cx="9144000" cy="6858000" type="screen4x3"/>
  <p:notesSz cx="6858000" cy="9144000"/>
  <p:custDataLst>
    <p:tags r:id="rId4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4D9F94-A3B0-4571-99FD-E4EE0A3640C9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E456D4-2057-4BB4-9461-8581BFEE2F8A}">
      <dgm:prSet phldrT="[Text]"/>
      <dgm:spPr/>
      <dgm:t>
        <a:bodyPr/>
        <a:lstStyle/>
        <a:p>
          <a:r>
            <a:rPr lang="en-US" dirty="0"/>
            <a:t>Unfreezing</a:t>
          </a:r>
        </a:p>
      </dgm:t>
    </dgm:pt>
    <dgm:pt modelId="{749C7627-8FCB-47D3-ACD8-222FC8961628}" type="parTrans" cxnId="{B2B02D4E-C643-4C2B-9273-EBFA551F0DDC}">
      <dgm:prSet/>
      <dgm:spPr/>
      <dgm:t>
        <a:bodyPr/>
        <a:lstStyle/>
        <a:p>
          <a:endParaRPr lang="en-US"/>
        </a:p>
      </dgm:t>
    </dgm:pt>
    <dgm:pt modelId="{24810F59-262B-40F9-AF3B-4B5DF5482C7B}" type="sibTrans" cxnId="{B2B02D4E-C643-4C2B-9273-EBFA551F0DDC}">
      <dgm:prSet/>
      <dgm:spPr/>
      <dgm:t>
        <a:bodyPr/>
        <a:lstStyle/>
        <a:p>
          <a:endParaRPr lang="en-US"/>
        </a:p>
      </dgm:t>
    </dgm:pt>
    <dgm:pt modelId="{C8B13395-DB01-45E8-ADBD-2EECCC3B0294}">
      <dgm:prSet phldrT="[Text]"/>
      <dgm:spPr/>
      <dgm:t>
        <a:bodyPr/>
        <a:lstStyle/>
        <a:p>
          <a:r>
            <a:rPr lang="en-US" dirty="0"/>
            <a:t>Planning for the change.  Getting participants excited for the change.</a:t>
          </a:r>
        </a:p>
      </dgm:t>
    </dgm:pt>
    <dgm:pt modelId="{B68FEEAB-DD64-4713-B861-59094F91A644}" type="parTrans" cxnId="{A2D76FFA-A65D-471D-8316-C729C1966345}">
      <dgm:prSet/>
      <dgm:spPr/>
      <dgm:t>
        <a:bodyPr/>
        <a:lstStyle/>
        <a:p>
          <a:endParaRPr lang="en-US"/>
        </a:p>
      </dgm:t>
    </dgm:pt>
    <dgm:pt modelId="{7F0C609F-36D5-48BD-A9BF-866749E914BD}" type="sibTrans" cxnId="{A2D76FFA-A65D-471D-8316-C729C1966345}">
      <dgm:prSet/>
      <dgm:spPr/>
      <dgm:t>
        <a:bodyPr/>
        <a:lstStyle/>
        <a:p>
          <a:endParaRPr lang="en-US"/>
        </a:p>
      </dgm:t>
    </dgm:pt>
    <dgm:pt modelId="{81E036AB-DA75-4DF2-BB1A-58CC58552176}">
      <dgm:prSet phldrT="[Text]"/>
      <dgm:spPr/>
      <dgm:t>
        <a:bodyPr/>
        <a:lstStyle/>
        <a:p>
          <a:r>
            <a:rPr lang="en-US" dirty="0"/>
            <a:t>Moving</a:t>
          </a:r>
        </a:p>
      </dgm:t>
    </dgm:pt>
    <dgm:pt modelId="{0215D859-2AB9-4815-A49B-3F9BBB2B39AA}" type="parTrans" cxnId="{0A9A6A1A-4C18-45A1-A275-311D1B678DDE}">
      <dgm:prSet/>
      <dgm:spPr/>
      <dgm:t>
        <a:bodyPr/>
        <a:lstStyle/>
        <a:p>
          <a:endParaRPr lang="en-US"/>
        </a:p>
      </dgm:t>
    </dgm:pt>
    <dgm:pt modelId="{635B0ADA-B967-495B-9538-0323039792FD}" type="sibTrans" cxnId="{0A9A6A1A-4C18-45A1-A275-311D1B678DDE}">
      <dgm:prSet/>
      <dgm:spPr/>
      <dgm:t>
        <a:bodyPr/>
        <a:lstStyle/>
        <a:p>
          <a:endParaRPr lang="en-US"/>
        </a:p>
      </dgm:t>
    </dgm:pt>
    <dgm:pt modelId="{7DE3B818-E848-4446-A051-C96021766475}">
      <dgm:prSet phldrT="[Text]"/>
      <dgm:spPr/>
      <dgm:t>
        <a:bodyPr/>
        <a:lstStyle/>
        <a:p>
          <a:r>
            <a:rPr lang="en-US" dirty="0"/>
            <a:t>Doing the training and actual change implementation.  Seeing tangible results.</a:t>
          </a:r>
        </a:p>
      </dgm:t>
    </dgm:pt>
    <dgm:pt modelId="{315FB396-6E32-42F6-95E6-3B8CB000A999}" type="parTrans" cxnId="{AC9B8A50-424D-45C9-BFE2-A10AA03380C7}">
      <dgm:prSet/>
      <dgm:spPr/>
      <dgm:t>
        <a:bodyPr/>
        <a:lstStyle/>
        <a:p>
          <a:endParaRPr lang="en-US"/>
        </a:p>
      </dgm:t>
    </dgm:pt>
    <dgm:pt modelId="{F8B412D7-1058-4229-A566-5DB2D6B175F8}" type="sibTrans" cxnId="{AC9B8A50-424D-45C9-BFE2-A10AA03380C7}">
      <dgm:prSet/>
      <dgm:spPr/>
      <dgm:t>
        <a:bodyPr/>
        <a:lstStyle/>
        <a:p>
          <a:endParaRPr lang="en-US"/>
        </a:p>
      </dgm:t>
    </dgm:pt>
    <dgm:pt modelId="{2EF31349-10AB-470D-9E6B-D2195E116365}">
      <dgm:prSet phldrT="[Text]"/>
      <dgm:spPr/>
      <dgm:t>
        <a:bodyPr/>
        <a:lstStyle/>
        <a:p>
          <a:r>
            <a:rPr lang="en-US" dirty="0"/>
            <a:t>Refreezing</a:t>
          </a:r>
        </a:p>
      </dgm:t>
    </dgm:pt>
    <dgm:pt modelId="{05DD8864-D990-4398-923A-81E72D78BBBB}" type="parTrans" cxnId="{659D7359-8DDA-4BDB-AEA9-97A4413DBC68}">
      <dgm:prSet/>
      <dgm:spPr/>
      <dgm:t>
        <a:bodyPr/>
        <a:lstStyle/>
        <a:p>
          <a:endParaRPr lang="en-US"/>
        </a:p>
      </dgm:t>
    </dgm:pt>
    <dgm:pt modelId="{AF8D9CC7-C8E1-40B2-B9A8-2AA3CF7BFC40}" type="sibTrans" cxnId="{659D7359-8DDA-4BDB-AEA9-97A4413DBC68}">
      <dgm:prSet/>
      <dgm:spPr/>
      <dgm:t>
        <a:bodyPr/>
        <a:lstStyle/>
        <a:p>
          <a:endParaRPr lang="en-US"/>
        </a:p>
      </dgm:t>
    </dgm:pt>
    <dgm:pt modelId="{E30CF5CC-AEA7-45E9-B4AD-E76ACAA5904E}">
      <dgm:prSet phldrT="[Text]"/>
      <dgm:spPr/>
      <dgm:t>
        <a:bodyPr/>
        <a:lstStyle/>
        <a:p>
          <a:r>
            <a:rPr lang="en-US" dirty="0"/>
            <a:t>Ensuring the change becomes normalized and ingrained into the organizational culture</a:t>
          </a:r>
        </a:p>
      </dgm:t>
    </dgm:pt>
    <dgm:pt modelId="{62F4D3AD-32A5-4170-996C-F22A578F3F92}" type="parTrans" cxnId="{7FDA5684-EDFD-49C7-9A1D-4F72AFC908C8}">
      <dgm:prSet/>
      <dgm:spPr/>
      <dgm:t>
        <a:bodyPr/>
        <a:lstStyle/>
        <a:p>
          <a:endParaRPr lang="en-US"/>
        </a:p>
      </dgm:t>
    </dgm:pt>
    <dgm:pt modelId="{54532C57-706D-4A02-8834-4D2BD4766B0E}" type="sibTrans" cxnId="{7FDA5684-EDFD-49C7-9A1D-4F72AFC908C8}">
      <dgm:prSet/>
      <dgm:spPr/>
      <dgm:t>
        <a:bodyPr/>
        <a:lstStyle/>
        <a:p>
          <a:endParaRPr lang="en-US"/>
        </a:p>
      </dgm:t>
    </dgm:pt>
    <dgm:pt modelId="{5876ABF5-E0BB-46CE-BF7D-A6552DCD3966}">
      <dgm:prSet/>
      <dgm:spPr/>
      <dgm:t>
        <a:bodyPr/>
        <a:lstStyle/>
        <a:p>
          <a:endParaRPr lang="en-US" dirty="0"/>
        </a:p>
      </dgm:t>
    </dgm:pt>
    <dgm:pt modelId="{997FBD2D-C1CA-429F-B319-A2DE0112155B}" type="parTrans" cxnId="{D68719F4-3E90-47B5-838F-BE91E35B2843}">
      <dgm:prSet/>
      <dgm:spPr/>
      <dgm:t>
        <a:bodyPr/>
        <a:lstStyle/>
        <a:p>
          <a:endParaRPr lang="en-US"/>
        </a:p>
      </dgm:t>
    </dgm:pt>
    <dgm:pt modelId="{1CB5A11C-074D-4359-BD9D-A93732FD8771}" type="sibTrans" cxnId="{D68719F4-3E90-47B5-838F-BE91E35B2843}">
      <dgm:prSet/>
      <dgm:spPr/>
      <dgm:t>
        <a:bodyPr/>
        <a:lstStyle/>
        <a:p>
          <a:endParaRPr lang="en-US"/>
        </a:p>
      </dgm:t>
    </dgm:pt>
    <dgm:pt modelId="{88349504-1FC0-4BDD-A28B-C1138A12D0E8}">
      <dgm:prSet/>
      <dgm:spPr/>
      <dgm:t>
        <a:bodyPr/>
        <a:lstStyle/>
        <a:p>
          <a:endParaRPr lang="en-US" dirty="0"/>
        </a:p>
      </dgm:t>
    </dgm:pt>
    <dgm:pt modelId="{EC884CD7-B7B4-4B89-8113-43B10A2AC29E}" type="parTrans" cxnId="{A7509CBF-8A53-439F-B18E-0D774D7DB870}">
      <dgm:prSet/>
      <dgm:spPr/>
      <dgm:t>
        <a:bodyPr/>
        <a:lstStyle/>
        <a:p>
          <a:endParaRPr lang="en-US"/>
        </a:p>
      </dgm:t>
    </dgm:pt>
    <dgm:pt modelId="{E27ED4D4-9F20-40AA-8A65-45F12004E60A}" type="sibTrans" cxnId="{A7509CBF-8A53-439F-B18E-0D774D7DB870}">
      <dgm:prSet/>
      <dgm:spPr/>
      <dgm:t>
        <a:bodyPr/>
        <a:lstStyle/>
        <a:p>
          <a:endParaRPr lang="en-US"/>
        </a:p>
      </dgm:t>
    </dgm:pt>
    <dgm:pt modelId="{E53F454A-E211-4F14-BFE4-8F34C1D24802}">
      <dgm:prSet/>
      <dgm:spPr/>
      <dgm:t>
        <a:bodyPr/>
        <a:lstStyle/>
        <a:p>
          <a:endParaRPr lang="en-US" dirty="0"/>
        </a:p>
      </dgm:t>
    </dgm:pt>
    <dgm:pt modelId="{36EC7D02-3509-4B0F-83AD-A6852E84A72B}" type="parTrans" cxnId="{65323DA2-F312-4A49-9069-327790F224BA}">
      <dgm:prSet/>
      <dgm:spPr/>
      <dgm:t>
        <a:bodyPr/>
        <a:lstStyle/>
        <a:p>
          <a:endParaRPr lang="en-US"/>
        </a:p>
      </dgm:t>
    </dgm:pt>
    <dgm:pt modelId="{6EC1D8A3-A370-4426-AB56-BB29438FCB18}" type="sibTrans" cxnId="{65323DA2-F312-4A49-9069-327790F224BA}">
      <dgm:prSet/>
      <dgm:spPr/>
      <dgm:t>
        <a:bodyPr/>
        <a:lstStyle/>
        <a:p>
          <a:endParaRPr lang="en-US"/>
        </a:p>
      </dgm:t>
    </dgm:pt>
    <dgm:pt modelId="{022E984B-2AB8-4837-AE1E-6966E86F17AC}" type="pres">
      <dgm:prSet presAssocID="{F54D9F94-A3B0-4571-99FD-E4EE0A3640C9}" presName="Name0" presStyleCnt="0">
        <dgm:presLayoutVars>
          <dgm:dir/>
          <dgm:animLvl val="lvl"/>
          <dgm:resizeHandles val="exact"/>
        </dgm:presLayoutVars>
      </dgm:prSet>
      <dgm:spPr/>
    </dgm:pt>
    <dgm:pt modelId="{FAC003ED-7C8A-4BE9-A14C-6BB6DA181624}" type="pres">
      <dgm:prSet presAssocID="{BAE456D4-2057-4BB4-9461-8581BFEE2F8A}" presName="compositeNode" presStyleCnt="0">
        <dgm:presLayoutVars>
          <dgm:bulletEnabled val="1"/>
        </dgm:presLayoutVars>
      </dgm:prSet>
      <dgm:spPr/>
    </dgm:pt>
    <dgm:pt modelId="{51F22883-E3BC-4F4D-BF67-68FF63276C47}" type="pres">
      <dgm:prSet presAssocID="{BAE456D4-2057-4BB4-9461-8581BFEE2F8A}" presName="bgRect" presStyleLbl="node1" presStyleIdx="0" presStyleCnt="3"/>
      <dgm:spPr/>
    </dgm:pt>
    <dgm:pt modelId="{A304D79C-9023-4D77-AA6F-C41742C8CA94}" type="pres">
      <dgm:prSet presAssocID="{BAE456D4-2057-4BB4-9461-8581BFEE2F8A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3DD87664-57A5-4477-A43B-D2BA66E921F2}" type="pres">
      <dgm:prSet presAssocID="{BAE456D4-2057-4BB4-9461-8581BFEE2F8A}" presName="childNode" presStyleLbl="node1" presStyleIdx="0" presStyleCnt="3">
        <dgm:presLayoutVars>
          <dgm:bulletEnabled val="1"/>
        </dgm:presLayoutVars>
      </dgm:prSet>
      <dgm:spPr/>
    </dgm:pt>
    <dgm:pt modelId="{9478804F-D609-41E4-9F1B-C8FEAF6633FD}" type="pres">
      <dgm:prSet presAssocID="{24810F59-262B-40F9-AF3B-4B5DF5482C7B}" presName="hSp" presStyleCnt="0"/>
      <dgm:spPr/>
    </dgm:pt>
    <dgm:pt modelId="{C5341E35-3801-4773-A2E1-F28EDB64137E}" type="pres">
      <dgm:prSet presAssocID="{24810F59-262B-40F9-AF3B-4B5DF5482C7B}" presName="vProcSp" presStyleCnt="0"/>
      <dgm:spPr/>
    </dgm:pt>
    <dgm:pt modelId="{CDF2B932-7D9B-4781-8B0A-95A26E890E20}" type="pres">
      <dgm:prSet presAssocID="{24810F59-262B-40F9-AF3B-4B5DF5482C7B}" presName="vSp1" presStyleCnt="0"/>
      <dgm:spPr/>
    </dgm:pt>
    <dgm:pt modelId="{86055A77-308E-4F1F-B676-25F4A00F5B56}" type="pres">
      <dgm:prSet presAssocID="{24810F59-262B-40F9-AF3B-4B5DF5482C7B}" presName="simulatedConn" presStyleLbl="solidFgAcc1" presStyleIdx="0" presStyleCnt="2"/>
      <dgm:spPr/>
    </dgm:pt>
    <dgm:pt modelId="{E830AF66-E17E-4028-B332-77C06710E393}" type="pres">
      <dgm:prSet presAssocID="{24810F59-262B-40F9-AF3B-4B5DF5482C7B}" presName="vSp2" presStyleCnt="0"/>
      <dgm:spPr/>
    </dgm:pt>
    <dgm:pt modelId="{5136FC70-5BB7-4936-9BE1-139B5C1D171B}" type="pres">
      <dgm:prSet presAssocID="{24810F59-262B-40F9-AF3B-4B5DF5482C7B}" presName="sibTrans" presStyleCnt="0"/>
      <dgm:spPr/>
    </dgm:pt>
    <dgm:pt modelId="{4A4B6F4A-546C-401D-AAE0-477AA0172F18}" type="pres">
      <dgm:prSet presAssocID="{81E036AB-DA75-4DF2-BB1A-58CC58552176}" presName="compositeNode" presStyleCnt="0">
        <dgm:presLayoutVars>
          <dgm:bulletEnabled val="1"/>
        </dgm:presLayoutVars>
      </dgm:prSet>
      <dgm:spPr/>
    </dgm:pt>
    <dgm:pt modelId="{88E7D0A8-4A83-407B-B89A-D47B7A79BAF7}" type="pres">
      <dgm:prSet presAssocID="{81E036AB-DA75-4DF2-BB1A-58CC58552176}" presName="bgRect" presStyleLbl="node1" presStyleIdx="1" presStyleCnt="3"/>
      <dgm:spPr/>
    </dgm:pt>
    <dgm:pt modelId="{E261BDBE-75CC-484B-9ECF-A46E63CE86F6}" type="pres">
      <dgm:prSet presAssocID="{81E036AB-DA75-4DF2-BB1A-58CC58552176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FED0FC50-34E2-4401-91B9-A0C93D58EDC8}" type="pres">
      <dgm:prSet presAssocID="{81E036AB-DA75-4DF2-BB1A-58CC58552176}" presName="childNode" presStyleLbl="node1" presStyleIdx="1" presStyleCnt="3">
        <dgm:presLayoutVars>
          <dgm:bulletEnabled val="1"/>
        </dgm:presLayoutVars>
      </dgm:prSet>
      <dgm:spPr/>
    </dgm:pt>
    <dgm:pt modelId="{1B77B08E-D648-4FFA-91B3-369C6CBC1043}" type="pres">
      <dgm:prSet presAssocID="{635B0ADA-B967-495B-9538-0323039792FD}" presName="hSp" presStyleCnt="0"/>
      <dgm:spPr/>
    </dgm:pt>
    <dgm:pt modelId="{8517B96D-A4F6-49AF-9479-1D2D7A4ECF42}" type="pres">
      <dgm:prSet presAssocID="{635B0ADA-B967-495B-9538-0323039792FD}" presName="vProcSp" presStyleCnt="0"/>
      <dgm:spPr/>
    </dgm:pt>
    <dgm:pt modelId="{EC475ADE-21B2-41EA-9D96-CB6ADA753586}" type="pres">
      <dgm:prSet presAssocID="{635B0ADA-B967-495B-9538-0323039792FD}" presName="vSp1" presStyleCnt="0"/>
      <dgm:spPr/>
    </dgm:pt>
    <dgm:pt modelId="{E3C63B7F-E527-4B17-86CD-77504C818E2A}" type="pres">
      <dgm:prSet presAssocID="{635B0ADA-B967-495B-9538-0323039792FD}" presName="simulatedConn" presStyleLbl="solidFgAcc1" presStyleIdx="1" presStyleCnt="2"/>
      <dgm:spPr/>
    </dgm:pt>
    <dgm:pt modelId="{635B0B8E-DDF2-4E43-8BC1-1E3601A105E9}" type="pres">
      <dgm:prSet presAssocID="{635B0ADA-B967-495B-9538-0323039792FD}" presName="vSp2" presStyleCnt="0"/>
      <dgm:spPr/>
    </dgm:pt>
    <dgm:pt modelId="{5D576981-E275-4C39-8453-68C42FD83C8A}" type="pres">
      <dgm:prSet presAssocID="{635B0ADA-B967-495B-9538-0323039792FD}" presName="sibTrans" presStyleCnt="0"/>
      <dgm:spPr/>
    </dgm:pt>
    <dgm:pt modelId="{35E29BB2-656D-44D1-A854-10793842231F}" type="pres">
      <dgm:prSet presAssocID="{2EF31349-10AB-470D-9E6B-D2195E116365}" presName="compositeNode" presStyleCnt="0">
        <dgm:presLayoutVars>
          <dgm:bulletEnabled val="1"/>
        </dgm:presLayoutVars>
      </dgm:prSet>
      <dgm:spPr/>
    </dgm:pt>
    <dgm:pt modelId="{88DAE3AF-680E-4B1F-95E5-A74D9D159F18}" type="pres">
      <dgm:prSet presAssocID="{2EF31349-10AB-470D-9E6B-D2195E116365}" presName="bgRect" presStyleLbl="node1" presStyleIdx="2" presStyleCnt="3"/>
      <dgm:spPr/>
    </dgm:pt>
    <dgm:pt modelId="{FDF209D6-5F08-4252-9B39-DE285C8AA053}" type="pres">
      <dgm:prSet presAssocID="{2EF31349-10AB-470D-9E6B-D2195E116365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CC598FCF-61FA-4975-A6CC-492B221A47F2}" type="pres">
      <dgm:prSet presAssocID="{2EF31349-10AB-470D-9E6B-D2195E116365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AC9B8A50-424D-45C9-BFE2-A10AA03380C7}" srcId="{81E036AB-DA75-4DF2-BB1A-58CC58552176}" destId="{7DE3B818-E848-4446-A051-C96021766475}" srcOrd="0" destOrd="0" parTransId="{315FB396-6E32-42F6-95E6-3B8CB000A999}" sibTransId="{F8B412D7-1058-4229-A566-5DB2D6B175F8}"/>
    <dgm:cxn modelId="{7FDA5684-EDFD-49C7-9A1D-4F72AFC908C8}" srcId="{2EF31349-10AB-470D-9E6B-D2195E116365}" destId="{E30CF5CC-AEA7-45E9-B4AD-E76ACAA5904E}" srcOrd="0" destOrd="0" parTransId="{62F4D3AD-32A5-4170-996C-F22A578F3F92}" sibTransId="{54532C57-706D-4A02-8834-4D2BD4766B0E}"/>
    <dgm:cxn modelId="{D68719F4-3E90-47B5-838F-BE91E35B2843}" srcId="{BAE456D4-2057-4BB4-9461-8581BFEE2F8A}" destId="{5876ABF5-E0BB-46CE-BF7D-A6552DCD3966}" srcOrd="1" destOrd="0" parTransId="{997FBD2D-C1CA-429F-B319-A2DE0112155B}" sibTransId="{1CB5A11C-074D-4359-BD9D-A93732FD8771}"/>
    <dgm:cxn modelId="{61DC649C-9994-4E51-ABE0-8A1CF99E44F1}" type="presOf" srcId="{2EF31349-10AB-470D-9E6B-D2195E116365}" destId="{88DAE3AF-680E-4B1F-95E5-A74D9D159F18}" srcOrd="0" destOrd="0" presId="urn:microsoft.com/office/officeart/2005/8/layout/hProcess7"/>
    <dgm:cxn modelId="{251798F8-4E61-4A2E-A71A-8C59FA5CE971}" type="presOf" srcId="{2EF31349-10AB-470D-9E6B-D2195E116365}" destId="{FDF209D6-5F08-4252-9B39-DE285C8AA053}" srcOrd="1" destOrd="0" presId="urn:microsoft.com/office/officeart/2005/8/layout/hProcess7"/>
    <dgm:cxn modelId="{65323DA2-F312-4A49-9069-327790F224BA}" srcId="{2EF31349-10AB-470D-9E6B-D2195E116365}" destId="{E53F454A-E211-4F14-BFE4-8F34C1D24802}" srcOrd="1" destOrd="0" parTransId="{36EC7D02-3509-4B0F-83AD-A6852E84A72B}" sibTransId="{6EC1D8A3-A370-4426-AB56-BB29438FCB18}"/>
    <dgm:cxn modelId="{659D7359-8DDA-4BDB-AEA9-97A4413DBC68}" srcId="{F54D9F94-A3B0-4571-99FD-E4EE0A3640C9}" destId="{2EF31349-10AB-470D-9E6B-D2195E116365}" srcOrd="2" destOrd="0" parTransId="{05DD8864-D990-4398-923A-81E72D78BBBB}" sibTransId="{AF8D9CC7-C8E1-40B2-B9A8-2AA3CF7BFC40}"/>
    <dgm:cxn modelId="{6CF08B21-1CE1-4697-9A40-06D30E692A18}" type="presOf" srcId="{5876ABF5-E0BB-46CE-BF7D-A6552DCD3966}" destId="{3DD87664-57A5-4477-A43B-D2BA66E921F2}" srcOrd="0" destOrd="1" presId="urn:microsoft.com/office/officeart/2005/8/layout/hProcess7"/>
    <dgm:cxn modelId="{0FAF7E0C-30A0-4DDD-9BA1-206E53AC3FA7}" type="presOf" srcId="{E53F454A-E211-4F14-BFE4-8F34C1D24802}" destId="{CC598FCF-61FA-4975-A6CC-492B221A47F2}" srcOrd="0" destOrd="1" presId="urn:microsoft.com/office/officeart/2005/8/layout/hProcess7"/>
    <dgm:cxn modelId="{9A50ED60-3069-47BF-85D4-57CDA98872B0}" type="presOf" srcId="{E30CF5CC-AEA7-45E9-B4AD-E76ACAA5904E}" destId="{CC598FCF-61FA-4975-A6CC-492B221A47F2}" srcOrd="0" destOrd="0" presId="urn:microsoft.com/office/officeart/2005/8/layout/hProcess7"/>
    <dgm:cxn modelId="{B2B02D4E-C643-4C2B-9273-EBFA551F0DDC}" srcId="{F54D9F94-A3B0-4571-99FD-E4EE0A3640C9}" destId="{BAE456D4-2057-4BB4-9461-8581BFEE2F8A}" srcOrd="0" destOrd="0" parTransId="{749C7627-8FCB-47D3-ACD8-222FC8961628}" sibTransId="{24810F59-262B-40F9-AF3B-4B5DF5482C7B}"/>
    <dgm:cxn modelId="{BCDDF909-5269-4689-A796-5AADA73E9366}" type="presOf" srcId="{BAE456D4-2057-4BB4-9461-8581BFEE2F8A}" destId="{51F22883-E3BC-4F4D-BF67-68FF63276C47}" srcOrd="0" destOrd="0" presId="urn:microsoft.com/office/officeart/2005/8/layout/hProcess7"/>
    <dgm:cxn modelId="{CA05E7ED-7211-431D-92AC-39133B375AC2}" type="presOf" srcId="{C8B13395-DB01-45E8-ADBD-2EECCC3B0294}" destId="{3DD87664-57A5-4477-A43B-D2BA66E921F2}" srcOrd="0" destOrd="0" presId="urn:microsoft.com/office/officeart/2005/8/layout/hProcess7"/>
    <dgm:cxn modelId="{A2D76FFA-A65D-471D-8316-C729C1966345}" srcId="{BAE456D4-2057-4BB4-9461-8581BFEE2F8A}" destId="{C8B13395-DB01-45E8-ADBD-2EECCC3B0294}" srcOrd="0" destOrd="0" parTransId="{B68FEEAB-DD64-4713-B861-59094F91A644}" sibTransId="{7F0C609F-36D5-48BD-A9BF-866749E914BD}"/>
    <dgm:cxn modelId="{E559B23D-22CE-45A6-BC92-2E2A772E1AF4}" type="presOf" srcId="{81E036AB-DA75-4DF2-BB1A-58CC58552176}" destId="{E261BDBE-75CC-484B-9ECF-A46E63CE86F6}" srcOrd="1" destOrd="0" presId="urn:microsoft.com/office/officeart/2005/8/layout/hProcess7"/>
    <dgm:cxn modelId="{FE1D7690-0EF7-42C8-9FF7-FFC70C9B6A36}" type="presOf" srcId="{F54D9F94-A3B0-4571-99FD-E4EE0A3640C9}" destId="{022E984B-2AB8-4837-AE1E-6966E86F17AC}" srcOrd="0" destOrd="0" presId="urn:microsoft.com/office/officeart/2005/8/layout/hProcess7"/>
    <dgm:cxn modelId="{131E23CB-D7CB-4C8C-A151-5A9A4621A9CE}" type="presOf" srcId="{81E036AB-DA75-4DF2-BB1A-58CC58552176}" destId="{88E7D0A8-4A83-407B-B89A-D47B7A79BAF7}" srcOrd="0" destOrd="0" presId="urn:microsoft.com/office/officeart/2005/8/layout/hProcess7"/>
    <dgm:cxn modelId="{0A9A6A1A-4C18-45A1-A275-311D1B678DDE}" srcId="{F54D9F94-A3B0-4571-99FD-E4EE0A3640C9}" destId="{81E036AB-DA75-4DF2-BB1A-58CC58552176}" srcOrd="1" destOrd="0" parTransId="{0215D859-2AB9-4815-A49B-3F9BBB2B39AA}" sibTransId="{635B0ADA-B967-495B-9538-0323039792FD}"/>
    <dgm:cxn modelId="{61435C86-4A0B-45D6-B4E9-B77485A54C98}" type="presOf" srcId="{BAE456D4-2057-4BB4-9461-8581BFEE2F8A}" destId="{A304D79C-9023-4D77-AA6F-C41742C8CA94}" srcOrd="1" destOrd="0" presId="urn:microsoft.com/office/officeart/2005/8/layout/hProcess7"/>
    <dgm:cxn modelId="{78578FF6-B69E-4376-BC90-DF0FA586F3E2}" type="presOf" srcId="{88349504-1FC0-4BDD-A28B-C1138A12D0E8}" destId="{FED0FC50-34E2-4401-91B9-A0C93D58EDC8}" srcOrd="0" destOrd="1" presId="urn:microsoft.com/office/officeart/2005/8/layout/hProcess7"/>
    <dgm:cxn modelId="{6374E1B1-FB7D-4619-9DAF-9431C3D62DA1}" type="presOf" srcId="{7DE3B818-E848-4446-A051-C96021766475}" destId="{FED0FC50-34E2-4401-91B9-A0C93D58EDC8}" srcOrd="0" destOrd="0" presId="urn:microsoft.com/office/officeart/2005/8/layout/hProcess7"/>
    <dgm:cxn modelId="{A7509CBF-8A53-439F-B18E-0D774D7DB870}" srcId="{81E036AB-DA75-4DF2-BB1A-58CC58552176}" destId="{88349504-1FC0-4BDD-A28B-C1138A12D0E8}" srcOrd="1" destOrd="0" parTransId="{EC884CD7-B7B4-4B89-8113-43B10A2AC29E}" sibTransId="{E27ED4D4-9F20-40AA-8A65-45F12004E60A}"/>
    <dgm:cxn modelId="{878BF10F-CDBB-4908-AD3B-275EEF5E5766}" type="presParOf" srcId="{022E984B-2AB8-4837-AE1E-6966E86F17AC}" destId="{FAC003ED-7C8A-4BE9-A14C-6BB6DA181624}" srcOrd="0" destOrd="0" presId="urn:microsoft.com/office/officeart/2005/8/layout/hProcess7"/>
    <dgm:cxn modelId="{34803705-4EF3-4F78-9D93-385FE0A15266}" type="presParOf" srcId="{FAC003ED-7C8A-4BE9-A14C-6BB6DA181624}" destId="{51F22883-E3BC-4F4D-BF67-68FF63276C47}" srcOrd="0" destOrd="0" presId="urn:microsoft.com/office/officeart/2005/8/layout/hProcess7"/>
    <dgm:cxn modelId="{7644CE0D-22EB-478B-AF1B-F317ABAC2E34}" type="presParOf" srcId="{FAC003ED-7C8A-4BE9-A14C-6BB6DA181624}" destId="{A304D79C-9023-4D77-AA6F-C41742C8CA94}" srcOrd="1" destOrd="0" presId="urn:microsoft.com/office/officeart/2005/8/layout/hProcess7"/>
    <dgm:cxn modelId="{DC6894AF-E470-4ED4-8624-2351E616D5BD}" type="presParOf" srcId="{FAC003ED-7C8A-4BE9-A14C-6BB6DA181624}" destId="{3DD87664-57A5-4477-A43B-D2BA66E921F2}" srcOrd="2" destOrd="0" presId="urn:microsoft.com/office/officeart/2005/8/layout/hProcess7"/>
    <dgm:cxn modelId="{BBF96BE2-78CE-472F-814A-C67532A3D0E5}" type="presParOf" srcId="{022E984B-2AB8-4837-AE1E-6966E86F17AC}" destId="{9478804F-D609-41E4-9F1B-C8FEAF6633FD}" srcOrd="1" destOrd="0" presId="urn:microsoft.com/office/officeart/2005/8/layout/hProcess7"/>
    <dgm:cxn modelId="{55721EF5-AC8E-474F-9078-9F2F28C69023}" type="presParOf" srcId="{022E984B-2AB8-4837-AE1E-6966E86F17AC}" destId="{C5341E35-3801-4773-A2E1-F28EDB64137E}" srcOrd="2" destOrd="0" presId="urn:microsoft.com/office/officeart/2005/8/layout/hProcess7"/>
    <dgm:cxn modelId="{BBD8B419-3277-4C25-AF31-F13444F669B0}" type="presParOf" srcId="{C5341E35-3801-4773-A2E1-F28EDB64137E}" destId="{CDF2B932-7D9B-4781-8B0A-95A26E890E20}" srcOrd="0" destOrd="0" presId="urn:microsoft.com/office/officeart/2005/8/layout/hProcess7"/>
    <dgm:cxn modelId="{BCFD497E-CB6E-43D4-931C-00AEE311B23C}" type="presParOf" srcId="{C5341E35-3801-4773-A2E1-F28EDB64137E}" destId="{86055A77-308E-4F1F-B676-25F4A00F5B56}" srcOrd="1" destOrd="0" presId="urn:microsoft.com/office/officeart/2005/8/layout/hProcess7"/>
    <dgm:cxn modelId="{C6609098-30F9-4A28-89E9-32E2274925D4}" type="presParOf" srcId="{C5341E35-3801-4773-A2E1-F28EDB64137E}" destId="{E830AF66-E17E-4028-B332-77C06710E393}" srcOrd="2" destOrd="0" presId="urn:microsoft.com/office/officeart/2005/8/layout/hProcess7"/>
    <dgm:cxn modelId="{12DE44F5-CD55-4A17-A72D-0B824251BD88}" type="presParOf" srcId="{022E984B-2AB8-4837-AE1E-6966E86F17AC}" destId="{5136FC70-5BB7-4936-9BE1-139B5C1D171B}" srcOrd="3" destOrd="0" presId="urn:microsoft.com/office/officeart/2005/8/layout/hProcess7"/>
    <dgm:cxn modelId="{E7C551BE-FAD4-4D1A-BF55-1165D4E919B9}" type="presParOf" srcId="{022E984B-2AB8-4837-AE1E-6966E86F17AC}" destId="{4A4B6F4A-546C-401D-AAE0-477AA0172F18}" srcOrd="4" destOrd="0" presId="urn:microsoft.com/office/officeart/2005/8/layout/hProcess7"/>
    <dgm:cxn modelId="{8F013EA4-AE3A-4FF5-B219-DC75D6A8D6F3}" type="presParOf" srcId="{4A4B6F4A-546C-401D-AAE0-477AA0172F18}" destId="{88E7D0A8-4A83-407B-B89A-D47B7A79BAF7}" srcOrd="0" destOrd="0" presId="urn:microsoft.com/office/officeart/2005/8/layout/hProcess7"/>
    <dgm:cxn modelId="{34831C8C-1F7C-4E46-91ED-933D2036C7B5}" type="presParOf" srcId="{4A4B6F4A-546C-401D-AAE0-477AA0172F18}" destId="{E261BDBE-75CC-484B-9ECF-A46E63CE86F6}" srcOrd="1" destOrd="0" presId="urn:microsoft.com/office/officeart/2005/8/layout/hProcess7"/>
    <dgm:cxn modelId="{32F70D66-AC64-46F4-ACC2-3001BC6882C9}" type="presParOf" srcId="{4A4B6F4A-546C-401D-AAE0-477AA0172F18}" destId="{FED0FC50-34E2-4401-91B9-A0C93D58EDC8}" srcOrd="2" destOrd="0" presId="urn:microsoft.com/office/officeart/2005/8/layout/hProcess7"/>
    <dgm:cxn modelId="{93C7AEE4-9C4D-474E-AEFB-A023A71BC496}" type="presParOf" srcId="{022E984B-2AB8-4837-AE1E-6966E86F17AC}" destId="{1B77B08E-D648-4FFA-91B3-369C6CBC1043}" srcOrd="5" destOrd="0" presId="urn:microsoft.com/office/officeart/2005/8/layout/hProcess7"/>
    <dgm:cxn modelId="{930628CF-2A9F-4324-BF1C-17872751328F}" type="presParOf" srcId="{022E984B-2AB8-4837-AE1E-6966E86F17AC}" destId="{8517B96D-A4F6-49AF-9479-1D2D7A4ECF42}" srcOrd="6" destOrd="0" presId="urn:microsoft.com/office/officeart/2005/8/layout/hProcess7"/>
    <dgm:cxn modelId="{B282FFDB-BB42-41CA-925F-C450F2801CF6}" type="presParOf" srcId="{8517B96D-A4F6-49AF-9479-1D2D7A4ECF42}" destId="{EC475ADE-21B2-41EA-9D96-CB6ADA753586}" srcOrd="0" destOrd="0" presId="urn:microsoft.com/office/officeart/2005/8/layout/hProcess7"/>
    <dgm:cxn modelId="{C34C29EA-577F-47E6-95D7-36B41EA781E4}" type="presParOf" srcId="{8517B96D-A4F6-49AF-9479-1D2D7A4ECF42}" destId="{E3C63B7F-E527-4B17-86CD-77504C818E2A}" srcOrd="1" destOrd="0" presId="urn:microsoft.com/office/officeart/2005/8/layout/hProcess7"/>
    <dgm:cxn modelId="{DCF265C2-0660-4253-A51C-23BD6DA09A5C}" type="presParOf" srcId="{8517B96D-A4F6-49AF-9479-1D2D7A4ECF42}" destId="{635B0B8E-DDF2-4E43-8BC1-1E3601A105E9}" srcOrd="2" destOrd="0" presId="urn:microsoft.com/office/officeart/2005/8/layout/hProcess7"/>
    <dgm:cxn modelId="{E7D8D39B-D3FF-4C18-A116-1EB9EAB046A8}" type="presParOf" srcId="{022E984B-2AB8-4837-AE1E-6966E86F17AC}" destId="{5D576981-E275-4C39-8453-68C42FD83C8A}" srcOrd="7" destOrd="0" presId="urn:microsoft.com/office/officeart/2005/8/layout/hProcess7"/>
    <dgm:cxn modelId="{C86A5DA9-A1CA-46AA-9918-AE2C579F4A65}" type="presParOf" srcId="{022E984B-2AB8-4837-AE1E-6966E86F17AC}" destId="{35E29BB2-656D-44D1-A854-10793842231F}" srcOrd="8" destOrd="0" presId="urn:microsoft.com/office/officeart/2005/8/layout/hProcess7"/>
    <dgm:cxn modelId="{15EB9963-34D6-46E4-B288-B3CCDF00602F}" type="presParOf" srcId="{35E29BB2-656D-44D1-A854-10793842231F}" destId="{88DAE3AF-680E-4B1F-95E5-A74D9D159F18}" srcOrd="0" destOrd="0" presId="urn:microsoft.com/office/officeart/2005/8/layout/hProcess7"/>
    <dgm:cxn modelId="{50A82CF9-4A2C-48D5-8E98-003234195988}" type="presParOf" srcId="{35E29BB2-656D-44D1-A854-10793842231F}" destId="{FDF209D6-5F08-4252-9B39-DE285C8AA053}" srcOrd="1" destOrd="0" presId="urn:microsoft.com/office/officeart/2005/8/layout/hProcess7"/>
    <dgm:cxn modelId="{7DFE3812-0820-4AEB-BD12-ADFC03208E2C}" type="presParOf" srcId="{35E29BB2-656D-44D1-A854-10793842231F}" destId="{CC598FCF-61FA-4975-A6CC-492B221A47F2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959B68-48C2-41A8-B094-E22A07152A4A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920040-BD1E-4444-9B05-E1EC0D198B2F}">
      <dgm:prSet phldrT="[Text]"/>
      <dgm:spPr/>
      <dgm:t>
        <a:bodyPr/>
        <a:lstStyle/>
        <a:p>
          <a:r>
            <a:rPr lang="en-US" dirty="0"/>
            <a:t>Unfreezing</a:t>
          </a:r>
        </a:p>
      </dgm:t>
    </dgm:pt>
    <dgm:pt modelId="{25E101D0-A358-43FB-B49E-B397C1DF099D}" type="parTrans" cxnId="{0F34D6B8-B922-4EB1-8F92-C224A54FCDD3}">
      <dgm:prSet/>
      <dgm:spPr/>
      <dgm:t>
        <a:bodyPr/>
        <a:lstStyle/>
        <a:p>
          <a:endParaRPr lang="en-US"/>
        </a:p>
      </dgm:t>
    </dgm:pt>
    <dgm:pt modelId="{21E6B621-60F8-47FB-95B6-D3C382DD83DB}" type="sibTrans" cxnId="{0F34D6B8-B922-4EB1-8F92-C224A54FCDD3}">
      <dgm:prSet/>
      <dgm:spPr/>
      <dgm:t>
        <a:bodyPr/>
        <a:lstStyle/>
        <a:p>
          <a:endParaRPr lang="en-US"/>
        </a:p>
      </dgm:t>
    </dgm:pt>
    <dgm:pt modelId="{5AF1A4D9-957C-4B9B-A3CE-BD203C7226F1}">
      <dgm:prSet phldrT="[Text]"/>
      <dgm:spPr/>
      <dgm:t>
        <a:bodyPr/>
        <a:lstStyle/>
        <a:p>
          <a:r>
            <a:rPr lang="en-US" dirty="0"/>
            <a:t>Qualitative surveys sent to patients/staff for feedback on interpreter services.  </a:t>
          </a:r>
        </a:p>
        <a:p>
          <a:r>
            <a:rPr lang="en-US" dirty="0"/>
            <a:t>Examination of current/future workload  ensuring no additional work for clinical staff to access VRI.</a:t>
          </a:r>
        </a:p>
        <a:p>
          <a:r>
            <a:rPr lang="en-US" dirty="0"/>
            <a:t>Meetings between planning team, IT, clinical staff to determine training and project roll-out.</a:t>
          </a:r>
        </a:p>
      </dgm:t>
    </dgm:pt>
    <dgm:pt modelId="{943700D8-8FC1-40DC-830D-C602B13464B5}" type="parTrans" cxnId="{1FED97CA-C307-49C4-839A-6FF30E09D5AC}">
      <dgm:prSet/>
      <dgm:spPr/>
      <dgm:t>
        <a:bodyPr/>
        <a:lstStyle/>
        <a:p>
          <a:endParaRPr lang="en-US"/>
        </a:p>
      </dgm:t>
    </dgm:pt>
    <dgm:pt modelId="{52C886AD-F05C-420A-BC5F-1F33A3B809E5}" type="sibTrans" cxnId="{1FED97CA-C307-49C4-839A-6FF30E09D5AC}">
      <dgm:prSet/>
      <dgm:spPr/>
      <dgm:t>
        <a:bodyPr/>
        <a:lstStyle/>
        <a:p>
          <a:endParaRPr lang="en-US"/>
        </a:p>
      </dgm:t>
    </dgm:pt>
    <dgm:pt modelId="{7868966C-47E4-4A5C-B1D5-94CDBC6E8A1F}">
      <dgm:prSet phldrT="[Text]"/>
      <dgm:spPr/>
      <dgm:t>
        <a:bodyPr/>
        <a:lstStyle/>
        <a:p>
          <a:r>
            <a:rPr lang="en-US" dirty="0"/>
            <a:t>Moving</a:t>
          </a:r>
        </a:p>
      </dgm:t>
    </dgm:pt>
    <dgm:pt modelId="{7D89BE8D-93C4-4DEF-94FC-D57D5E4A3170}" type="parTrans" cxnId="{4D3EE988-E7CF-44B9-8B4B-E20849F389C4}">
      <dgm:prSet/>
      <dgm:spPr/>
      <dgm:t>
        <a:bodyPr/>
        <a:lstStyle/>
        <a:p>
          <a:endParaRPr lang="en-US"/>
        </a:p>
      </dgm:t>
    </dgm:pt>
    <dgm:pt modelId="{9068295D-3398-4085-9F55-F8B5B587387F}" type="sibTrans" cxnId="{4D3EE988-E7CF-44B9-8B4B-E20849F389C4}">
      <dgm:prSet/>
      <dgm:spPr/>
      <dgm:t>
        <a:bodyPr/>
        <a:lstStyle/>
        <a:p>
          <a:endParaRPr lang="en-US"/>
        </a:p>
      </dgm:t>
    </dgm:pt>
    <dgm:pt modelId="{DEC7A387-DBC6-463C-BED1-A34000BEF768}">
      <dgm:prSet phldrT="[Text]"/>
      <dgm:spPr/>
      <dgm:t>
        <a:bodyPr/>
        <a:lstStyle/>
        <a:p>
          <a:r>
            <a:rPr lang="en-US" dirty="0"/>
            <a:t>VRI device training conducted by unit champions/educators/super users over two weeks.</a:t>
          </a:r>
        </a:p>
        <a:p>
          <a:r>
            <a:rPr lang="en-US" dirty="0"/>
            <a:t>VRI devices arrive at hospital and are deployed to appropriate areas for storage and use.</a:t>
          </a:r>
        </a:p>
        <a:p>
          <a:r>
            <a:rPr lang="en-US" dirty="0"/>
            <a:t>End-users access devices as required.</a:t>
          </a:r>
        </a:p>
      </dgm:t>
    </dgm:pt>
    <dgm:pt modelId="{D99BBA24-CE64-4AC1-BDE7-F8A5AE2EBF25}" type="parTrans" cxnId="{FE4E7C82-37F1-4377-A11E-826B45675085}">
      <dgm:prSet/>
      <dgm:spPr/>
      <dgm:t>
        <a:bodyPr/>
        <a:lstStyle/>
        <a:p>
          <a:endParaRPr lang="en-US"/>
        </a:p>
      </dgm:t>
    </dgm:pt>
    <dgm:pt modelId="{47DD8CF5-B4F2-4567-85BA-68D07C7044A9}" type="sibTrans" cxnId="{FE4E7C82-37F1-4377-A11E-826B45675085}">
      <dgm:prSet/>
      <dgm:spPr/>
      <dgm:t>
        <a:bodyPr/>
        <a:lstStyle/>
        <a:p>
          <a:endParaRPr lang="en-US"/>
        </a:p>
      </dgm:t>
    </dgm:pt>
    <dgm:pt modelId="{EAF67434-F42B-4B98-971D-9B7947826B72}">
      <dgm:prSet phldrT="[Text]"/>
      <dgm:spPr/>
      <dgm:t>
        <a:bodyPr/>
        <a:lstStyle/>
        <a:p>
          <a:r>
            <a:rPr lang="en-US" dirty="0"/>
            <a:t>Refreezing</a:t>
          </a:r>
        </a:p>
      </dgm:t>
    </dgm:pt>
    <dgm:pt modelId="{86D2F0A8-F217-4106-B0A5-2C2330F2D56C}" type="parTrans" cxnId="{311CEE89-A11F-49B8-A3EF-B4DF1FAC4807}">
      <dgm:prSet/>
      <dgm:spPr/>
      <dgm:t>
        <a:bodyPr/>
        <a:lstStyle/>
        <a:p>
          <a:endParaRPr lang="en-US"/>
        </a:p>
      </dgm:t>
    </dgm:pt>
    <dgm:pt modelId="{D87E76E7-D6AA-4C70-8C8F-B23099E2F788}" type="sibTrans" cxnId="{311CEE89-A11F-49B8-A3EF-B4DF1FAC4807}">
      <dgm:prSet/>
      <dgm:spPr/>
      <dgm:t>
        <a:bodyPr/>
        <a:lstStyle/>
        <a:p>
          <a:endParaRPr lang="en-US"/>
        </a:p>
      </dgm:t>
    </dgm:pt>
    <dgm:pt modelId="{816DD9FC-798D-43C3-933F-127D64A7ACF4}">
      <dgm:prSet phldrT="[Text]"/>
      <dgm:spPr/>
      <dgm:t>
        <a:bodyPr/>
        <a:lstStyle/>
        <a:p>
          <a:r>
            <a:rPr lang="en-US" dirty="0"/>
            <a:t>Follow-up qualitative surveys sent to patients/staff for six months post go-live.</a:t>
          </a:r>
        </a:p>
        <a:p>
          <a:r>
            <a:rPr lang="en-US" dirty="0"/>
            <a:t>Planning team examines survey results to determine if devices meeting organization needs and plan next steps.</a:t>
          </a:r>
        </a:p>
        <a:p>
          <a:r>
            <a:rPr lang="en-US" dirty="0"/>
            <a:t>Policies/procedures updated.</a:t>
          </a:r>
        </a:p>
        <a:p>
          <a:r>
            <a:rPr lang="en-US" dirty="0"/>
            <a:t>VRI devices regularly accessed by users for interpreter services.</a:t>
          </a:r>
        </a:p>
      </dgm:t>
    </dgm:pt>
    <dgm:pt modelId="{D788B83B-ECBB-4A2B-90FD-334E3B26B680}" type="parTrans" cxnId="{544D1B23-0974-4692-8335-F8FB15219578}">
      <dgm:prSet/>
      <dgm:spPr/>
      <dgm:t>
        <a:bodyPr/>
        <a:lstStyle/>
        <a:p>
          <a:endParaRPr lang="en-US"/>
        </a:p>
      </dgm:t>
    </dgm:pt>
    <dgm:pt modelId="{AAA7DA48-B7B5-4AAD-AD65-513876746CD9}" type="sibTrans" cxnId="{544D1B23-0974-4692-8335-F8FB15219578}">
      <dgm:prSet/>
      <dgm:spPr/>
      <dgm:t>
        <a:bodyPr/>
        <a:lstStyle/>
        <a:p>
          <a:endParaRPr lang="en-US"/>
        </a:p>
      </dgm:t>
    </dgm:pt>
    <dgm:pt modelId="{0C959071-C231-4059-84D4-2A73EBB25FCD}">
      <dgm:prSet/>
      <dgm:spPr/>
      <dgm:t>
        <a:bodyPr/>
        <a:lstStyle/>
        <a:p>
          <a:endParaRPr lang="en-US" dirty="0"/>
        </a:p>
      </dgm:t>
    </dgm:pt>
    <dgm:pt modelId="{BFD2C313-8687-4AB8-804F-0DBC54619581}" type="parTrans" cxnId="{B3350F41-84D2-4EF4-8617-37A1A96D6962}">
      <dgm:prSet/>
      <dgm:spPr/>
      <dgm:t>
        <a:bodyPr/>
        <a:lstStyle/>
        <a:p>
          <a:endParaRPr lang="en-US"/>
        </a:p>
      </dgm:t>
    </dgm:pt>
    <dgm:pt modelId="{66F94AFE-4D53-4E39-A50F-EC0E87AF6483}" type="sibTrans" cxnId="{B3350F41-84D2-4EF4-8617-37A1A96D6962}">
      <dgm:prSet/>
      <dgm:spPr/>
      <dgm:t>
        <a:bodyPr/>
        <a:lstStyle/>
        <a:p>
          <a:endParaRPr lang="en-US"/>
        </a:p>
      </dgm:t>
    </dgm:pt>
    <dgm:pt modelId="{ADA767C1-77C4-46E1-996B-E1D99885E25D}">
      <dgm:prSet/>
      <dgm:spPr/>
      <dgm:t>
        <a:bodyPr/>
        <a:lstStyle/>
        <a:p>
          <a:endParaRPr lang="en-US" dirty="0"/>
        </a:p>
      </dgm:t>
    </dgm:pt>
    <dgm:pt modelId="{AD929924-13DD-4BD7-A408-99A7397BD80B}" type="parTrans" cxnId="{D252A0F7-F73A-433E-96CD-0C2916316C59}">
      <dgm:prSet/>
      <dgm:spPr/>
      <dgm:t>
        <a:bodyPr/>
        <a:lstStyle/>
        <a:p>
          <a:endParaRPr lang="en-US"/>
        </a:p>
      </dgm:t>
    </dgm:pt>
    <dgm:pt modelId="{2081BF7A-AF73-4909-BC2A-5B71C1A2FCA2}" type="sibTrans" cxnId="{D252A0F7-F73A-433E-96CD-0C2916316C59}">
      <dgm:prSet/>
      <dgm:spPr/>
      <dgm:t>
        <a:bodyPr/>
        <a:lstStyle/>
        <a:p>
          <a:endParaRPr lang="en-US"/>
        </a:p>
      </dgm:t>
    </dgm:pt>
    <dgm:pt modelId="{A6B41975-1ECF-444B-AB3C-CA3AC7BA24F5}">
      <dgm:prSet/>
      <dgm:spPr/>
      <dgm:t>
        <a:bodyPr/>
        <a:lstStyle/>
        <a:p>
          <a:endParaRPr lang="en-US" dirty="0"/>
        </a:p>
      </dgm:t>
    </dgm:pt>
    <dgm:pt modelId="{8D008915-7760-4135-8C92-1FC9BC05A229}" type="parTrans" cxnId="{B988DD43-E0CC-4694-8F29-36166567E096}">
      <dgm:prSet/>
      <dgm:spPr/>
      <dgm:t>
        <a:bodyPr/>
        <a:lstStyle/>
        <a:p>
          <a:endParaRPr lang="en-US"/>
        </a:p>
      </dgm:t>
    </dgm:pt>
    <dgm:pt modelId="{54128967-EF43-448F-A1A1-9302FF379C3F}" type="sibTrans" cxnId="{B988DD43-E0CC-4694-8F29-36166567E096}">
      <dgm:prSet/>
      <dgm:spPr/>
      <dgm:t>
        <a:bodyPr/>
        <a:lstStyle/>
        <a:p>
          <a:endParaRPr lang="en-US"/>
        </a:p>
      </dgm:t>
    </dgm:pt>
    <dgm:pt modelId="{A3DA122D-D11C-48E5-8E1F-F5C194ACAB53}" type="pres">
      <dgm:prSet presAssocID="{B6959B68-48C2-41A8-B094-E22A07152A4A}" presName="Name0" presStyleCnt="0">
        <dgm:presLayoutVars>
          <dgm:dir/>
          <dgm:animLvl val="lvl"/>
          <dgm:resizeHandles val="exact"/>
        </dgm:presLayoutVars>
      </dgm:prSet>
      <dgm:spPr/>
    </dgm:pt>
    <dgm:pt modelId="{270EF229-6BF8-4F42-8D8F-61607BC5DBBB}" type="pres">
      <dgm:prSet presAssocID="{E9920040-BD1E-4444-9B05-E1EC0D198B2F}" presName="compositeNode" presStyleCnt="0">
        <dgm:presLayoutVars>
          <dgm:bulletEnabled val="1"/>
        </dgm:presLayoutVars>
      </dgm:prSet>
      <dgm:spPr/>
    </dgm:pt>
    <dgm:pt modelId="{6EF7340C-0B8E-473C-BF54-1B0475BE010B}" type="pres">
      <dgm:prSet presAssocID="{E9920040-BD1E-4444-9B05-E1EC0D198B2F}" presName="bgRect" presStyleLbl="node1" presStyleIdx="0" presStyleCnt="3"/>
      <dgm:spPr/>
    </dgm:pt>
    <dgm:pt modelId="{D2A068DC-8ADA-4710-B2BB-CB4FE466DAB4}" type="pres">
      <dgm:prSet presAssocID="{E9920040-BD1E-4444-9B05-E1EC0D198B2F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7795CAA3-11EE-470A-838B-5EE8A480A27F}" type="pres">
      <dgm:prSet presAssocID="{E9920040-BD1E-4444-9B05-E1EC0D198B2F}" presName="childNode" presStyleLbl="node1" presStyleIdx="0" presStyleCnt="3">
        <dgm:presLayoutVars>
          <dgm:bulletEnabled val="1"/>
        </dgm:presLayoutVars>
      </dgm:prSet>
      <dgm:spPr/>
    </dgm:pt>
    <dgm:pt modelId="{3F524F53-AEEA-443E-9CEF-4B2389036A07}" type="pres">
      <dgm:prSet presAssocID="{21E6B621-60F8-47FB-95B6-D3C382DD83DB}" presName="hSp" presStyleCnt="0"/>
      <dgm:spPr/>
    </dgm:pt>
    <dgm:pt modelId="{A122DA06-59D2-4FA3-95D6-D2F7B973430D}" type="pres">
      <dgm:prSet presAssocID="{21E6B621-60F8-47FB-95B6-D3C382DD83DB}" presName="vProcSp" presStyleCnt="0"/>
      <dgm:spPr/>
    </dgm:pt>
    <dgm:pt modelId="{FD168589-77B6-4E90-9851-B71280FF57F3}" type="pres">
      <dgm:prSet presAssocID="{21E6B621-60F8-47FB-95B6-D3C382DD83DB}" presName="vSp1" presStyleCnt="0"/>
      <dgm:spPr/>
    </dgm:pt>
    <dgm:pt modelId="{5C871315-AE93-418E-B21F-92280721AD0B}" type="pres">
      <dgm:prSet presAssocID="{21E6B621-60F8-47FB-95B6-D3C382DD83DB}" presName="simulatedConn" presStyleLbl="solidFgAcc1" presStyleIdx="0" presStyleCnt="2"/>
      <dgm:spPr/>
    </dgm:pt>
    <dgm:pt modelId="{8DFDE355-E194-4B8B-9040-324722654370}" type="pres">
      <dgm:prSet presAssocID="{21E6B621-60F8-47FB-95B6-D3C382DD83DB}" presName="vSp2" presStyleCnt="0"/>
      <dgm:spPr/>
    </dgm:pt>
    <dgm:pt modelId="{1E83D87D-DDD2-4C81-8C3D-6BB729F8F3AB}" type="pres">
      <dgm:prSet presAssocID="{21E6B621-60F8-47FB-95B6-D3C382DD83DB}" presName="sibTrans" presStyleCnt="0"/>
      <dgm:spPr/>
    </dgm:pt>
    <dgm:pt modelId="{97E3FEA2-F7C0-4627-8416-3E943E5E4E0B}" type="pres">
      <dgm:prSet presAssocID="{7868966C-47E4-4A5C-B1D5-94CDBC6E8A1F}" presName="compositeNode" presStyleCnt="0">
        <dgm:presLayoutVars>
          <dgm:bulletEnabled val="1"/>
        </dgm:presLayoutVars>
      </dgm:prSet>
      <dgm:spPr/>
    </dgm:pt>
    <dgm:pt modelId="{2186A3F7-9585-4E68-9919-C202F7DE8569}" type="pres">
      <dgm:prSet presAssocID="{7868966C-47E4-4A5C-B1D5-94CDBC6E8A1F}" presName="bgRect" presStyleLbl="node1" presStyleIdx="1" presStyleCnt="3"/>
      <dgm:spPr/>
    </dgm:pt>
    <dgm:pt modelId="{DA725EFE-371C-480B-9EA1-C1B83269E6BA}" type="pres">
      <dgm:prSet presAssocID="{7868966C-47E4-4A5C-B1D5-94CDBC6E8A1F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FBDA76BC-315B-4C58-A838-0BBFC1F69973}" type="pres">
      <dgm:prSet presAssocID="{7868966C-47E4-4A5C-B1D5-94CDBC6E8A1F}" presName="childNode" presStyleLbl="node1" presStyleIdx="1" presStyleCnt="3">
        <dgm:presLayoutVars>
          <dgm:bulletEnabled val="1"/>
        </dgm:presLayoutVars>
      </dgm:prSet>
      <dgm:spPr/>
    </dgm:pt>
    <dgm:pt modelId="{08EAC121-9856-4C7E-B805-4F7A4901D059}" type="pres">
      <dgm:prSet presAssocID="{9068295D-3398-4085-9F55-F8B5B587387F}" presName="hSp" presStyleCnt="0"/>
      <dgm:spPr/>
    </dgm:pt>
    <dgm:pt modelId="{395B386C-869A-49AD-88F6-CBBE0BCB7153}" type="pres">
      <dgm:prSet presAssocID="{9068295D-3398-4085-9F55-F8B5B587387F}" presName="vProcSp" presStyleCnt="0"/>
      <dgm:spPr/>
    </dgm:pt>
    <dgm:pt modelId="{88E0DA66-F7A7-4C05-8BC5-CDF4E28F9D59}" type="pres">
      <dgm:prSet presAssocID="{9068295D-3398-4085-9F55-F8B5B587387F}" presName="vSp1" presStyleCnt="0"/>
      <dgm:spPr/>
    </dgm:pt>
    <dgm:pt modelId="{28E46FA4-12E3-4CAF-A221-504B73D151FA}" type="pres">
      <dgm:prSet presAssocID="{9068295D-3398-4085-9F55-F8B5B587387F}" presName="simulatedConn" presStyleLbl="solidFgAcc1" presStyleIdx="1" presStyleCnt="2"/>
      <dgm:spPr/>
    </dgm:pt>
    <dgm:pt modelId="{F82E1683-F0ED-4AB6-A389-9ACBF85AE551}" type="pres">
      <dgm:prSet presAssocID="{9068295D-3398-4085-9F55-F8B5B587387F}" presName="vSp2" presStyleCnt="0"/>
      <dgm:spPr/>
    </dgm:pt>
    <dgm:pt modelId="{E7057B62-F038-41DF-9CC1-DB47BD93D529}" type="pres">
      <dgm:prSet presAssocID="{9068295D-3398-4085-9F55-F8B5B587387F}" presName="sibTrans" presStyleCnt="0"/>
      <dgm:spPr/>
    </dgm:pt>
    <dgm:pt modelId="{F098BC12-0A11-4BF6-8866-F916A5E12FED}" type="pres">
      <dgm:prSet presAssocID="{EAF67434-F42B-4B98-971D-9B7947826B72}" presName="compositeNode" presStyleCnt="0">
        <dgm:presLayoutVars>
          <dgm:bulletEnabled val="1"/>
        </dgm:presLayoutVars>
      </dgm:prSet>
      <dgm:spPr/>
    </dgm:pt>
    <dgm:pt modelId="{1C2127C0-06C8-453E-B8B6-1770298D4F3E}" type="pres">
      <dgm:prSet presAssocID="{EAF67434-F42B-4B98-971D-9B7947826B72}" presName="bgRect" presStyleLbl="node1" presStyleIdx="2" presStyleCnt="3"/>
      <dgm:spPr/>
    </dgm:pt>
    <dgm:pt modelId="{B3F79A2D-D7D4-4A18-9751-72D00D6287FD}" type="pres">
      <dgm:prSet presAssocID="{EAF67434-F42B-4B98-971D-9B7947826B72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B800ED71-2A9F-4836-8FA9-6BED8A356E00}" type="pres">
      <dgm:prSet presAssocID="{EAF67434-F42B-4B98-971D-9B7947826B72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84E9CD56-2D8A-4C0F-84EA-58A4359EF213}" type="presOf" srcId="{EAF67434-F42B-4B98-971D-9B7947826B72}" destId="{1C2127C0-06C8-453E-B8B6-1770298D4F3E}" srcOrd="0" destOrd="0" presId="urn:microsoft.com/office/officeart/2005/8/layout/hProcess7"/>
    <dgm:cxn modelId="{53C7BAA0-65D2-4E09-AAF6-850A1C34E828}" type="presOf" srcId="{E9920040-BD1E-4444-9B05-E1EC0D198B2F}" destId="{6EF7340C-0B8E-473C-BF54-1B0475BE010B}" srcOrd="0" destOrd="0" presId="urn:microsoft.com/office/officeart/2005/8/layout/hProcess7"/>
    <dgm:cxn modelId="{3F19EB14-58C8-4203-9A63-55C45A88F7EF}" type="presOf" srcId="{EAF67434-F42B-4B98-971D-9B7947826B72}" destId="{B3F79A2D-D7D4-4A18-9751-72D00D6287FD}" srcOrd="1" destOrd="0" presId="urn:microsoft.com/office/officeart/2005/8/layout/hProcess7"/>
    <dgm:cxn modelId="{311CEE89-A11F-49B8-A3EF-B4DF1FAC4807}" srcId="{B6959B68-48C2-41A8-B094-E22A07152A4A}" destId="{EAF67434-F42B-4B98-971D-9B7947826B72}" srcOrd="2" destOrd="0" parTransId="{86D2F0A8-F217-4106-B0A5-2C2330F2D56C}" sibTransId="{D87E76E7-D6AA-4C70-8C8F-B23099E2F788}"/>
    <dgm:cxn modelId="{1DA5FCD6-DB28-4188-BBBC-0EFFFB6096CE}" type="presOf" srcId="{A6B41975-1ECF-444B-AB3C-CA3AC7BA24F5}" destId="{B800ED71-2A9F-4836-8FA9-6BED8A356E00}" srcOrd="0" destOrd="1" presId="urn:microsoft.com/office/officeart/2005/8/layout/hProcess7"/>
    <dgm:cxn modelId="{66BF5DB9-466B-437F-9D75-0D8BB2D58FAF}" type="presOf" srcId="{7868966C-47E4-4A5C-B1D5-94CDBC6E8A1F}" destId="{DA725EFE-371C-480B-9EA1-C1B83269E6BA}" srcOrd="1" destOrd="0" presId="urn:microsoft.com/office/officeart/2005/8/layout/hProcess7"/>
    <dgm:cxn modelId="{CE730B6D-D83A-4C5E-8548-18E9A4D085F3}" type="presOf" srcId="{0C959071-C231-4059-84D4-2A73EBB25FCD}" destId="{7795CAA3-11EE-470A-838B-5EE8A480A27F}" srcOrd="0" destOrd="1" presId="urn:microsoft.com/office/officeart/2005/8/layout/hProcess7"/>
    <dgm:cxn modelId="{DA298DDE-2704-41BF-9E92-191F61035DD6}" type="presOf" srcId="{5AF1A4D9-957C-4B9B-A3CE-BD203C7226F1}" destId="{7795CAA3-11EE-470A-838B-5EE8A480A27F}" srcOrd="0" destOrd="0" presId="urn:microsoft.com/office/officeart/2005/8/layout/hProcess7"/>
    <dgm:cxn modelId="{D44632CF-A21A-4F18-8A9E-E0C5368482A2}" type="presOf" srcId="{B6959B68-48C2-41A8-B094-E22A07152A4A}" destId="{A3DA122D-D11C-48E5-8E1F-F5C194ACAB53}" srcOrd="0" destOrd="0" presId="urn:microsoft.com/office/officeart/2005/8/layout/hProcess7"/>
    <dgm:cxn modelId="{D252A0F7-F73A-433E-96CD-0C2916316C59}" srcId="{7868966C-47E4-4A5C-B1D5-94CDBC6E8A1F}" destId="{ADA767C1-77C4-46E1-996B-E1D99885E25D}" srcOrd="1" destOrd="0" parTransId="{AD929924-13DD-4BD7-A408-99A7397BD80B}" sibTransId="{2081BF7A-AF73-4909-BC2A-5B71C1A2FCA2}"/>
    <dgm:cxn modelId="{B3350F41-84D2-4EF4-8617-37A1A96D6962}" srcId="{E9920040-BD1E-4444-9B05-E1EC0D198B2F}" destId="{0C959071-C231-4059-84D4-2A73EBB25FCD}" srcOrd="1" destOrd="0" parTransId="{BFD2C313-8687-4AB8-804F-0DBC54619581}" sibTransId="{66F94AFE-4D53-4E39-A50F-EC0E87AF6483}"/>
    <dgm:cxn modelId="{4D3EE988-E7CF-44B9-8B4B-E20849F389C4}" srcId="{B6959B68-48C2-41A8-B094-E22A07152A4A}" destId="{7868966C-47E4-4A5C-B1D5-94CDBC6E8A1F}" srcOrd="1" destOrd="0" parTransId="{7D89BE8D-93C4-4DEF-94FC-D57D5E4A3170}" sibTransId="{9068295D-3398-4085-9F55-F8B5B587387F}"/>
    <dgm:cxn modelId="{1FED97CA-C307-49C4-839A-6FF30E09D5AC}" srcId="{E9920040-BD1E-4444-9B05-E1EC0D198B2F}" destId="{5AF1A4D9-957C-4B9B-A3CE-BD203C7226F1}" srcOrd="0" destOrd="0" parTransId="{943700D8-8FC1-40DC-830D-C602B13464B5}" sibTransId="{52C886AD-F05C-420A-BC5F-1F33A3B809E5}"/>
    <dgm:cxn modelId="{0F34D6B8-B922-4EB1-8F92-C224A54FCDD3}" srcId="{B6959B68-48C2-41A8-B094-E22A07152A4A}" destId="{E9920040-BD1E-4444-9B05-E1EC0D198B2F}" srcOrd="0" destOrd="0" parTransId="{25E101D0-A358-43FB-B49E-B397C1DF099D}" sibTransId="{21E6B621-60F8-47FB-95B6-D3C382DD83DB}"/>
    <dgm:cxn modelId="{B988DD43-E0CC-4694-8F29-36166567E096}" srcId="{EAF67434-F42B-4B98-971D-9B7947826B72}" destId="{A6B41975-1ECF-444B-AB3C-CA3AC7BA24F5}" srcOrd="1" destOrd="0" parTransId="{8D008915-7760-4135-8C92-1FC9BC05A229}" sibTransId="{54128967-EF43-448F-A1A1-9302FF379C3F}"/>
    <dgm:cxn modelId="{11D66CED-6E3E-4868-95C0-C82F72AB2A03}" type="presOf" srcId="{816DD9FC-798D-43C3-933F-127D64A7ACF4}" destId="{B800ED71-2A9F-4836-8FA9-6BED8A356E00}" srcOrd="0" destOrd="0" presId="urn:microsoft.com/office/officeart/2005/8/layout/hProcess7"/>
    <dgm:cxn modelId="{544D1B23-0974-4692-8335-F8FB15219578}" srcId="{EAF67434-F42B-4B98-971D-9B7947826B72}" destId="{816DD9FC-798D-43C3-933F-127D64A7ACF4}" srcOrd="0" destOrd="0" parTransId="{D788B83B-ECBB-4A2B-90FD-334E3B26B680}" sibTransId="{AAA7DA48-B7B5-4AAD-AD65-513876746CD9}"/>
    <dgm:cxn modelId="{FE4E7C82-37F1-4377-A11E-826B45675085}" srcId="{7868966C-47E4-4A5C-B1D5-94CDBC6E8A1F}" destId="{DEC7A387-DBC6-463C-BED1-A34000BEF768}" srcOrd="0" destOrd="0" parTransId="{D99BBA24-CE64-4AC1-BDE7-F8A5AE2EBF25}" sibTransId="{47DD8CF5-B4F2-4567-85BA-68D07C7044A9}"/>
    <dgm:cxn modelId="{C1A5D624-AF70-4293-8D44-B17D86ED0A79}" type="presOf" srcId="{ADA767C1-77C4-46E1-996B-E1D99885E25D}" destId="{FBDA76BC-315B-4C58-A838-0BBFC1F69973}" srcOrd="0" destOrd="1" presId="urn:microsoft.com/office/officeart/2005/8/layout/hProcess7"/>
    <dgm:cxn modelId="{E41013A5-1F1E-4476-8CDF-93DDCD591742}" type="presOf" srcId="{DEC7A387-DBC6-463C-BED1-A34000BEF768}" destId="{FBDA76BC-315B-4C58-A838-0BBFC1F69973}" srcOrd="0" destOrd="0" presId="urn:microsoft.com/office/officeart/2005/8/layout/hProcess7"/>
    <dgm:cxn modelId="{C30AA598-E2DD-46DD-AC0B-8B7567110A7A}" type="presOf" srcId="{E9920040-BD1E-4444-9B05-E1EC0D198B2F}" destId="{D2A068DC-8ADA-4710-B2BB-CB4FE466DAB4}" srcOrd="1" destOrd="0" presId="urn:microsoft.com/office/officeart/2005/8/layout/hProcess7"/>
    <dgm:cxn modelId="{83F3A953-467D-4B2A-8EB3-E5774C057064}" type="presOf" srcId="{7868966C-47E4-4A5C-B1D5-94CDBC6E8A1F}" destId="{2186A3F7-9585-4E68-9919-C202F7DE8569}" srcOrd="0" destOrd="0" presId="urn:microsoft.com/office/officeart/2005/8/layout/hProcess7"/>
    <dgm:cxn modelId="{3F7A3D7B-2D08-4676-82F3-F94101CADF9F}" type="presParOf" srcId="{A3DA122D-D11C-48E5-8E1F-F5C194ACAB53}" destId="{270EF229-6BF8-4F42-8D8F-61607BC5DBBB}" srcOrd="0" destOrd="0" presId="urn:microsoft.com/office/officeart/2005/8/layout/hProcess7"/>
    <dgm:cxn modelId="{1AA08542-626E-427A-99ED-96CE0E00388D}" type="presParOf" srcId="{270EF229-6BF8-4F42-8D8F-61607BC5DBBB}" destId="{6EF7340C-0B8E-473C-BF54-1B0475BE010B}" srcOrd="0" destOrd="0" presId="urn:microsoft.com/office/officeart/2005/8/layout/hProcess7"/>
    <dgm:cxn modelId="{64E44F67-1F8C-4EC0-BC23-AEDC04FA125D}" type="presParOf" srcId="{270EF229-6BF8-4F42-8D8F-61607BC5DBBB}" destId="{D2A068DC-8ADA-4710-B2BB-CB4FE466DAB4}" srcOrd="1" destOrd="0" presId="urn:microsoft.com/office/officeart/2005/8/layout/hProcess7"/>
    <dgm:cxn modelId="{50746373-22B4-4229-832E-70B85BD22363}" type="presParOf" srcId="{270EF229-6BF8-4F42-8D8F-61607BC5DBBB}" destId="{7795CAA3-11EE-470A-838B-5EE8A480A27F}" srcOrd="2" destOrd="0" presId="urn:microsoft.com/office/officeart/2005/8/layout/hProcess7"/>
    <dgm:cxn modelId="{5EC5146F-DE33-4341-9538-92AF2F1C0FB0}" type="presParOf" srcId="{A3DA122D-D11C-48E5-8E1F-F5C194ACAB53}" destId="{3F524F53-AEEA-443E-9CEF-4B2389036A07}" srcOrd="1" destOrd="0" presId="urn:microsoft.com/office/officeart/2005/8/layout/hProcess7"/>
    <dgm:cxn modelId="{BFA1F41C-D1DC-4266-BDDA-04127C19DE8F}" type="presParOf" srcId="{A3DA122D-D11C-48E5-8E1F-F5C194ACAB53}" destId="{A122DA06-59D2-4FA3-95D6-D2F7B973430D}" srcOrd="2" destOrd="0" presId="urn:microsoft.com/office/officeart/2005/8/layout/hProcess7"/>
    <dgm:cxn modelId="{B2B2D696-80E0-44EF-8A8B-9FDDFAC0A774}" type="presParOf" srcId="{A122DA06-59D2-4FA3-95D6-D2F7B973430D}" destId="{FD168589-77B6-4E90-9851-B71280FF57F3}" srcOrd="0" destOrd="0" presId="urn:microsoft.com/office/officeart/2005/8/layout/hProcess7"/>
    <dgm:cxn modelId="{70AD25D9-2853-4DB7-872A-73DA614C4FE2}" type="presParOf" srcId="{A122DA06-59D2-4FA3-95D6-D2F7B973430D}" destId="{5C871315-AE93-418E-B21F-92280721AD0B}" srcOrd="1" destOrd="0" presId="urn:microsoft.com/office/officeart/2005/8/layout/hProcess7"/>
    <dgm:cxn modelId="{D8AFF7EA-BA0C-4E83-8DB9-04C62B266139}" type="presParOf" srcId="{A122DA06-59D2-4FA3-95D6-D2F7B973430D}" destId="{8DFDE355-E194-4B8B-9040-324722654370}" srcOrd="2" destOrd="0" presId="urn:microsoft.com/office/officeart/2005/8/layout/hProcess7"/>
    <dgm:cxn modelId="{121B4A68-3CC0-408C-9D52-0E40AF922E33}" type="presParOf" srcId="{A3DA122D-D11C-48E5-8E1F-F5C194ACAB53}" destId="{1E83D87D-DDD2-4C81-8C3D-6BB729F8F3AB}" srcOrd="3" destOrd="0" presId="urn:microsoft.com/office/officeart/2005/8/layout/hProcess7"/>
    <dgm:cxn modelId="{60ED9A07-5699-4CAA-AEF9-3802A81A7BB6}" type="presParOf" srcId="{A3DA122D-D11C-48E5-8E1F-F5C194ACAB53}" destId="{97E3FEA2-F7C0-4627-8416-3E943E5E4E0B}" srcOrd="4" destOrd="0" presId="urn:microsoft.com/office/officeart/2005/8/layout/hProcess7"/>
    <dgm:cxn modelId="{2A15C67B-D08B-4D62-A4BD-037EBE5B4D8F}" type="presParOf" srcId="{97E3FEA2-F7C0-4627-8416-3E943E5E4E0B}" destId="{2186A3F7-9585-4E68-9919-C202F7DE8569}" srcOrd="0" destOrd="0" presId="urn:microsoft.com/office/officeart/2005/8/layout/hProcess7"/>
    <dgm:cxn modelId="{6701B5CA-B84B-4B9C-9A84-AFA3E14134C7}" type="presParOf" srcId="{97E3FEA2-F7C0-4627-8416-3E943E5E4E0B}" destId="{DA725EFE-371C-480B-9EA1-C1B83269E6BA}" srcOrd="1" destOrd="0" presId="urn:microsoft.com/office/officeart/2005/8/layout/hProcess7"/>
    <dgm:cxn modelId="{E759FE08-08D8-4886-AB58-56FE87044EF8}" type="presParOf" srcId="{97E3FEA2-F7C0-4627-8416-3E943E5E4E0B}" destId="{FBDA76BC-315B-4C58-A838-0BBFC1F69973}" srcOrd="2" destOrd="0" presId="urn:microsoft.com/office/officeart/2005/8/layout/hProcess7"/>
    <dgm:cxn modelId="{939CFEF7-E2B7-4E66-ADEF-45014D700916}" type="presParOf" srcId="{A3DA122D-D11C-48E5-8E1F-F5C194ACAB53}" destId="{08EAC121-9856-4C7E-B805-4F7A4901D059}" srcOrd="5" destOrd="0" presId="urn:microsoft.com/office/officeart/2005/8/layout/hProcess7"/>
    <dgm:cxn modelId="{9D6D6F42-F8A1-4D46-9BD9-2393E9C708E9}" type="presParOf" srcId="{A3DA122D-D11C-48E5-8E1F-F5C194ACAB53}" destId="{395B386C-869A-49AD-88F6-CBBE0BCB7153}" srcOrd="6" destOrd="0" presId="urn:microsoft.com/office/officeart/2005/8/layout/hProcess7"/>
    <dgm:cxn modelId="{5F1E7025-D7EA-4F72-BFB1-6B8BE87F99B6}" type="presParOf" srcId="{395B386C-869A-49AD-88F6-CBBE0BCB7153}" destId="{88E0DA66-F7A7-4C05-8BC5-CDF4E28F9D59}" srcOrd="0" destOrd="0" presId="urn:microsoft.com/office/officeart/2005/8/layout/hProcess7"/>
    <dgm:cxn modelId="{657707EA-744D-42FF-ACDB-A13F9C6AA0CB}" type="presParOf" srcId="{395B386C-869A-49AD-88F6-CBBE0BCB7153}" destId="{28E46FA4-12E3-4CAF-A221-504B73D151FA}" srcOrd="1" destOrd="0" presId="urn:microsoft.com/office/officeart/2005/8/layout/hProcess7"/>
    <dgm:cxn modelId="{F8825713-3902-4D93-A895-C2E53DD1E35D}" type="presParOf" srcId="{395B386C-869A-49AD-88F6-CBBE0BCB7153}" destId="{F82E1683-F0ED-4AB6-A389-9ACBF85AE551}" srcOrd="2" destOrd="0" presId="urn:microsoft.com/office/officeart/2005/8/layout/hProcess7"/>
    <dgm:cxn modelId="{BE3A85AB-4A76-4A83-8AE1-6F9C074A942A}" type="presParOf" srcId="{A3DA122D-D11C-48E5-8E1F-F5C194ACAB53}" destId="{E7057B62-F038-41DF-9CC1-DB47BD93D529}" srcOrd="7" destOrd="0" presId="urn:microsoft.com/office/officeart/2005/8/layout/hProcess7"/>
    <dgm:cxn modelId="{A203460A-9A94-459E-AF06-A1D82B37DC59}" type="presParOf" srcId="{A3DA122D-D11C-48E5-8E1F-F5C194ACAB53}" destId="{F098BC12-0A11-4BF6-8866-F916A5E12FED}" srcOrd="8" destOrd="0" presId="urn:microsoft.com/office/officeart/2005/8/layout/hProcess7"/>
    <dgm:cxn modelId="{0AC4356D-6B3A-4016-94FA-E8BC043A920F}" type="presParOf" srcId="{F098BC12-0A11-4BF6-8866-F916A5E12FED}" destId="{1C2127C0-06C8-453E-B8B6-1770298D4F3E}" srcOrd="0" destOrd="0" presId="urn:microsoft.com/office/officeart/2005/8/layout/hProcess7"/>
    <dgm:cxn modelId="{0277481E-4A52-4375-820A-F8C076E64690}" type="presParOf" srcId="{F098BC12-0A11-4BF6-8866-F916A5E12FED}" destId="{B3F79A2D-D7D4-4A18-9751-72D00D6287FD}" srcOrd="1" destOrd="0" presId="urn:microsoft.com/office/officeart/2005/8/layout/hProcess7"/>
    <dgm:cxn modelId="{D5BD1203-AFDC-4369-B16B-362E360A00EA}" type="presParOf" srcId="{F098BC12-0A11-4BF6-8866-F916A5E12FED}" destId="{B800ED71-2A9F-4836-8FA9-6BED8A356E00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F22883-E3BC-4F4D-BF67-68FF63276C47}">
      <dsp:nvSpPr>
        <dsp:cNvPr id="0" name=""/>
        <dsp:cNvSpPr/>
      </dsp:nvSpPr>
      <dsp:spPr>
        <a:xfrm>
          <a:off x="619" y="494761"/>
          <a:ext cx="2665251" cy="3198302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Unfreezing</a:t>
          </a:r>
        </a:p>
      </dsp:txBody>
      <dsp:txXfrm rot="16200000">
        <a:off x="-1044159" y="1539540"/>
        <a:ext cx="2622607" cy="533050"/>
      </dsp:txXfrm>
    </dsp:sp>
    <dsp:sp modelId="{3DD87664-57A5-4477-A43B-D2BA66E921F2}">
      <dsp:nvSpPr>
        <dsp:cNvPr id="0" name=""/>
        <dsp:cNvSpPr/>
      </dsp:nvSpPr>
      <dsp:spPr>
        <a:xfrm>
          <a:off x="533669" y="494761"/>
          <a:ext cx="1985612" cy="3198302"/>
        </a:xfrm>
        <a:prstGeom prst="rect">
          <a:avLst/>
        </a:prstGeom>
        <a:noFill/>
        <a:ln w="425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Planning for the change.  Getting participants excited for the change.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533669" y="494761"/>
        <a:ext cx="1985612" cy="3198302"/>
      </dsp:txXfrm>
    </dsp:sp>
    <dsp:sp modelId="{88E7D0A8-4A83-407B-B89A-D47B7A79BAF7}">
      <dsp:nvSpPr>
        <dsp:cNvPr id="0" name=""/>
        <dsp:cNvSpPr/>
      </dsp:nvSpPr>
      <dsp:spPr>
        <a:xfrm>
          <a:off x="2759155" y="494761"/>
          <a:ext cx="2665251" cy="3198302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Moving</a:t>
          </a:r>
        </a:p>
      </dsp:txBody>
      <dsp:txXfrm rot="16200000">
        <a:off x="1714376" y="1539540"/>
        <a:ext cx="2622607" cy="533050"/>
      </dsp:txXfrm>
    </dsp:sp>
    <dsp:sp modelId="{86055A77-308E-4F1F-B676-25F4A00F5B56}">
      <dsp:nvSpPr>
        <dsp:cNvPr id="0" name=""/>
        <dsp:cNvSpPr/>
      </dsp:nvSpPr>
      <dsp:spPr>
        <a:xfrm rot="5400000">
          <a:off x="2537364" y="3037891"/>
          <a:ext cx="470232" cy="39978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D0FC50-34E2-4401-91B9-A0C93D58EDC8}">
      <dsp:nvSpPr>
        <dsp:cNvPr id="0" name=""/>
        <dsp:cNvSpPr/>
      </dsp:nvSpPr>
      <dsp:spPr>
        <a:xfrm>
          <a:off x="3292205" y="494761"/>
          <a:ext cx="1985612" cy="3198302"/>
        </a:xfrm>
        <a:prstGeom prst="rect">
          <a:avLst/>
        </a:prstGeom>
        <a:noFill/>
        <a:ln w="425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Doing the training and actual change implementation.  Seeing tangible results.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3292205" y="494761"/>
        <a:ext cx="1985612" cy="3198302"/>
      </dsp:txXfrm>
    </dsp:sp>
    <dsp:sp modelId="{88DAE3AF-680E-4B1F-95E5-A74D9D159F18}">
      <dsp:nvSpPr>
        <dsp:cNvPr id="0" name=""/>
        <dsp:cNvSpPr/>
      </dsp:nvSpPr>
      <dsp:spPr>
        <a:xfrm>
          <a:off x="5517690" y="494761"/>
          <a:ext cx="2665251" cy="3198302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Refreezing</a:t>
          </a:r>
        </a:p>
      </dsp:txBody>
      <dsp:txXfrm rot="16200000">
        <a:off x="4472912" y="1539540"/>
        <a:ext cx="2622607" cy="533050"/>
      </dsp:txXfrm>
    </dsp:sp>
    <dsp:sp modelId="{E3C63B7F-E527-4B17-86CD-77504C818E2A}">
      <dsp:nvSpPr>
        <dsp:cNvPr id="0" name=""/>
        <dsp:cNvSpPr/>
      </dsp:nvSpPr>
      <dsp:spPr>
        <a:xfrm rot="5400000">
          <a:off x="5295900" y="3037891"/>
          <a:ext cx="470232" cy="39978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598FCF-61FA-4975-A6CC-492B221A47F2}">
      <dsp:nvSpPr>
        <dsp:cNvPr id="0" name=""/>
        <dsp:cNvSpPr/>
      </dsp:nvSpPr>
      <dsp:spPr>
        <a:xfrm>
          <a:off x="6050741" y="494761"/>
          <a:ext cx="1985612" cy="3198302"/>
        </a:xfrm>
        <a:prstGeom prst="rect">
          <a:avLst/>
        </a:prstGeom>
        <a:noFill/>
        <a:ln w="425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Ensuring the change becomes normalized and ingrained into the organizational culture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6050741" y="494761"/>
        <a:ext cx="1985612" cy="31983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F7340C-0B8E-473C-BF54-1B0475BE010B}">
      <dsp:nvSpPr>
        <dsp:cNvPr id="0" name=""/>
        <dsp:cNvSpPr/>
      </dsp:nvSpPr>
      <dsp:spPr>
        <a:xfrm>
          <a:off x="619" y="494761"/>
          <a:ext cx="2665251" cy="3198302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Unfreezing</a:t>
          </a:r>
        </a:p>
      </dsp:txBody>
      <dsp:txXfrm rot="16200000">
        <a:off x="-1044159" y="1539540"/>
        <a:ext cx="2622607" cy="533050"/>
      </dsp:txXfrm>
    </dsp:sp>
    <dsp:sp modelId="{7795CAA3-11EE-470A-838B-5EE8A480A27F}">
      <dsp:nvSpPr>
        <dsp:cNvPr id="0" name=""/>
        <dsp:cNvSpPr/>
      </dsp:nvSpPr>
      <dsp:spPr>
        <a:xfrm>
          <a:off x="533669" y="494761"/>
          <a:ext cx="1985612" cy="3198302"/>
        </a:xfrm>
        <a:prstGeom prst="rect">
          <a:avLst/>
        </a:prstGeom>
        <a:noFill/>
        <a:ln w="425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7719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Qualitative surveys sent to patients/staff for feedback on interpreter services. 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Examination of current/future workload  ensuring no additional work for clinical staff to access VRI.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Meetings between planning team, IT, clinical staff to determine training and project roll-out.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533669" y="494761"/>
        <a:ext cx="1985612" cy="3198302"/>
      </dsp:txXfrm>
    </dsp:sp>
    <dsp:sp modelId="{2186A3F7-9585-4E68-9919-C202F7DE8569}">
      <dsp:nvSpPr>
        <dsp:cNvPr id="0" name=""/>
        <dsp:cNvSpPr/>
      </dsp:nvSpPr>
      <dsp:spPr>
        <a:xfrm>
          <a:off x="2759155" y="494761"/>
          <a:ext cx="2665251" cy="3198302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Moving</a:t>
          </a:r>
        </a:p>
      </dsp:txBody>
      <dsp:txXfrm rot="16200000">
        <a:off x="1714376" y="1539540"/>
        <a:ext cx="2622607" cy="533050"/>
      </dsp:txXfrm>
    </dsp:sp>
    <dsp:sp modelId="{5C871315-AE93-418E-B21F-92280721AD0B}">
      <dsp:nvSpPr>
        <dsp:cNvPr id="0" name=""/>
        <dsp:cNvSpPr/>
      </dsp:nvSpPr>
      <dsp:spPr>
        <a:xfrm rot="5400000">
          <a:off x="2537364" y="3037891"/>
          <a:ext cx="470232" cy="39978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A76BC-315B-4C58-A838-0BBFC1F69973}">
      <dsp:nvSpPr>
        <dsp:cNvPr id="0" name=""/>
        <dsp:cNvSpPr/>
      </dsp:nvSpPr>
      <dsp:spPr>
        <a:xfrm>
          <a:off x="3292205" y="494761"/>
          <a:ext cx="1985612" cy="3198302"/>
        </a:xfrm>
        <a:prstGeom prst="rect">
          <a:avLst/>
        </a:prstGeom>
        <a:noFill/>
        <a:ln w="425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7719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VRI device training conducted by unit champions/educators/super users over two weeks.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VRI devices arrive at hospital and are deployed to appropriate areas for storage and use.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End-users access devices as required.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3292205" y="494761"/>
        <a:ext cx="1985612" cy="3198302"/>
      </dsp:txXfrm>
    </dsp:sp>
    <dsp:sp modelId="{1C2127C0-06C8-453E-B8B6-1770298D4F3E}">
      <dsp:nvSpPr>
        <dsp:cNvPr id="0" name=""/>
        <dsp:cNvSpPr/>
      </dsp:nvSpPr>
      <dsp:spPr>
        <a:xfrm>
          <a:off x="5517690" y="494761"/>
          <a:ext cx="2665251" cy="3198302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Refreezing</a:t>
          </a:r>
        </a:p>
      </dsp:txBody>
      <dsp:txXfrm rot="16200000">
        <a:off x="4472912" y="1539540"/>
        <a:ext cx="2622607" cy="533050"/>
      </dsp:txXfrm>
    </dsp:sp>
    <dsp:sp modelId="{28E46FA4-12E3-4CAF-A221-504B73D151FA}">
      <dsp:nvSpPr>
        <dsp:cNvPr id="0" name=""/>
        <dsp:cNvSpPr/>
      </dsp:nvSpPr>
      <dsp:spPr>
        <a:xfrm rot="5400000">
          <a:off x="5295900" y="3037891"/>
          <a:ext cx="470232" cy="39978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0ED71-2A9F-4836-8FA9-6BED8A356E00}">
      <dsp:nvSpPr>
        <dsp:cNvPr id="0" name=""/>
        <dsp:cNvSpPr/>
      </dsp:nvSpPr>
      <dsp:spPr>
        <a:xfrm>
          <a:off x="6050741" y="494761"/>
          <a:ext cx="1985612" cy="3198302"/>
        </a:xfrm>
        <a:prstGeom prst="rect">
          <a:avLst/>
        </a:prstGeom>
        <a:noFill/>
        <a:ln w="425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7719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Follow-up qualitative surveys sent to patients/staff for six months post go-live.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Planning team examines survey results to determine if devices meeting organization needs and plan next steps.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Policies/procedures updated.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VRI devices regularly accessed by users for interpreter services.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6050741" y="494761"/>
        <a:ext cx="1985612" cy="3198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DFB8C-95BB-4FF0-A120-2C8280D29A35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CB70-037A-4F4F-B4D2-503295BA19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DFB8C-95BB-4FF0-A120-2C8280D29A35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CB70-037A-4F4F-B4D2-503295BA19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DFB8C-95BB-4FF0-A120-2C8280D29A35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CB70-037A-4F4F-B4D2-503295BA19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DFB8C-95BB-4FF0-A120-2C8280D29A35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CB70-037A-4F4F-B4D2-503295BA19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DFB8C-95BB-4FF0-A120-2C8280D29A35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CB70-037A-4F4F-B4D2-503295BA19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DFB8C-95BB-4FF0-A120-2C8280D29A35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CB70-037A-4F4F-B4D2-503295BA19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DFB8C-95BB-4FF0-A120-2C8280D29A35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CB70-037A-4F4F-B4D2-503295BA19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DFB8C-95BB-4FF0-A120-2C8280D29A35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CB70-037A-4F4F-B4D2-503295BA19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DFB8C-95BB-4FF0-A120-2C8280D29A35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CB70-037A-4F4F-B4D2-503295BA19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DFB8C-95BB-4FF0-A120-2C8280D29A35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CB70-037A-4F4F-B4D2-503295BA19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DFB8C-95BB-4FF0-A120-2C8280D29A35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CB70-037A-4F4F-B4D2-503295BA190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b="0" i="0" u="none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BEDFB8C-95BB-4FF0-A120-2C8280D29A35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B07CB70-037A-4F4F-B4D2-503295BA190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i="0" u="none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cjni.net/journal/?p=1210" TargetMode="External"/><Relationship Id="rId2" Type="http://schemas.openxmlformats.org/officeDocument/2006/relationships/hyperlink" Target="http://accessalliance.ca/wp-content/uploads/2015/03/Lit_Review_Cost_of_Not_Providing_Interpretation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76" y="838200"/>
            <a:ext cx="7772400" cy="2057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Video Remote Interpreter Devices Project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76" y="5029200"/>
            <a:ext cx="7772400" cy="1066800"/>
          </a:xfrm>
        </p:spPr>
        <p:txBody>
          <a:bodyPr>
            <a:normAutofit/>
          </a:bodyPr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95600"/>
            <a:ext cx="3895725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3155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75" y="652913"/>
            <a:ext cx="52244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45076"/>
            <a:ext cx="5224463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968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Software and Hardware Components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266" y="889675"/>
            <a:ext cx="6663506" cy="346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8438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VRI is a web based solution. The only software required is a web browser.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63" y="2357438"/>
            <a:ext cx="2859087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7147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application</a:t>
            </a:r>
          </a:p>
          <a:p>
            <a:pPr lvl="1"/>
            <a:r>
              <a:rPr lang="en-US" dirty="0"/>
              <a:t>Confidential (a secure login required, privacy standards met)</a:t>
            </a:r>
          </a:p>
          <a:p>
            <a:pPr lvl="1"/>
            <a:r>
              <a:rPr lang="en-US" dirty="0"/>
              <a:t>Face-to-face service (live video and audio stream)</a:t>
            </a:r>
          </a:p>
          <a:p>
            <a:pPr lvl="1"/>
            <a:r>
              <a:rPr lang="en-US" dirty="0"/>
              <a:t>On-demand (24/7).  No appointment booking required.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733800"/>
            <a:ext cx="27146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0651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Central Processing Unit (CPU)</a:t>
            </a:r>
          </a:p>
          <a:p>
            <a:pPr lvl="1"/>
            <a:r>
              <a:rPr lang="en-US" dirty="0"/>
              <a:t>64 bit, dual processor, hex-core, 2.26 gigahertz (or higher)</a:t>
            </a:r>
          </a:p>
          <a:p>
            <a:pPr lvl="1"/>
            <a:r>
              <a:rPr lang="en-US" dirty="0"/>
              <a:t>32 gigabytes of memory (at a minimum)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67000"/>
            <a:ext cx="2820194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0126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Network Access via </a:t>
            </a:r>
            <a:r>
              <a:rPr lang="en-US" dirty="0" err="1"/>
              <a:t>WiFi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 wireless connection which mean portable</a:t>
            </a:r>
          </a:p>
          <a:p>
            <a:pPr lvl="1"/>
            <a:r>
              <a:rPr lang="en-US" dirty="0"/>
              <a:t>Application requires minimum bandwidth of 1.13 megabytes/second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90800"/>
            <a:ext cx="3962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4751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Mobile Cart</a:t>
            </a:r>
          </a:p>
          <a:p>
            <a:pPr lvl="1"/>
            <a:r>
              <a:rPr lang="en-US" dirty="0"/>
              <a:t>Ergonomically designed</a:t>
            </a:r>
          </a:p>
          <a:p>
            <a:pPr lvl="1"/>
            <a:r>
              <a:rPr lang="en-US" dirty="0"/>
              <a:t>Easy to use</a:t>
            </a:r>
          </a:p>
          <a:p>
            <a:pPr lvl="1"/>
            <a:r>
              <a:rPr lang="en-US" dirty="0"/>
              <a:t>Adjustable height</a:t>
            </a:r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81200"/>
            <a:ext cx="2219325" cy="32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7478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Device Placement and Requirements 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363" y="1029895"/>
            <a:ext cx="3493311" cy="3188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3502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Decide Numbers of Devices and Storage Locations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LEP patients often begin experiences with healthcare system in Emergency Department </a:t>
            </a:r>
            <a:r>
              <a:rPr lang="en-US" sz="1200" dirty="0"/>
              <a:t>(</a:t>
            </a:r>
            <a:r>
              <a:rPr lang="en-US" sz="1200" dirty="0" err="1"/>
              <a:t>Wallbrecht</a:t>
            </a:r>
            <a:r>
              <a:rPr lang="en-US" sz="1200" dirty="0"/>
              <a:t>, </a:t>
            </a:r>
            <a:r>
              <a:rPr lang="en-US" sz="1200" dirty="0" err="1"/>
              <a:t>Hodes-Villamar</a:t>
            </a:r>
            <a:r>
              <a:rPr lang="en-US" sz="1200" dirty="0"/>
              <a:t>, Weiss, &amp; Ernst, 2014)</a:t>
            </a:r>
          </a:p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2286000"/>
            <a:ext cx="6035675" cy="245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813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VRI Devices</a:t>
            </a:r>
            <a:br>
              <a:rPr lang="en-US" dirty="0"/>
            </a:br>
            <a:r>
              <a:rPr lang="en-US" dirty="0"/>
              <a:t>Numbers and Locations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LEP patients often spread out in hospital.  Decision made to store devices in high-use units, geographically distanced from each other.  Allows all clinical staff to be able to access a device close to their work area.</a:t>
            </a:r>
          </a:p>
          <a:p>
            <a:endParaRPr lang="en-US" dirty="0"/>
          </a:p>
          <a:p>
            <a:r>
              <a:rPr lang="en-US" dirty="0"/>
              <a:t>Total of four mobile VRI devices purchased.</a:t>
            </a:r>
          </a:p>
          <a:p>
            <a:pPr lvl="1"/>
            <a:r>
              <a:rPr lang="en-US" dirty="0"/>
              <a:t>stored in Emergency Department, inpatient unit, ambulatory care clinic and welcome centre in hospital lobby </a:t>
            </a:r>
          </a:p>
          <a:p>
            <a:endParaRPr lang="en-US" dirty="0"/>
          </a:p>
          <a:p>
            <a:r>
              <a:rPr lang="en-US" dirty="0"/>
              <a:t>Devices may be accessed by any clinical staff member and taken to required location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463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A- Video Remote Interpreter Overview</a:t>
            </a:r>
          </a:p>
          <a:p>
            <a:r>
              <a:rPr lang="en-US" dirty="0"/>
              <a:t>B-Background on Hospital A and current state of interpretation services</a:t>
            </a:r>
          </a:p>
          <a:p>
            <a:r>
              <a:rPr lang="en-US" dirty="0"/>
              <a:t>C- Software Components &amp; Hardware Components </a:t>
            </a:r>
          </a:p>
          <a:p>
            <a:r>
              <a:rPr lang="en-US" dirty="0"/>
              <a:t>D- Placement and number of input-output devices</a:t>
            </a:r>
          </a:p>
          <a:p>
            <a:r>
              <a:rPr lang="en-US" dirty="0"/>
              <a:t>E- Implementation Plan</a:t>
            </a:r>
          </a:p>
          <a:p>
            <a:r>
              <a:rPr lang="en-US" dirty="0"/>
              <a:t>F- Education Plan </a:t>
            </a:r>
          </a:p>
          <a:p>
            <a:r>
              <a:rPr lang="en-US" dirty="0"/>
              <a:t>G- Evaluation Plan </a:t>
            </a:r>
          </a:p>
          <a:p>
            <a:r>
              <a:rPr lang="en-US" dirty="0"/>
              <a:t>H- Potential Issues/ Solutions 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4820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Hospital A Floor Plan</a:t>
            </a:r>
            <a:br>
              <a:rPr lang="en-US" dirty="0"/>
            </a:br>
            <a:r>
              <a:rPr lang="en-US" dirty="0"/>
              <a:t>	</a:t>
            </a:r>
            <a:r>
              <a:rPr lang="en-US" sz="1800" dirty="0"/>
              <a:t>Denotes location of VRI device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638800"/>
            <a:ext cx="40798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311" y="530225"/>
            <a:ext cx="6073415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6409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8" y="842963"/>
            <a:ext cx="7413625" cy="51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648200"/>
            <a:ext cx="3778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752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Needs of VRI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Devices run wirelessly and will be supported on current hospital wireless network</a:t>
            </a:r>
          </a:p>
          <a:p>
            <a:pPr lvl="1"/>
            <a:r>
              <a:rPr lang="en-US" dirty="0"/>
              <a:t>2.0Mps bandwidths on a Cisco router</a:t>
            </a:r>
          </a:p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745" y="2895600"/>
            <a:ext cx="3041650" cy="231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9578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Plan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200"/>
            <a:ext cx="3846909" cy="3078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1953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Applying Lewin’s Change Theory to Project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Lewin’s change theory serves as a framework for project implementation due to its adaptability to informatics projects (Kaminski, 2011).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33600"/>
            <a:ext cx="1668462" cy="264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2753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Lewin’s Change Theory</a:t>
            </a:r>
            <a:br>
              <a:rPr lang="en-US" dirty="0"/>
            </a:br>
            <a:r>
              <a:rPr lang="en-US" sz="1800" dirty="0"/>
              <a:t>(Lewin, 1951)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0644126"/>
              </p:ext>
            </p:extLst>
          </p:nvPr>
        </p:nvGraphicFramePr>
        <p:xfrm>
          <a:off x="503238" y="530225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10391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Lewin’s Change Theory Applied to VRI Device Project Implementation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9245793"/>
              </p:ext>
            </p:extLst>
          </p:nvPr>
        </p:nvGraphicFramePr>
        <p:xfrm>
          <a:off x="503238" y="530225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3594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Gantt Chart for VRI Project Implementation</a:t>
            </a: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29600" cy="472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6805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199" y="533400"/>
            <a:ext cx="63976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Through the utilization of Lewin’s change theory and moving carefully through the phases of change, project success is ensured and end-users are more likely to smoothly adapt to the transition (Kaminski, 2011).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2971800"/>
            <a:ext cx="6089650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6636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Education and Training</a:t>
            </a:r>
            <a:br>
              <a:rPr lang="en-US" dirty="0"/>
            </a:br>
            <a:endParaRPr 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19200"/>
            <a:ext cx="3322608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912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Overview: Video Remote Interpreter (VRI)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Patients with limited English proficiency (LEP) face unique challenges when navigating an English language-based healthcare system (Freeman, 2015; Ramos et al., 2014) </a:t>
            </a:r>
          </a:p>
          <a:p>
            <a:pPr marL="0" indent="0">
              <a:buNone/>
            </a:pPr>
            <a:r>
              <a:rPr lang="en-US" dirty="0"/>
              <a:t>	-Decreased access to health care </a:t>
            </a:r>
          </a:p>
          <a:p>
            <a:pPr marL="0" indent="0">
              <a:buNone/>
            </a:pPr>
            <a:r>
              <a:rPr lang="en-US" dirty="0"/>
              <a:t>	-Decreased quality of care </a:t>
            </a:r>
          </a:p>
          <a:p>
            <a:pPr marL="0" indent="0">
              <a:buNone/>
            </a:pPr>
            <a:r>
              <a:rPr lang="en-US" dirty="0"/>
              <a:t>	-Reduced bond with care providers </a:t>
            </a:r>
          </a:p>
          <a:p>
            <a:pPr marL="0" indent="0">
              <a:buNone/>
            </a:pPr>
            <a:r>
              <a:rPr lang="en-US" dirty="0"/>
              <a:t>	-Decreased satisfaction, due to 	  	miscommunications</a:t>
            </a:r>
          </a:p>
          <a:p>
            <a:pPr marL="0" indent="0">
              <a:buNone/>
            </a:pPr>
            <a:r>
              <a:rPr lang="en-US" sz="1300" dirty="0"/>
              <a:t>(Access Alliance, 2009; Freeman, 2015; Ramos et al., 2014)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32576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and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Educational model</a:t>
            </a:r>
          </a:p>
          <a:p>
            <a:pPr lvl="1"/>
            <a:r>
              <a:rPr lang="en-US" dirty="0"/>
              <a:t>Train the trainer</a:t>
            </a:r>
          </a:p>
          <a:p>
            <a:r>
              <a:rPr lang="en-US" dirty="0"/>
              <a:t>Identify Team</a:t>
            </a:r>
          </a:p>
          <a:p>
            <a:pPr lvl="1"/>
            <a:r>
              <a:rPr lang="en-US" dirty="0"/>
              <a:t>Educators as champions</a:t>
            </a:r>
          </a:p>
          <a:p>
            <a:pPr lvl="1"/>
            <a:r>
              <a:rPr lang="en-US" dirty="0"/>
              <a:t>Identify super-users on each unit</a:t>
            </a:r>
          </a:p>
          <a:p>
            <a:r>
              <a:rPr lang="en-US" dirty="0"/>
              <a:t>Training and Support</a:t>
            </a:r>
          </a:p>
          <a:p>
            <a:pPr lvl="1"/>
            <a:r>
              <a:rPr lang="en-US" dirty="0"/>
              <a:t>Educators train super-users</a:t>
            </a:r>
          </a:p>
          <a:p>
            <a:pPr lvl="1"/>
            <a:r>
              <a:rPr lang="en-US" dirty="0"/>
              <a:t>Super-users train staff</a:t>
            </a:r>
          </a:p>
          <a:p>
            <a:r>
              <a:rPr lang="en-US" dirty="0"/>
              <a:t>Resources</a:t>
            </a:r>
          </a:p>
          <a:p>
            <a:pPr lvl="1"/>
            <a:r>
              <a:rPr lang="en-US" dirty="0"/>
              <a:t>Super-users on the units</a:t>
            </a:r>
          </a:p>
          <a:p>
            <a:pPr lvl="1"/>
            <a:r>
              <a:rPr lang="en-US" dirty="0"/>
              <a:t>Training guide accessible online and with the VRI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1485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85800"/>
            <a:ext cx="4953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28678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Plan</a:t>
            </a: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602" y="1011605"/>
            <a:ext cx="5736833" cy="322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06782" y="4648200"/>
            <a:ext cx="2850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Including Cost-Benefit </a:t>
            </a:r>
          </a:p>
        </p:txBody>
      </p:sp>
    </p:spTree>
    <p:extLst>
      <p:ext uri="{BB962C8B-B14F-4D97-AF65-F5344CB8AC3E}">
        <p14:creationId xmlns:p14="http://schemas.microsoft.com/office/powerpoint/2010/main" val="12081245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 is to increase access to healthcare for LEP individuals.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5638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3454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Pre-implementation qualitative surveys to be sent out to determine the need and identify gaps in translation using current systems.</a:t>
            </a:r>
          </a:p>
          <a:p>
            <a:pPr lvl="1"/>
            <a:r>
              <a:rPr lang="en-US" sz="1800" dirty="0"/>
              <a:t>Survey sent to patients in their identified primary language.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4454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37338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62000"/>
            <a:ext cx="3886199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67946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Post-implementation qualitative surveys given out to staff and patients to determine improvement in services and decrease in communication gaps using VRI.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5534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3581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838200"/>
            <a:ext cx="3962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39318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Benefit Analysis</a:t>
            </a: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85800"/>
            <a:ext cx="2645893" cy="1725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200" y="2895600"/>
            <a:ext cx="7010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Little research available on cost to healthcare system when interpretation services not adequately provided (Access Alliance, 2009).  However, quality of care for patient and increased patient satisfaction scores are priceless.</a:t>
            </a:r>
          </a:p>
        </p:txBody>
      </p:sp>
    </p:spTree>
    <p:extLst>
      <p:ext uri="{BB962C8B-B14F-4D97-AF65-F5344CB8AC3E}">
        <p14:creationId xmlns:p14="http://schemas.microsoft.com/office/powerpoint/2010/main" val="13548773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Cost-Benefit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7574280" cy="4187952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Initial start up costs of $28K for training and equipment would quickly be equalized by the savings of $16K annually for the life of the software.</a:t>
            </a:r>
          </a:p>
          <a:p>
            <a:r>
              <a:rPr lang="en-US" dirty="0"/>
              <a:t>Costs for initial training would be a one time fee as continued training would be rolled into regular annual recertification planning.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576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Overview: Video Remote Interpreter (VRI)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Resulting in: </a:t>
            </a:r>
          </a:p>
          <a:p>
            <a:pPr lvl="1"/>
            <a:r>
              <a:rPr lang="en-US" dirty="0"/>
              <a:t>Increased medical errors </a:t>
            </a:r>
          </a:p>
          <a:p>
            <a:pPr lvl="1"/>
            <a:r>
              <a:rPr lang="en-US" dirty="0"/>
              <a:t>Decreased provision of evidence-based medical care</a:t>
            </a:r>
          </a:p>
          <a:p>
            <a:pPr lvl="1"/>
            <a:r>
              <a:rPr lang="en-US" dirty="0"/>
              <a:t>Increased health care costs &amp;</a:t>
            </a:r>
          </a:p>
          <a:p>
            <a:pPr lvl="1"/>
            <a:r>
              <a:rPr lang="en-US" b="1" dirty="0"/>
              <a:t>Poor patient outcomes</a:t>
            </a:r>
          </a:p>
          <a:p>
            <a:pPr marL="603504" lvl="2" indent="0">
              <a:buNone/>
            </a:pPr>
            <a:r>
              <a:rPr lang="en-US" sz="1200" dirty="0"/>
              <a:t>(Ramos et al., 2014)</a:t>
            </a:r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45066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95300"/>
            <a:ext cx="6629400" cy="587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6098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Potential Issues and Proposed Solutions</a:t>
            </a: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930" y="530225"/>
            <a:ext cx="4994177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77815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Privacy/ Security/ Legal Issues and Solutions</a:t>
            </a:r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001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0764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Issues and Solutions </a:t>
            </a: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871" y="975026"/>
            <a:ext cx="5450296" cy="329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7994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Ergonomic Issues and Solutions</a:t>
            </a: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465" y="530225"/>
            <a:ext cx="5719107" cy="457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9844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431" y="1194501"/>
            <a:ext cx="2853175" cy="285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7470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 defTabSz="457200">
              <a:spcBef>
                <a:spcPct val="20000"/>
              </a:spcBef>
              <a:buClrTx/>
              <a:buSzTx/>
              <a:buNone/>
            </a:pPr>
            <a:r>
              <a:rPr lang="en-CA" sz="1700" dirty="0">
                <a:solidFill>
                  <a:prstClr val="black"/>
                </a:solidFill>
                <a:latin typeface="Times New Roman"/>
                <a:cs typeface="Times New Roman"/>
              </a:rPr>
              <a:t>Access Alliance, (2009).  Literature review: Costs of not providing interpretation in health care  (Access Alliance Publication LR004).  Retrieved from </a:t>
            </a:r>
            <a:r>
              <a:rPr lang="en-CA" sz="1700" u="sng" dirty="0">
                <a:solidFill>
                  <a:prstClr val="black"/>
                </a:solidFill>
                <a:latin typeface="Times New Roman"/>
                <a:cs typeface="Times New Roman"/>
                <a:hlinkClick r:id="rId2"/>
              </a:rPr>
              <a:t>http://accessalliance.ca/wp-content/uploads/2015/03/Lit_Review_Cost_of_Not_Providing_Interpretation.pdf</a:t>
            </a:r>
            <a:r>
              <a:rPr lang="en-CA" sz="17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endParaRPr lang="en-US" sz="17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42900" lvl="0" indent="-342900" defTabSz="457200">
              <a:spcBef>
                <a:spcPct val="20000"/>
              </a:spcBef>
              <a:buClrTx/>
              <a:buSzTx/>
              <a:buNone/>
            </a:pPr>
            <a:r>
              <a:rPr lang="en-CA" sz="1700" dirty="0">
                <a:solidFill>
                  <a:prstClr val="black"/>
                </a:solidFill>
                <a:latin typeface="Times New Roman"/>
                <a:cs typeface="Times New Roman"/>
              </a:rPr>
              <a:t>Freeman, R.R. (2015).  Primary care for limited English-speaking patients and parents.  </a:t>
            </a:r>
            <a:r>
              <a:rPr lang="en-CA" sz="1700" i="1" dirty="0">
                <a:solidFill>
                  <a:prstClr val="black"/>
                </a:solidFill>
                <a:latin typeface="Times New Roman"/>
                <a:cs typeface="Times New Roman"/>
              </a:rPr>
              <a:t>Journal of the American Association of Nurse Practitioners, 27,</a:t>
            </a:r>
            <a:r>
              <a:rPr lang="en-CA" sz="1700" dirty="0">
                <a:solidFill>
                  <a:prstClr val="black"/>
                </a:solidFill>
                <a:latin typeface="Times New Roman"/>
                <a:cs typeface="Times New Roman"/>
              </a:rPr>
              <a:t> 167-176. </a:t>
            </a:r>
            <a:r>
              <a:rPr lang="en-CA" sz="1700" dirty="0" err="1">
                <a:solidFill>
                  <a:prstClr val="black"/>
                </a:solidFill>
                <a:latin typeface="Times New Roman"/>
                <a:cs typeface="Times New Roman"/>
              </a:rPr>
              <a:t>doi</a:t>
            </a:r>
            <a:r>
              <a:rPr lang="en-CA" sz="1700" dirty="0">
                <a:solidFill>
                  <a:prstClr val="black"/>
                </a:solidFill>
                <a:latin typeface="Times New Roman"/>
                <a:cs typeface="Times New Roman"/>
              </a:rPr>
              <a:t>: 10.1002/2327-6924.12148</a:t>
            </a:r>
          </a:p>
          <a:p>
            <a:pPr marL="342900" lvl="0" indent="-342900" defTabSz="457200">
              <a:spcBef>
                <a:spcPct val="20000"/>
              </a:spcBef>
              <a:buClrTx/>
              <a:buSzTx/>
              <a:buNone/>
            </a:pPr>
            <a:r>
              <a:rPr lang="en-CA" sz="1700" dirty="0">
                <a:solidFill>
                  <a:prstClr val="black"/>
                </a:solidFill>
                <a:latin typeface="Times New Roman"/>
                <a:cs typeface="Times New Roman"/>
              </a:rPr>
              <a:t>Kaminski, J. (2011). Theory applied to informatics – Lewin’s change theory. </a:t>
            </a:r>
            <a:r>
              <a:rPr lang="en-CA" sz="1700" i="1" dirty="0">
                <a:solidFill>
                  <a:prstClr val="black"/>
                </a:solidFill>
                <a:latin typeface="Times New Roman"/>
                <a:cs typeface="Times New Roman"/>
              </a:rPr>
              <a:t>Canadian Journal of Nursing Informatics, 6</a:t>
            </a:r>
            <a:r>
              <a:rPr lang="en-CA" sz="1700" dirty="0">
                <a:solidFill>
                  <a:prstClr val="black"/>
                </a:solidFill>
                <a:latin typeface="Times New Roman"/>
                <a:cs typeface="Times New Roman"/>
              </a:rPr>
              <a:t> (1), 1-5. Retrieved from </a:t>
            </a:r>
            <a:r>
              <a:rPr lang="en-CA" sz="1700" u="sng" dirty="0">
                <a:solidFill>
                  <a:prstClr val="black"/>
                </a:solidFill>
                <a:latin typeface="Times New Roman"/>
                <a:cs typeface="Times New Roman"/>
                <a:hlinkClick r:id="rId3"/>
              </a:rPr>
              <a:t>http://cjni.net/journal/?p=1210</a:t>
            </a:r>
            <a:endParaRPr lang="en-US" sz="17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42900" lvl="0" indent="-342900" defTabSz="457200">
              <a:spcBef>
                <a:spcPct val="20000"/>
              </a:spcBef>
              <a:buClrTx/>
              <a:buSzTx/>
              <a:buNone/>
            </a:pPr>
            <a:r>
              <a:rPr lang="en-CA" sz="1700" dirty="0">
                <a:solidFill>
                  <a:prstClr val="black"/>
                </a:solidFill>
                <a:latin typeface="Times New Roman"/>
                <a:cs typeface="Times New Roman"/>
              </a:rPr>
              <a:t>Lewin, K. (1951).  </a:t>
            </a:r>
            <a:r>
              <a:rPr lang="en-CA" sz="1700" i="1" dirty="0">
                <a:solidFill>
                  <a:prstClr val="black"/>
                </a:solidFill>
                <a:latin typeface="Times New Roman"/>
                <a:cs typeface="Times New Roman"/>
              </a:rPr>
              <a:t>Field theory in social science; selected theoretical papers.</a:t>
            </a:r>
            <a:r>
              <a:rPr lang="en-CA" sz="1700" dirty="0">
                <a:solidFill>
                  <a:prstClr val="black"/>
                </a:solidFill>
                <a:latin typeface="Times New Roman"/>
                <a:cs typeface="Times New Roman"/>
              </a:rPr>
              <a:t> New York, NY: Harper &amp; Row.</a:t>
            </a:r>
            <a:endParaRPr lang="en-US" sz="17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42900" lvl="0" indent="-342900" defTabSz="457200">
              <a:spcBef>
                <a:spcPct val="20000"/>
              </a:spcBef>
              <a:buClrTx/>
              <a:buSzTx/>
              <a:buNone/>
            </a:pPr>
            <a:r>
              <a:rPr lang="en-CA" sz="1700" dirty="0">
                <a:solidFill>
                  <a:prstClr val="black"/>
                </a:solidFill>
                <a:latin typeface="Times New Roman"/>
                <a:cs typeface="Times New Roman"/>
              </a:rPr>
              <a:t>Ramos, R., Davis, J.L., </a:t>
            </a:r>
            <a:r>
              <a:rPr lang="en-CA" sz="1700" dirty="0" err="1">
                <a:solidFill>
                  <a:prstClr val="black"/>
                </a:solidFill>
                <a:latin typeface="Times New Roman"/>
                <a:cs typeface="Times New Roman"/>
              </a:rPr>
              <a:t>Antolino</a:t>
            </a:r>
            <a:r>
              <a:rPr lang="en-CA" sz="1700" dirty="0">
                <a:solidFill>
                  <a:prstClr val="black"/>
                </a:solidFill>
                <a:latin typeface="Times New Roman"/>
                <a:cs typeface="Times New Roman"/>
              </a:rPr>
              <a:t>, P., </a:t>
            </a:r>
            <a:r>
              <a:rPr lang="en-CA" sz="1700" dirty="0" err="1">
                <a:solidFill>
                  <a:prstClr val="black"/>
                </a:solidFill>
                <a:latin typeface="Times New Roman"/>
                <a:cs typeface="Times New Roman"/>
              </a:rPr>
              <a:t>Sanz</a:t>
            </a:r>
            <a:r>
              <a:rPr lang="en-CA" sz="1700" dirty="0">
                <a:solidFill>
                  <a:prstClr val="black"/>
                </a:solidFill>
                <a:latin typeface="Times New Roman"/>
                <a:cs typeface="Times New Roman"/>
              </a:rPr>
              <a:t>, M., Grant, C.G., &amp; Green, B.L. (2014). Language and communication services: a cancer centre perspective.  </a:t>
            </a:r>
            <a:r>
              <a:rPr lang="en-CA" sz="1700" i="1" dirty="0">
                <a:solidFill>
                  <a:prstClr val="black"/>
                </a:solidFill>
                <a:latin typeface="Times New Roman"/>
                <a:cs typeface="Times New Roman"/>
              </a:rPr>
              <a:t>Diversity and Equality in Health and Care, 11</a:t>
            </a:r>
            <a:r>
              <a:rPr lang="en-CA" sz="1700" dirty="0">
                <a:solidFill>
                  <a:prstClr val="black"/>
                </a:solidFill>
                <a:latin typeface="Times New Roman"/>
                <a:cs typeface="Times New Roman"/>
              </a:rPr>
              <a:t>, 71-80.</a:t>
            </a:r>
          </a:p>
          <a:p>
            <a:pPr marL="342900" lvl="0" indent="-342900" defTabSz="457200">
              <a:spcBef>
                <a:spcPct val="20000"/>
              </a:spcBef>
              <a:buClrTx/>
              <a:buSzTx/>
              <a:buNone/>
            </a:pPr>
            <a:r>
              <a:rPr lang="en-CA" sz="1700" dirty="0" err="1">
                <a:solidFill>
                  <a:prstClr val="black"/>
                </a:solidFill>
                <a:latin typeface="Times New Roman"/>
                <a:cs typeface="Times New Roman"/>
              </a:rPr>
              <a:t>Wallbrecht</a:t>
            </a:r>
            <a:r>
              <a:rPr lang="en-CA" sz="1700" dirty="0">
                <a:solidFill>
                  <a:prstClr val="black"/>
                </a:solidFill>
                <a:latin typeface="Times New Roman"/>
                <a:cs typeface="Times New Roman"/>
              </a:rPr>
              <a:t>, J., </a:t>
            </a:r>
            <a:r>
              <a:rPr lang="en-CA" sz="1700" dirty="0" err="1">
                <a:solidFill>
                  <a:prstClr val="black"/>
                </a:solidFill>
                <a:latin typeface="Times New Roman"/>
                <a:cs typeface="Times New Roman"/>
              </a:rPr>
              <a:t>Hodes-Villamar</a:t>
            </a:r>
            <a:r>
              <a:rPr lang="en-CA" sz="1700" dirty="0">
                <a:solidFill>
                  <a:prstClr val="black"/>
                </a:solidFill>
                <a:latin typeface="Times New Roman"/>
                <a:cs typeface="Times New Roman"/>
              </a:rPr>
              <a:t>, L., Weiss, S., &amp; Ernst, A.A. (2014).  No difference in emergency department length of stay for patients with limited proficiency in English.  </a:t>
            </a:r>
            <a:r>
              <a:rPr lang="en-CA" sz="1700" i="1" dirty="0">
                <a:solidFill>
                  <a:prstClr val="black"/>
                </a:solidFill>
                <a:latin typeface="Times New Roman"/>
                <a:cs typeface="Times New Roman"/>
              </a:rPr>
              <a:t>Southern Medical Journal, 107</a:t>
            </a:r>
            <a:r>
              <a:rPr lang="en-CA" sz="1700" dirty="0">
                <a:solidFill>
                  <a:prstClr val="black"/>
                </a:solidFill>
                <a:latin typeface="Times New Roman"/>
                <a:cs typeface="Times New Roman"/>
              </a:rPr>
              <a:t>(1), 1-5.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cs typeface="Times New Roman"/>
              </a:rPr>
              <a:t>doi</a:t>
            </a:r>
            <a:r>
              <a:rPr lang="en-US" sz="1700" dirty="0">
                <a:solidFill>
                  <a:prstClr val="black"/>
                </a:solidFill>
                <a:latin typeface="Times New Roman"/>
                <a:cs typeface="Times New Roman"/>
              </a:rPr>
              <a:t>: 10.1097/SMJ.0000000000000037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810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Overview: Video Remote Interpreter (VRI)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Poor experiences undermine principles of Canadian healthcare system, which stresses access to quality health care for all.  Critically important that patients able to access information in language can understand. </a:t>
            </a:r>
            <a:r>
              <a:rPr lang="en-US" sz="1500" dirty="0"/>
              <a:t>(Access Alliance, 2009) </a:t>
            </a:r>
          </a:p>
          <a:p>
            <a:endParaRPr lang="en-US" dirty="0"/>
          </a:p>
          <a:p>
            <a:r>
              <a:rPr lang="en-US" dirty="0"/>
              <a:t>Through implementation of video remote interpretation (VRI) project, access to professional interpretation services will be available 24/7, including American Sign Language.  Ensures accurate medical vocabulary used, patient privacy maintained, medical errors are reduced- overall improving patient outcomes.  </a:t>
            </a:r>
            <a:r>
              <a:rPr lang="en-US" sz="1500" dirty="0"/>
              <a:t>(Ramos et al., 2014)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9230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on Hospital 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en-US" dirty="0"/>
              <a:t>Located in a primarily English speaking region of Canada</a:t>
            </a:r>
          </a:p>
          <a:p>
            <a:pPr algn="ctr"/>
            <a:r>
              <a:rPr lang="en-US" dirty="0"/>
              <a:t>300 inpatient beds, &gt;100,000 Emergency Department visits/year</a:t>
            </a:r>
          </a:p>
          <a:p>
            <a:pPr algn="ctr"/>
            <a:r>
              <a:rPr lang="en-US" dirty="0"/>
              <a:t>Serves as community referral centre for the region  </a:t>
            </a:r>
          </a:p>
          <a:p>
            <a:pPr algn="ctr"/>
            <a:r>
              <a:rPr lang="en-US" dirty="0"/>
              <a:t>Busy ambulatory care clinic  </a:t>
            </a:r>
          </a:p>
          <a:p>
            <a:pPr algn="ctr"/>
            <a:r>
              <a:rPr lang="en-US" dirty="0"/>
              <a:t>Patients see different specialists and specialty departments (e.g. physio or occupational therapy)  </a:t>
            </a:r>
          </a:p>
          <a:p>
            <a:pPr algn="ctr"/>
            <a:r>
              <a:rPr lang="en-US" dirty="0"/>
              <a:t>Most hospital staff identify English as their primary and only language</a:t>
            </a:r>
          </a:p>
          <a:p>
            <a:pPr algn="ctr"/>
            <a:r>
              <a:rPr lang="en-US" dirty="0"/>
              <a:t>2% identify proficiency in French and less than 0.5% identifying proficiency in another language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2590800"/>
            <a:ext cx="2133599" cy="288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269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475"/>
            <a:ext cx="9144000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1676400"/>
            <a:ext cx="838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Many newcomers to region in last several years, bringing many different languages and cultures.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French, Spanish, Arabic, Hindi and Mandarin most commonly interpreted languages at Hospital A.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Implementation of VRI devices is a valuable project in order to meet Hospital A’s identified vision and values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0684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Hospital A</a:t>
            </a:r>
            <a:br>
              <a:rPr lang="en-US" dirty="0"/>
            </a:br>
            <a:r>
              <a:rPr lang="en-US" dirty="0"/>
              <a:t>Vision and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Our Vision</a:t>
            </a:r>
          </a:p>
          <a:p>
            <a:pPr marL="0" indent="0">
              <a:buNone/>
            </a:pPr>
            <a:r>
              <a:rPr lang="en-US" dirty="0"/>
              <a:t>Exceptional Care. Strong Partnerships. Healthy Communities.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Our Values</a:t>
            </a:r>
          </a:p>
          <a:p>
            <a:pPr marL="0" indent="0">
              <a:buNone/>
            </a:pPr>
            <a:r>
              <a:rPr lang="en-US" dirty="0"/>
              <a:t>We </a:t>
            </a:r>
            <a:r>
              <a:rPr lang="en-US" b="1" dirty="0"/>
              <a:t>CARE</a:t>
            </a:r>
            <a:r>
              <a:rPr lang="en-US" dirty="0"/>
              <a:t>. We </a:t>
            </a:r>
            <a:r>
              <a:rPr lang="en-US" b="1" dirty="0"/>
              <a:t>LEAD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C</a:t>
            </a:r>
            <a:r>
              <a:rPr lang="en-US" dirty="0"/>
              <a:t>ollaboration</a:t>
            </a:r>
            <a:br>
              <a:rPr lang="en-US" dirty="0"/>
            </a:br>
            <a:r>
              <a:rPr lang="en-US" b="1" dirty="0"/>
              <a:t>A</a:t>
            </a:r>
            <a:r>
              <a:rPr lang="en-US" dirty="0"/>
              <a:t>ccountability</a:t>
            </a:r>
            <a:br>
              <a:rPr lang="en-US" dirty="0"/>
            </a:br>
            <a:r>
              <a:rPr lang="en-US" b="1" dirty="0"/>
              <a:t>R</a:t>
            </a:r>
            <a:r>
              <a:rPr lang="en-US" dirty="0"/>
              <a:t>espect</a:t>
            </a:r>
            <a:br>
              <a:rPr lang="en-US" dirty="0"/>
            </a:br>
            <a:r>
              <a:rPr lang="en-US" b="1" dirty="0"/>
              <a:t>E</a:t>
            </a:r>
            <a:r>
              <a:rPr lang="en-US" dirty="0"/>
              <a:t>xcellence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L</a:t>
            </a:r>
            <a:r>
              <a:rPr lang="en-US" dirty="0"/>
              <a:t>ead by Example</a:t>
            </a:r>
            <a:br>
              <a:rPr lang="en-US" dirty="0"/>
            </a:br>
            <a:r>
              <a:rPr lang="en-US" b="1" dirty="0"/>
              <a:t>E</a:t>
            </a:r>
            <a:r>
              <a:rPr lang="en-US" dirty="0"/>
              <a:t>mpower</a:t>
            </a:r>
            <a:br>
              <a:rPr lang="en-US" dirty="0"/>
            </a:br>
            <a:r>
              <a:rPr lang="en-US" b="1" dirty="0"/>
              <a:t>A</a:t>
            </a:r>
            <a:r>
              <a:rPr lang="en-US" dirty="0"/>
              <a:t>chieve Results</a:t>
            </a:r>
            <a:br>
              <a:rPr lang="en-US" dirty="0"/>
            </a:br>
            <a:r>
              <a:rPr lang="en-US" b="1" dirty="0"/>
              <a:t>D</a:t>
            </a:r>
            <a:r>
              <a:rPr lang="en-US" dirty="0"/>
              <a:t>evelop Others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0698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State of Accessing Interpreter Services at Hospital 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u="sng" dirty="0"/>
              <a:t>Emergency department</a:t>
            </a:r>
          </a:p>
          <a:p>
            <a:r>
              <a:rPr lang="en-US" dirty="0"/>
              <a:t>Informal interpretation services provided by family, untrained staff, other patients, visitors. </a:t>
            </a:r>
          </a:p>
          <a:p>
            <a:r>
              <a:rPr lang="en-US" dirty="0"/>
              <a:t>Call 13-6400 to ask if qualified interpreter available from registered working staff.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u="sng" dirty="0"/>
              <a:t>Inpatient departments </a:t>
            </a:r>
          </a:p>
          <a:p>
            <a:r>
              <a:rPr lang="en-US" dirty="0"/>
              <a:t>Complete Interpretation Request Form on Hospital A website for specific date and time requests.  </a:t>
            </a:r>
          </a:p>
          <a:p>
            <a:r>
              <a:rPr lang="en-US" dirty="0"/>
              <a:t>Informal interpretation services including family, untrained staff, patients, visitors (used for day to day translation)</a:t>
            </a:r>
          </a:p>
          <a:p>
            <a:r>
              <a:rPr lang="en-US" dirty="0"/>
              <a:t>Call 13-6400 to see if a qualified interpreter available from registered working staff. 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u="sng" dirty="0"/>
              <a:t>Outpatient departments  </a:t>
            </a:r>
          </a:p>
          <a:p>
            <a:r>
              <a:rPr lang="en-US" dirty="0"/>
              <a:t>Determine need for interpreter services before appointment confirmed</a:t>
            </a:r>
          </a:p>
          <a:p>
            <a:r>
              <a:rPr lang="en-US" dirty="0"/>
              <a:t>Complete the interpretation Request Form on Hospital A website for specific date and time requests.  </a:t>
            </a:r>
          </a:p>
          <a:p>
            <a:r>
              <a:rPr lang="en-US" dirty="0"/>
              <a:t>Call 13-6400 to see if a qualified interpreter available from registered working staff. If not then informal interpretation services including family, untrained staff, and visitors used.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69879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MMPROD_UIDATA" val="&lt;database version=&quot;11.0&quot;&gt;&lt;object type=&quot;1&quot; unique_id=&quot;10001&quot;&gt;&lt;object type=&quot;2&quot; unique_id=&quot;10249&quot;&gt;&lt;object type=&quot;3&quot; unique_id=&quot;10250&quot;&gt;&lt;property id=&quot;20148&quot; value=&quot;5&quot;/&gt;&lt;property id=&quot;20300&quot; value=&quot;Slide 1 - &amp;quot;Video Remote Interpreter Devices Project &amp;quot;&quot;/&gt;&lt;property id=&quot;20307&quot; value=&quot;256&quot;/&gt;&lt;/object&gt;&lt;object type=&quot;3&quot; unique_id=&quot;10251&quot;&gt;&lt;property id=&quot;20148&quot; value=&quot;5&quot;/&gt;&lt;property id=&quot;20300&quot; value=&quot;Slide 2 - &amp;quot;Contents &amp;quot;&quot;/&gt;&lt;property id=&quot;20307&quot; value=&quot;257&quot;/&gt;&lt;/object&gt;&lt;object type=&quot;3&quot; unique_id=&quot;10252&quot;&gt;&lt;property id=&quot;20148&quot; value=&quot;5&quot;/&gt;&lt;property id=&quot;20300&quot; value=&quot;Slide 3 - &amp;quot;Overview: Video Remote Interpreter (VRI)&amp;quot;&quot;/&gt;&lt;property id=&quot;20307&quot; value=&quot;258&quot;/&gt;&lt;/object&gt;&lt;object type=&quot;3&quot; unique_id=&quot;10253&quot;&gt;&lt;property id=&quot;20148&quot; value=&quot;5&quot;/&gt;&lt;property id=&quot;20300&quot; value=&quot;Slide 4 - &amp;quot;Overview: Video Remote Interpreter (VRI)&amp;quot;&quot;/&gt;&lt;property id=&quot;20307&quot; value=&quot;259&quot;/&gt;&lt;/object&gt;&lt;object type=&quot;3&quot; unique_id=&quot;10254&quot;&gt;&lt;property id=&quot;20148&quot; value=&quot;5&quot;/&gt;&lt;property id=&quot;20300&quot; value=&quot;Slide 5 - &amp;quot;Overview: Video Remote Interpreter (VRI)&amp;quot;&quot;/&gt;&lt;property id=&quot;20307&quot; value=&quot;260&quot;/&gt;&lt;/object&gt;&lt;object type=&quot;3&quot; unique_id=&quot;10255&quot;&gt;&lt;property id=&quot;20148&quot; value=&quot;5&quot;/&gt;&lt;property id=&quot;20300&quot; value=&quot;Slide 6 - &amp;quot;Background on Hospital A&amp;quot;&quot;/&gt;&lt;property id=&quot;20307&quot; value=&quot;261&quot;/&gt;&lt;/object&gt;&lt;object type=&quot;3&quot; unique_id=&quot;10256&quot;&gt;&lt;property id=&quot;20148&quot; value=&quot;5&quot;/&gt;&lt;property id=&quot;20300&quot; value=&quot;Slide 7&quot;/&gt;&lt;property id=&quot;20307&quot; value=&quot;262&quot;/&gt;&lt;/object&gt;&lt;object type=&quot;3&quot; unique_id=&quot;10257&quot;&gt;&lt;property id=&quot;20148&quot; value=&quot;5&quot;/&gt;&lt;property id=&quot;20300&quot; value=&quot;Slide 8 - &amp;quot;Hospital A Vision and Values&amp;quot;&quot;/&gt;&lt;property id=&quot;20307&quot; value=&quot;263&quot;/&gt;&lt;/object&gt;&lt;object type=&quot;3&quot; unique_id=&quot;10258&quot;&gt;&lt;property id=&quot;20148&quot; value=&quot;5&quot;/&gt;&lt;property id=&quot;20300&quot; value=&quot;Slide 9 - &amp;quot;Current State of Accessing Interpreter Services at Hospital A&amp;quot;&quot;/&gt;&lt;property id=&quot;20307&quot; value=&quot;264&quot;/&gt;&lt;/object&gt;&lt;object type=&quot;3&quot; unique_id=&quot;10259&quot;&gt;&lt;property id=&quot;20148&quot; value=&quot;5&quot;/&gt;&lt;property id=&quot;20300&quot; value=&quot;Slide 10&quot;/&gt;&lt;property id=&quot;20307&quot; value=&quot;266&quot;/&gt;&lt;/object&gt;&lt;object type=&quot;3&quot; unique_id=&quot;10260&quot;&gt;&lt;property id=&quot;20148&quot; value=&quot;5&quot;/&gt;&lt;property id=&quot;20300&quot; value=&quot;Slide 11 - &amp;quot;Software and Hardware Components&amp;quot;&quot;/&gt;&lt;property id=&quot;20307&quot; value=&quot;267&quot;/&gt;&lt;/object&gt;&lt;object type=&quot;3&quot; unique_id=&quot;10261&quot;&gt;&lt;property id=&quot;20148&quot; value=&quot;5&quot;/&gt;&lt;property id=&quot;20300&quot; value=&quot;Slide 12 - &amp;quot;Software&amp;quot;&quot;/&gt;&lt;property id=&quot;20307&quot; value=&quot;268&quot;/&gt;&lt;/object&gt;&lt;object type=&quot;3&quot; unique_id=&quot;10262&quot;&gt;&lt;property id=&quot;20148&quot; value=&quot;5&quot;/&gt;&lt;property id=&quot;20300&quot; value=&quot;Slide 13 - &amp;quot;Software&amp;quot;&quot;/&gt;&lt;property id=&quot;20307&quot; value=&quot;269&quot;/&gt;&lt;/object&gt;&lt;object type=&quot;3&quot; unique_id=&quot;10263&quot;&gt;&lt;property id=&quot;20148&quot; value=&quot;5&quot;/&gt;&lt;property id=&quot;20300&quot; value=&quot;Slide 14 - &amp;quot;Hardware&amp;quot;&quot;/&gt;&lt;property id=&quot;20307&quot; value=&quot;270&quot;/&gt;&lt;/object&gt;&lt;object type=&quot;3&quot; unique_id=&quot;10264&quot;&gt;&lt;property id=&quot;20148&quot; value=&quot;5&quot;/&gt;&lt;property id=&quot;20300&quot; value=&quot;Slide 15 - &amp;quot;Hardware&amp;quot;&quot;/&gt;&lt;property id=&quot;20307&quot; value=&quot;271&quot;/&gt;&lt;/object&gt;&lt;object type=&quot;3&quot; unique_id=&quot;10265&quot;&gt;&lt;property id=&quot;20148&quot; value=&quot;5&quot;/&gt;&lt;property id=&quot;20300&quot; value=&quot;Slide 16 - &amp;quot;Hardware&amp;quot;&quot;/&gt;&lt;property id=&quot;20307&quot; value=&quot;272&quot;/&gt;&lt;/object&gt;&lt;object type=&quot;3&quot; unique_id=&quot;10266&quot;&gt;&lt;property id=&quot;20148&quot; value=&quot;5&quot;/&gt;&lt;property id=&quot;20300&quot; value=&quot;Slide 17 - &amp;quot;Device Placement and Requirements &amp;quot;&quot;/&gt;&lt;property id=&quot;20307&quot; value=&quot;273&quot;/&gt;&lt;/object&gt;&lt;object type=&quot;3&quot; unique_id=&quot;10267&quot;&gt;&lt;property id=&quot;20148&quot; value=&quot;5&quot;/&gt;&lt;property id=&quot;20300&quot; value=&quot;Slide 18 - &amp;quot;How to Decide Numbers of Devices and Storage Locations&amp;quot;&quot;/&gt;&lt;property id=&quot;20307&quot; value=&quot;274&quot;/&gt;&lt;/object&gt;&lt;object type=&quot;3&quot; unique_id=&quot;10268&quot;&gt;&lt;property id=&quot;20148&quot; value=&quot;5&quot;/&gt;&lt;property id=&quot;20300&quot; value=&quot;Slide 19 - &amp;quot;VRI Devices Numbers and Locations&amp;quot;&quot;/&gt;&lt;property id=&quot;20307&quot; value=&quot;275&quot;/&gt;&lt;/object&gt;&lt;object type=&quot;3&quot; unique_id=&quot;10269&quot;&gt;&lt;property id=&quot;20148&quot; value=&quot;5&quot;/&gt;&lt;property id=&quot;20300&quot; value=&quot;Slide 20 - &amp;quot;Hospital A Floor Plan &amp;amp;#x09;Denotes location of VRI device&amp;quot;&quot;/&gt;&lt;property id=&quot;20307&quot; value=&quot;276&quot;/&gt;&lt;/object&gt;&lt;object type=&quot;3&quot; unique_id=&quot;10270&quot;&gt;&lt;property id=&quot;20148&quot; value=&quot;5&quot;/&gt;&lt;property id=&quot;20300&quot; value=&quot;Slide 21&quot;/&gt;&lt;property id=&quot;20307&quot; value=&quot;277&quot;/&gt;&lt;/object&gt;&lt;object type=&quot;3&quot; unique_id=&quot;10271&quot;&gt;&lt;property id=&quot;20148&quot; value=&quot;5&quot;/&gt;&lt;property id=&quot;20300&quot; value=&quot;Slide 22 - &amp;quot;Needs of VRI Devices&amp;quot;&quot;/&gt;&lt;property id=&quot;20307&quot; value=&quot;278&quot;/&gt;&lt;/object&gt;&lt;object type=&quot;3&quot; unique_id=&quot;10272&quot;&gt;&lt;property id=&quot;20148&quot; value=&quot;5&quot;/&gt;&lt;property id=&quot;20300&quot; value=&quot;Slide 23 - &amp;quot;Implementation Plan&amp;quot;&quot;/&gt;&lt;property id=&quot;20307&quot; value=&quot;279&quot;/&gt;&lt;/object&gt;&lt;object type=&quot;3&quot; unique_id=&quot;10273&quot;&gt;&lt;property id=&quot;20148&quot; value=&quot;5&quot;/&gt;&lt;property id=&quot;20300&quot; value=&quot;Slide 24 - &amp;quot;Applying Lewin’s Change Theory to Project Implementation&amp;quot;&quot;/&gt;&lt;property id=&quot;20307&quot; value=&quot;280&quot;/&gt;&lt;/object&gt;&lt;object type=&quot;3&quot; unique_id=&quot;10274&quot;&gt;&lt;property id=&quot;20148&quot; value=&quot;5&quot;/&gt;&lt;property id=&quot;20300&quot; value=&quot;Slide 25 - &amp;quot;Lewin’s Change Theory (Lewin, 1951)&amp;quot;&quot;/&gt;&lt;property id=&quot;20307&quot; value=&quot;281&quot;/&gt;&lt;/object&gt;&lt;object type=&quot;3&quot; unique_id=&quot;10275&quot;&gt;&lt;property id=&quot;20148&quot; value=&quot;5&quot;/&gt;&lt;property id=&quot;20300&quot; value=&quot;Slide 26 - &amp;quot;Lewin’s Change Theory Applied to VRI Device Project Implementation &amp;quot;&quot;/&gt;&lt;property id=&quot;20307&quot; value=&quot;282&quot;/&gt;&lt;/object&gt;&lt;object type=&quot;3&quot; unique_id=&quot;10276&quot;&gt;&lt;property id=&quot;20148&quot; value=&quot;5&quot;/&gt;&lt;property id=&quot;20300&quot; value=&quot;Slide 27 - &amp;quot;Gantt Chart for VRI Project Implementation&amp;quot;&quot;/&gt;&lt;property id=&quot;20307&quot; value=&quot;283&quot;/&gt;&lt;/object&gt;&lt;object type=&quot;3&quot; unique_id=&quot;10277&quot;&gt;&lt;property id=&quot;20148&quot; value=&quot;5&quot;/&gt;&lt;property id=&quot;20300&quot; value=&quot;Slide 28&quot;/&gt;&lt;property id=&quot;20307&quot; value=&quot;284&quot;/&gt;&lt;/object&gt;&lt;object type=&quot;3&quot; unique_id=&quot;10278&quot;&gt;&lt;property id=&quot;20148&quot; value=&quot;5&quot;/&gt;&lt;property id=&quot;20300&quot; value=&quot;Slide 29 - &amp;quot;Education and Training &amp;quot;&quot;/&gt;&lt;property id=&quot;20307&quot; value=&quot;285&quot;/&gt;&lt;/object&gt;&lt;object type=&quot;3&quot; unique_id=&quot;10279&quot;&gt;&lt;property id=&quot;20148&quot; value=&quot;5&quot;/&gt;&lt;property id=&quot;20300&quot; value=&quot;Slide 30 - &amp;quot;Education and Training&amp;quot;&quot;/&gt;&lt;property id=&quot;20307&quot; value=&quot;286&quot;/&gt;&lt;/object&gt;&lt;object type=&quot;3&quot; unique_id=&quot;10280&quot;&gt;&lt;property id=&quot;20148&quot; value=&quot;5&quot;/&gt;&lt;property id=&quot;20300&quot; value=&quot;Slide 31&quot;/&gt;&lt;property id=&quot;20307&quot; value=&quot;299&quot;/&gt;&lt;/object&gt;&lt;object type=&quot;3&quot; unique_id=&quot;10281&quot;&gt;&lt;property id=&quot;20148&quot; value=&quot;5&quot;/&gt;&lt;property id=&quot;20300&quot; value=&quot;Slide 32 - &amp;quot;Evaluation Plan&amp;quot;&quot;/&gt;&lt;property id=&quot;20307&quot; value=&quot;287&quot;/&gt;&lt;/object&gt;&lt;object type=&quot;3&quot; unique_id=&quot;10282&quot;&gt;&lt;property id=&quot;20148&quot; value=&quot;5&quot;/&gt;&lt;property id=&quot;20300&quot; value=&quot;Slide 33 - &amp;quot;Evaluation Plan&amp;quot;&quot;/&gt;&lt;property id=&quot;20307&quot; value=&quot;288&quot;/&gt;&lt;/object&gt;&lt;object type=&quot;3&quot; unique_id=&quot;10283&quot;&gt;&lt;property id=&quot;20148&quot; value=&quot;5&quot;/&gt;&lt;property id=&quot;20300&quot; value=&quot;Slide 34 - &amp;quot;Evaluation Plan&amp;quot;&quot;/&gt;&lt;property id=&quot;20307&quot; value=&quot;289&quot;/&gt;&lt;/object&gt;&lt;object type=&quot;3&quot; unique_id=&quot;10284&quot;&gt;&lt;property id=&quot;20148&quot; value=&quot;5&quot;/&gt;&lt;property id=&quot;20300&quot; value=&quot;Slide 35&quot;/&gt;&lt;property id=&quot;20307&quot; value=&quot;300&quot;/&gt;&lt;/object&gt;&lt;object type=&quot;3&quot; unique_id=&quot;10285&quot;&gt;&lt;property id=&quot;20148&quot; value=&quot;5&quot;/&gt;&lt;property id=&quot;20300&quot; value=&quot;Slide 36 - &amp;quot;Evaluation Plan&amp;quot;&quot;/&gt;&lt;property id=&quot;20307&quot; value=&quot;290&quot;/&gt;&lt;/object&gt;&lt;object type=&quot;3&quot; unique_id=&quot;10286&quot;&gt;&lt;property id=&quot;20148&quot; value=&quot;5&quot;/&gt;&lt;property id=&quot;20300&quot; value=&quot;Slide 37&quot;/&gt;&lt;property id=&quot;20307&quot; value=&quot;301&quot;/&gt;&lt;/object&gt;&lt;object type=&quot;3&quot; unique_id=&quot;10287&quot;&gt;&lt;property id=&quot;20148&quot; value=&quot;5&quot;/&gt;&lt;property id=&quot;20300&quot; value=&quot;Slide 38 - &amp;quot;Cost Benefit Analysis&amp;quot;&quot;/&gt;&lt;property id=&quot;20307&quot; value=&quot;291&quot;/&gt;&lt;/object&gt;&lt;object type=&quot;3&quot; unique_id=&quot;10288&quot;&gt;&lt;property id=&quot;20148&quot; value=&quot;5&quot;/&gt;&lt;property id=&quot;20300&quot; value=&quot;Slide 39 - &amp;quot;Cost-Benefit Analysis&amp;quot;&quot;/&gt;&lt;property id=&quot;20307&quot; value=&quot;292&quot;/&gt;&lt;/object&gt;&lt;object type=&quot;3&quot; unique_id=&quot;10289&quot;&gt;&lt;property id=&quot;20148&quot; value=&quot;5&quot;/&gt;&lt;property id=&quot;20300&quot; value=&quot;Slide 40&quot;/&gt;&lt;property id=&quot;20307&quot; value=&quot;302&quot;/&gt;&lt;/object&gt;&lt;object type=&quot;3&quot; unique_id=&quot;10290&quot;&gt;&lt;property id=&quot;20148&quot; value=&quot;5&quot;/&gt;&lt;property id=&quot;20300&quot; value=&quot;Slide 41 - &amp;quot;Potential Issues and Proposed Solutions&amp;quot;&quot;/&gt;&lt;property id=&quot;20307&quot; value=&quot;293&quot;/&gt;&lt;/object&gt;&lt;object type=&quot;3&quot; unique_id=&quot;10291&quot;&gt;&lt;property id=&quot;20148&quot; value=&quot;5&quot;/&gt;&lt;property id=&quot;20300&quot; value=&quot;Slide 42 - &amp;quot;Privacy/ Security/ Legal Issues and Solutions&amp;quot;&quot;/&gt;&lt;property id=&quot;20307&quot; value=&quot;294&quot;/&gt;&lt;/object&gt;&lt;object type=&quot;3&quot; unique_id=&quot;10292&quot;&gt;&lt;property id=&quot;20148&quot; value=&quot;5&quot;/&gt;&lt;property id=&quot;20300&quot; value=&quot;Slide 43 - &amp;quot;Social Issues and Solutions &amp;quot;&quot;/&gt;&lt;property id=&quot;20307&quot; value=&quot;295&quot;/&gt;&lt;/object&gt;&lt;object type=&quot;3&quot; unique_id=&quot;10293&quot;&gt;&lt;property id=&quot;20148&quot; value=&quot;5&quot;/&gt;&lt;property id=&quot;20300&quot; value=&quot;Slide 44 - &amp;quot;Ergonomic Issues and Solutions&amp;quot;&quot;/&gt;&lt;property id=&quot;20307&quot; value=&quot;296&quot;/&gt;&lt;/object&gt;&lt;object type=&quot;3&quot; unique_id=&quot;10294&quot;&gt;&lt;property id=&quot;20148&quot; value=&quot;5&quot;/&gt;&lt;property id=&quot;20300&quot; value=&quot;Slide 45 - &amp;quot;Thank You!&amp;quot;&quot;/&gt;&lt;property id=&quot;20307&quot; value=&quot;297&quot;/&gt;&lt;/object&gt;&lt;object type=&quot;3&quot; unique_id=&quot;10295&quot;&gt;&lt;property id=&quot;20148&quot; value=&quot;5&quot;/&gt;&lt;property id=&quot;20300&quot; value=&quot;Slide 46 - &amp;quot;References&amp;quot;&quot;/&gt;&lt;property id=&quot;20307&quot; value=&quot;298&quot;/&gt;&lt;/object&gt;&lt;/object&gt;&lt;object type=&quot;8&quot; unique_id=&quot;10343&quot;&gt;&lt;/object&gt;&lt;/object&gt;&lt;/database&gt;"/>
  <p:tag name="ARTICULATE_SLIDE_COUNT" val="46"/>
  <p:tag name="MMPROD_NEXTUNIQUEID" val="10010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74</TotalTime>
  <Words>1456</Words>
  <Application>Microsoft Office PowerPoint</Application>
  <PresentationFormat>On-screen Show (4:3)</PresentationFormat>
  <Paragraphs>172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Times New Roman</vt:lpstr>
      <vt:lpstr>Verdana</vt:lpstr>
      <vt:lpstr>Wingdings 2</vt:lpstr>
      <vt:lpstr>Aspect</vt:lpstr>
      <vt:lpstr>Video Remote Interpreter Devices Project </vt:lpstr>
      <vt:lpstr>Contents </vt:lpstr>
      <vt:lpstr>Overview: Video Remote Interpreter (VRI)</vt:lpstr>
      <vt:lpstr>Overview: Video Remote Interpreter (VRI)</vt:lpstr>
      <vt:lpstr>Overview: Video Remote Interpreter (VRI)</vt:lpstr>
      <vt:lpstr>Background on Hospital A</vt:lpstr>
      <vt:lpstr>PowerPoint Presentation</vt:lpstr>
      <vt:lpstr>Hospital A Vision and Values</vt:lpstr>
      <vt:lpstr>Current State of Accessing Interpreter Services at Hospital A</vt:lpstr>
      <vt:lpstr>PowerPoint Presentation</vt:lpstr>
      <vt:lpstr>Software and Hardware Components</vt:lpstr>
      <vt:lpstr>Software</vt:lpstr>
      <vt:lpstr>Software</vt:lpstr>
      <vt:lpstr>Hardware</vt:lpstr>
      <vt:lpstr>Hardware</vt:lpstr>
      <vt:lpstr>Hardware</vt:lpstr>
      <vt:lpstr>Device Placement and Requirements </vt:lpstr>
      <vt:lpstr>How to Decide Numbers of Devices and Storage Locations</vt:lpstr>
      <vt:lpstr>VRI Devices Numbers and Locations</vt:lpstr>
      <vt:lpstr>Hospital A Floor Plan  Denotes location of VRI device</vt:lpstr>
      <vt:lpstr>PowerPoint Presentation</vt:lpstr>
      <vt:lpstr>Needs of VRI Devices</vt:lpstr>
      <vt:lpstr>Implementation Plan</vt:lpstr>
      <vt:lpstr>Applying Lewin’s Change Theory to Project Implementation</vt:lpstr>
      <vt:lpstr>Lewin’s Change Theory (Lewin, 1951)</vt:lpstr>
      <vt:lpstr>Lewin’s Change Theory Applied to VRI Device Project Implementation </vt:lpstr>
      <vt:lpstr>Gantt Chart for VRI Project Implementation</vt:lpstr>
      <vt:lpstr>PowerPoint Presentation</vt:lpstr>
      <vt:lpstr>Education and Training </vt:lpstr>
      <vt:lpstr>Education and Training</vt:lpstr>
      <vt:lpstr>PowerPoint Presentation</vt:lpstr>
      <vt:lpstr>Evaluation Plan</vt:lpstr>
      <vt:lpstr>Evaluation Plan</vt:lpstr>
      <vt:lpstr>Evaluation Plan</vt:lpstr>
      <vt:lpstr>PowerPoint Presentation</vt:lpstr>
      <vt:lpstr>Evaluation Plan</vt:lpstr>
      <vt:lpstr>PowerPoint Presentation</vt:lpstr>
      <vt:lpstr>Cost Benefit Analysis</vt:lpstr>
      <vt:lpstr>Cost-Benefit Analysis</vt:lpstr>
      <vt:lpstr>PowerPoint Presentation</vt:lpstr>
      <vt:lpstr>Potential Issues and Proposed Solutions</vt:lpstr>
      <vt:lpstr>Privacy/ Security/ Legal Issues and Solutions</vt:lpstr>
      <vt:lpstr>Social Issues and Solutions </vt:lpstr>
      <vt:lpstr>Ergonomic Issues and Solutions</vt:lpstr>
      <vt:lpstr>Thank You!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Remote Interpreter Devices Project</dc:title>
  <dc:creator>Colleen</dc:creator>
  <cp:lastModifiedBy>Yensen, Jack</cp:lastModifiedBy>
  <cp:revision>10</cp:revision>
  <dcterms:created xsi:type="dcterms:W3CDTF">2016-07-20T20:02:18Z</dcterms:created>
  <dcterms:modified xsi:type="dcterms:W3CDTF">2016-11-18T19:34:59Z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636F8F09-4410-4862-9EF7-3294E5F85462</vt:lpwstr>
  </property>
  <property fmtid="{D5CDD505-2E9C-101B-9397-08002B2CF9AE}" pid="3" name="ArticulatePath">
    <vt:lpwstr>Group A final presentation</vt:lpwstr>
  </property>
</Properties>
</file>