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69" r:id="rId5"/>
    <p:sldId id="260" r:id="rId6"/>
    <p:sldId id="259" r:id="rId7"/>
    <p:sldId id="261" r:id="rId8"/>
    <p:sldId id="271" r:id="rId9"/>
    <p:sldId id="263" r:id="rId10"/>
    <p:sldId id="272" r:id="rId11"/>
    <p:sldId id="262" r:id="rId12"/>
    <p:sldId id="270" r:id="rId13"/>
    <p:sldId id="264" r:id="rId14"/>
    <p:sldId id="265" r:id="rId15"/>
    <p:sldId id="266" r:id="rId16"/>
    <p:sldId id="267" r:id="rId17"/>
    <p:sldId id="268" r:id="rId18"/>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381"/>
    <a:srgbClr val="FF154C"/>
    <a:srgbClr val="9CEDFF"/>
    <a:srgbClr val="60B1FF"/>
    <a:srgbClr val="8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74" autoAdjust="0"/>
  </p:normalViewPr>
  <p:slideViewPr>
    <p:cSldViewPr snapToGrid="0" snapToObjects="1">
      <p:cViewPr varScale="1">
        <p:scale>
          <a:sx n="77" d="100"/>
          <a:sy n="77" d="100"/>
        </p:scale>
        <p:origin x="16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2C4D8-506A-5541-BF0B-868E4A053E69}"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A8A5B25E-DAA8-4B43-A27C-965CF8E06397}">
      <dgm:prSet phldrT="[Text]" custT="1"/>
      <dgm:spPr/>
      <dgm:t>
        <a:bodyPr/>
        <a:lstStyle/>
        <a:p>
          <a:r>
            <a:rPr lang="en-US" sz="2800" b="1" dirty="0">
              <a:latin typeface="Britannic Bold"/>
              <a:cs typeface="Britannic Bold"/>
            </a:rPr>
            <a:t>Emergency </a:t>
          </a:r>
        </a:p>
      </dgm:t>
    </dgm:pt>
    <dgm:pt modelId="{8D71E8C8-D765-744B-8F10-6F5010E9A61B}" type="parTrans" cxnId="{4CF87F6C-5F65-E145-BC5E-102FEDCE59B9}">
      <dgm:prSet/>
      <dgm:spPr/>
      <dgm:t>
        <a:bodyPr/>
        <a:lstStyle/>
        <a:p>
          <a:endParaRPr lang="en-US"/>
        </a:p>
      </dgm:t>
    </dgm:pt>
    <dgm:pt modelId="{391AABA4-968B-FA4E-9343-04614BC4CD23}" type="sibTrans" cxnId="{4CF87F6C-5F65-E145-BC5E-102FEDCE59B9}">
      <dgm:prSet/>
      <dgm:spPr/>
      <dgm:t>
        <a:bodyPr/>
        <a:lstStyle/>
        <a:p>
          <a:endParaRPr lang="en-US"/>
        </a:p>
      </dgm:t>
    </dgm:pt>
    <dgm:pt modelId="{E2BDABB0-A6BC-8D43-BBF9-4F85044BF6FB}">
      <dgm:prSet phldrT="[Text]" custT="1"/>
      <dgm:spPr/>
      <dgm:t>
        <a:bodyPr/>
        <a:lstStyle/>
        <a:p>
          <a:r>
            <a:rPr lang="en-US" sz="2800" b="1" dirty="0">
              <a:latin typeface="Britannic Bold"/>
              <a:cs typeface="Britannic Bold"/>
            </a:rPr>
            <a:t>Trauma Unit</a:t>
          </a:r>
        </a:p>
      </dgm:t>
    </dgm:pt>
    <dgm:pt modelId="{2D2838C3-AF63-A942-AAC4-51E62578BD32}" type="parTrans" cxnId="{FF08466A-C481-1C41-B80C-C0E67FD1E264}">
      <dgm:prSet/>
      <dgm:spPr/>
      <dgm:t>
        <a:bodyPr/>
        <a:lstStyle/>
        <a:p>
          <a:endParaRPr lang="en-US"/>
        </a:p>
      </dgm:t>
    </dgm:pt>
    <dgm:pt modelId="{6412D045-D7C5-F04B-806B-B7A125DDD70E}" type="sibTrans" cxnId="{FF08466A-C481-1C41-B80C-C0E67FD1E264}">
      <dgm:prSet/>
      <dgm:spPr/>
      <dgm:t>
        <a:bodyPr/>
        <a:lstStyle/>
        <a:p>
          <a:endParaRPr lang="en-US"/>
        </a:p>
      </dgm:t>
    </dgm:pt>
    <dgm:pt modelId="{F7720057-AB73-0743-BEC0-FDBDFC47BF1A}">
      <dgm:prSet phldrT="[Text]" custT="1"/>
      <dgm:spPr/>
      <dgm:t>
        <a:bodyPr/>
        <a:lstStyle/>
        <a:p>
          <a:r>
            <a:rPr lang="en-US" sz="2800" b="1" dirty="0">
              <a:latin typeface="Britannic Bold"/>
              <a:cs typeface="Britannic Bold"/>
            </a:rPr>
            <a:t>Patients</a:t>
          </a:r>
        </a:p>
      </dgm:t>
    </dgm:pt>
    <dgm:pt modelId="{82658BA2-824F-9D49-B46C-C99D1EFF225A}" type="parTrans" cxnId="{B1B8E01F-135A-F748-AEC1-D32BE9A7543C}">
      <dgm:prSet/>
      <dgm:spPr/>
      <dgm:t>
        <a:bodyPr/>
        <a:lstStyle/>
        <a:p>
          <a:endParaRPr lang="en-US"/>
        </a:p>
      </dgm:t>
    </dgm:pt>
    <dgm:pt modelId="{6FD8E357-7997-884A-BA83-6ABFCD23C5C8}" type="sibTrans" cxnId="{B1B8E01F-135A-F748-AEC1-D32BE9A7543C}">
      <dgm:prSet/>
      <dgm:spPr/>
      <dgm:t>
        <a:bodyPr/>
        <a:lstStyle/>
        <a:p>
          <a:endParaRPr lang="en-US"/>
        </a:p>
      </dgm:t>
    </dgm:pt>
    <dgm:pt modelId="{7A6DAF0D-F604-7B47-B173-0276AC37BE05}">
      <dgm:prSet phldrT="[Text]" custT="1"/>
      <dgm:spPr/>
      <dgm:t>
        <a:bodyPr/>
        <a:lstStyle/>
        <a:p>
          <a:r>
            <a:rPr lang="en-US" sz="2800" b="1" dirty="0">
              <a:latin typeface="Britannic Bold"/>
              <a:cs typeface="Britannic Bold"/>
            </a:rPr>
            <a:t>Data</a:t>
          </a:r>
        </a:p>
      </dgm:t>
    </dgm:pt>
    <dgm:pt modelId="{FC1CA564-741C-F343-85EA-B15C237C513C}" type="parTrans" cxnId="{5EE6BF7B-3492-3B47-8098-276F8CC7143A}">
      <dgm:prSet/>
      <dgm:spPr/>
      <dgm:t>
        <a:bodyPr/>
        <a:lstStyle/>
        <a:p>
          <a:endParaRPr lang="en-US"/>
        </a:p>
      </dgm:t>
    </dgm:pt>
    <dgm:pt modelId="{6FA03DEA-EC0F-234F-8984-42B30647D70B}" type="sibTrans" cxnId="{5EE6BF7B-3492-3B47-8098-276F8CC7143A}">
      <dgm:prSet/>
      <dgm:spPr/>
      <dgm:t>
        <a:bodyPr/>
        <a:lstStyle/>
        <a:p>
          <a:endParaRPr lang="en-US"/>
        </a:p>
      </dgm:t>
    </dgm:pt>
    <dgm:pt modelId="{E4489379-BEC5-9243-9646-243D41CCDD5B}">
      <dgm:prSet phldrT="[Text]" custT="1"/>
      <dgm:spPr/>
      <dgm:t>
        <a:bodyPr/>
        <a:lstStyle/>
        <a:p>
          <a:r>
            <a:rPr lang="en-US" sz="2800" b="1" dirty="0">
              <a:latin typeface="Britannic Bold"/>
              <a:cs typeface="Britannic Bold"/>
            </a:rPr>
            <a:t>Staff</a:t>
          </a:r>
        </a:p>
      </dgm:t>
    </dgm:pt>
    <dgm:pt modelId="{A4C680A1-8A65-C040-93B9-9000C4304C71}" type="parTrans" cxnId="{8B73D33F-0857-7F4F-AC94-E517B23634FC}">
      <dgm:prSet/>
      <dgm:spPr/>
      <dgm:t>
        <a:bodyPr/>
        <a:lstStyle/>
        <a:p>
          <a:endParaRPr lang="en-US"/>
        </a:p>
      </dgm:t>
    </dgm:pt>
    <dgm:pt modelId="{88806A68-AEA1-584C-90A4-C21E8C9609D9}" type="sibTrans" cxnId="{8B73D33F-0857-7F4F-AC94-E517B23634FC}">
      <dgm:prSet/>
      <dgm:spPr/>
      <dgm:t>
        <a:bodyPr/>
        <a:lstStyle/>
        <a:p>
          <a:endParaRPr lang="en-US"/>
        </a:p>
      </dgm:t>
    </dgm:pt>
    <dgm:pt modelId="{B476844E-3100-2047-AF92-862149ADF4A7}" type="pres">
      <dgm:prSet presAssocID="{5462C4D8-506A-5541-BF0B-868E4A053E69}" presName="cycle" presStyleCnt="0">
        <dgm:presLayoutVars>
          <dgm:dir/>
          <dgm:resizeHandles val="exact"/>
        </dgm:presLayoutVars>
      </dgm:prSet>
      <dgm:spPr/>
    </dgm:pt>
    <dgm:pt modelId="{4073E648-1AE6-BA41-8E4D-2F92F5A613E4}" type="pres">
      <dgm:prSet presAssocID="{A8A5B25E-DAA8-4B43-A27C-965CF8E06397}" presName="dummy" presStyleCnt="0"/>
      <dgm:spPr/>
    </dgm:pt>
    <dgm:pt modelId="{48692A7D-A996-8946-B7BF-F8FEC85BF087}" type="pres">
      <dgm:prSet presAssocID="{A8A5B25E-DAA8-4B43-A27C-965CF8E06397}" presName="node" presStyleLbl="revTx" presStyleIdx="0" presStyleCnt="5" custScaleX="170079">
        <dgm:presLayoutVars>
          <dgm:bulletEnabled val="1"/>
        </dgm:presLayoutVars>
      </dgm:prSet>
      <dgm:spPr/>
    </dgm:pt>
    <dgm:pt modelId="{755D04F6-BD48-4E46-921E-236A6467CCD8}" type="pres">
      <dgm:prSet presAssocID="{391AABA4-968B-FA4E-9343-04614BC4CD23}" presName="sibTrans" presStyleLbl="node1" presStyleIdx="0" presStyleCnt="5" custLinFactNeighborX="763" custLinFactNeighborY="26"/>
      <dgm:spPr/>
    </dgm:pt>
    <dgm:pt modelId="{2018AA35-A79F-E64D-B8AC-9524BE1908D1}" type="pres">
      <dgm:prSet presAssocID="{E4489379-BEC5-9243-9646-243D41CCDD5B}" presName="dummy" presStyleCnt="0"/>
      <dgm:spPr/>
    </dgm:pt>
    <dgm:pt modelId="{6B556F05-5ECE-2449-B75C-641E550178C2}" type="pres">
      <dgm:prSet presAssocID="{E4489379-BEC5-9243-9646-243D41CCDD5B}" presName="node" presStyleLbl="revTx" presStyleIdx="1" presStyleCnt="5">
        <dgm:presLayoutVars>
          <dgm:bulletEnabled val="1"/>
        </dgm:presLayoutVars>
      </dgm:prSet>
      <dgm:spPr/>
    </dgm:pt>
    <dgm:pt modelId="{E3E07368-07E6-9D42-90F2-F87272EDDE1B}" type="pres">
      <dgm:prSet presAssocID="{88806A68-AEA1-584C-90A4-C21E8C9609D9}" presName="sibTrans" presStyleLbl="node1" presStyleIdx="1" presStyleCnt="5" custLinFactNeighborX="3816" custLinFactNeighborY="-3992"/>
      <dgm:spPr/>
    </dgm:pt>
    <dgm:pt modelId="{F76483A4-035B-0A44-85E4-721F9CD0F7A4}" type="pres">
      <dgm:prSet presAssocID="{E2BDABB0-A6BC-8D43-BBF9-4F85044BF6FB}" presName="dummy" presStyleCnt="0"/>
      <dgm:spPr/>
    </dgm:pt>
    <dgm:pt modelId="{95CD0800-5B64-BD47-B498-1A9808CF31B1}" type="pres">
      <dgm:prSet presAssocID="{E2BDABB0-A6BC-8D43-BBF9-4F85044BF6FB}" presName="node" presStyleLbl="revTx" presStyleIdx="2" presStyleCnt="5" custScaleX="119461" custRadScaleRad="100349" custRadScaleInc="19414">
        <dgm:presLayoutVars>
          <dgm:bulletEnabled val="1"/>
        </dgm:presLayoutVars>
      </dgm:prSet>
      <dgm:spPr/>
    </dgm:pt>
    <dgm:pt modelId="{409F6ADD-6912-534F-B632-47C2FC147351}" type="pres">
      <dgm:prSet presAssocID="{6412D045-D7C5-F04B-806B-B7A125DDD70E}" presName="sibTrans" presStyleLbl="node1" presStyleIdx="2" presStyleCnt="5" custLinFactNeighborX="-6868" custLinFactNeighborY="-3053"/>
      <dgm:spPr/>
    </dgm:pt>
    <dgm:pt modelId="{C44CBD3E-D525-F540-9B98-291AC829C376}" type="pres">
      <dgm:prSet presAssocID="{F7720057-AB73-0743-BEC0-FDBDFC47BF1A}" presName="dummy" presStyleCnt="0"/>
      <dgm:spPr/>
    </dgm:pt>
    <dgm:pt modelId="{294A6ACD-1C56-144E-92A4-441084C3C755}" type="pres">
      <dgm:prSet presAssocID="{F7720057-AB73-0743-BEC0-FDBDFC47BF1A}" presName="node" presStyleLbl="revTx" presStyleIdx="3" presStyleCnt="5" custScaleX="150024" custRadScaleRad="103871" custRadScaleInc="41429">
        <dgm:presLayoutVars>
          <dgm:bulletEnabled val="1"/>
        </dgm:presLayoutVars>
      </dgm:prSet>
      <dgm:spPr/>
    </dgm:pt>
    <dgm:pt modelId="{E47EB45D-247C-A54F-87DC-265F82970E96}" type="pres">
      <dgm:prSet presAssocID="{6FD8E357-7997-884A-BA83-6ABFCD23C5C8}" presName="sibTrans" presStyleLbl="node1" presStyleIdx="3" presStyleCnt="5" custLinFactNeighborX="368" custLinFactNeighborY="-6456"/>
      <dgm:spPr/>
    </dgm:pt>
    <dgm:pt modelId="{E786B231-5462-C841-9785-59A7DA59E76B}" type="pres">
      <dgm:prSet presAssocID="{7A6DAF0D-F604-7B47-B173-0276AC37BE05}" presName="dummy" presStyleCnt="0"/>
      <dgm:spPr/>
    </dgm:pt>
    <dgm:pt modelId="{D0AEE81B-EC70-9D42-B104-00C0278CE5A0}" type="pres">
      <dgm:prSet presAssocID="{7A6DAF0D-F604-7B47-B173-0276AC37BE05}" presName="node" presStyleLbl="revTx" presStyleIdx="4" presStyleCnt="5">
        <dgm:presLayoutVars>
          <dgm:bulletEnabled val="1"/>
        </dgm:presLayoutVars>
      </dgm:prSet>
      <dgm:spPr/>
    </dgm:pt>
    <dgm:pt modelId="{E9EAF550-41F1-C149-A8C1-70A7731A97FA}" type="pres">
      <dgm:prSet presAssocID="{6FA03DEA-EC0F-234F-8984-42B30647D70B}" presName="sibTrans" presStyleLbl="node1" presStyleIdx="4" presStyleCnt="5" custLinFactNeighborX="368" custLinFactNeighborY="3435"/>
      <dgm:spPr/>
    </dgm:pt>
  </dgm:ptLst>
  <dgm:cxnLst>
    <dgm:cxn modelId="{FCA4FEFE-5CA3-5843-A458-95A06403E6DF}" type="presOf" srcId="{A8A5B25E-DAA8-4B43-A27C-965CF8E06397}" destId="{48692A7D-A996-8946-B7BF-F8FEC85BF087}" srcOrd="0" destOrd="0" presId="urn:microsoft.com/office/officeart/2005/8/layout/cycle1"/>
    <dgm:cxn modelId="{4CF87F6C-5F65-E145-BC5E-102FEDCE59B9}" srcId="{5462C4D8-506A-5541-BF0B-868E4A053E69}" destId="{A8A5B25E-DAA8-4B43-A27C-965CF8E06397}" srcOrd="0" destOrd="0" parTransId="{8D71E8C8-D765-744B-8F10-6F5010E9A61B}" sibTransId="{391AABA4-968B-FA4E-9343-04614BC4CD23}"/>
    <dgm:cxn modelId="{28DB20D7-0CFC-404D-A16B-DECFF04E7CD7}" type="presOf" srcId="{7A6DAF0D-F604-7B47-B173-0276AC37BE05}" destId="{D0AEE81B-EC70-9D42-B104-00C0278CE5A0}" srcOrd="0" destOrd="0" presId="urn:microsoft.com/office/officeart/2005/8/layout/cycle1"/>
    <dgm:cxn modelId="{C3308F42-E572-3C43-B0A0-B22470603509}" type="presOf" srcId="{5462C4D8-506A-5541-BF0B-868E4A053E69}" destId="{B476844E-3100-2047-AF92-862149ADF4A7}" srcOrd="0" destOrd="0" presId="urn:microsoft.com/office/officeart/2005/8/layout/cycle1"/>
    <dgm:cxn modelId="{B1B8E01F-135A-F748-AEC1-D32BE9A7543C}" srcId="{5462C4D8-506A-5541-BF0B-868E4A053E69}" destId="{F7720057-AB73-0743-BEC0-FDBDFC47BF1A}" srcOrd="3" destOrd="0" parTransId="{82658BA2-824F-9D49-B46C-C99D1EFF225A}" sibTransId="{6FD8E357-7997-884A-BA83-6ABFCD23C5C8}"/>
    <dgm:cxn modelId="{8B73D33F-0857-7F4F-AC94-E517B23634FC}" srcId="{5462C4D8-506A-5541-BF0B-868E4A053E69}" destId="{E4489379-BEC5-9243-9646-243D41CCDD5B}" srcOrd="1" destOrd="0" parTransId="{A4C680A1-8A65-C040-93B9-9000C4304C71}" sibTransId="{88806A68-AEA1-584C-90A4-C21E8C9609D9}"/>
    <dgm:cxn modelId="{AB057AEC-0FE3-AA48-9422-62BB8BE8BE51}" type="presOf" srcId="{E4489379-BEC5-9243-9646-243D41CCDD5B}" destId="{6B556F05-5ECE-2449-B75C-641E550178C2}" srcOrd="0" destOrd="0" presId="urn:microsoft.com/office/officeart/2005/8/layout/cycle1"/>
    <dgm:cxn modelId="{8824B919-F815-6E43-9831-EFFFE671041C}" type="presOf" srcId="{391AABA4-968B-FA4E-9343-04614BC4CD23}" destId="{755D04F6-BD48-4E46-921E-236A6467CCD8}" srcOrd="0" destOrd="0" presId="urn:microsoft.com/office/officeart/2005/8/layout/cycle1"/>
    <dgm:cxn modelId="{5EE6BF7B-3492-3B47-8098-276F8CC7143A}" srcId="{5462C4D8-506A-5541-BF0B-868E4A053E69}" destId="{7A6DAF0D-F604-7B47-B173-0276AC37BE05}" srcOrd="4" destOrd="0" parTransId="{FC1CA564-741C-F343-85EA-B15C237C513C}" sibTransId="{6FA03DEA-EC0F-234F-8984-42B30647D70B}"/>
    <dgm:cxn modelId="{77883F0A-8B4A-AB44-A17F-14E438F04BE9}" type="presOf" srcId="{F7720057-AB73-0743-BEC0-FDBDFC47BF1A}" destId="{294A6ACD-1C56-144E-92A4-441084C3C755}" srcOrd="0" destOrd="0" presId="urn:microsoft.com/office/officeart/2005/8/layout/cycle1"/>
    <dgm:cxn modelId="{16B04E83-A247-3149-BC11-B7E1913B7616}" type="presOf" srcId="{E2BDABB0-A6BC-8D43-BBF9-4F85044BF6FB}" destId="{95CD0800-5B64-BD47-B498-1A9808CF31B1}" srcOrd="0" destOrd="0" presId="urn:microsoft.com/office/officeart/2005/8/layout/cycle1"/>
    <dgm:cxn modelId="{B0FF645E-3777-AC4B-B923-C1C3445CE5C4}" type="presOf" srcId="{88806A68-AEA1-584C-90A4-C21E8C9609D9}" destId="{E3E07368-07E6-9D42-90F2-F87272EDDE1B}" srcOrd="0" destOrd="0" presId="urn:microsoft.com/office/officeart/2005/8/layout/cycle1"/>
    <dgm:cxn modelId="{C0838F5A-F918-894B-8E27-2484F7652F31}" type="presOf" srcId="{6FD8E357-7997-884A-BA83-6ABFCD23C5C8}" destId="{E47EB45D-247C-A54F-87DC-265F82970E96}" srcOrd="0" destOrd="0" presId="urn:microsoft.com/office/officeart/2005/8/layout/cycle1"/>
    <dgm:cxn modelId="{75FF2451-C7D1-9947-8840-DADBB738B02D}" type="presOf" srcId="{6FA03DEA-EC0F-234F-8984-42B30647D70B}" destId="{E9EAF550-41F1-C149-A8C1-70A7731A97FA}" srcOrd="0" destOrd="0" presId="urn:microsoft.com/office/officeart/2005/8/layout/cycle1"/>
    <dgm:cxn modelId="{FF08466A-C481-1C41-B80C-C0E67FD1E264}" srcId="{5462C4D8-506A-5541-BF0B-868E4A053E69}" destId="{E2BDABB0-A6BC-8D43-BBF9-4F85044BF6FB}" srcOrd="2" destOrd="0" parTransId="{2D2838C3-AF63-A942-AAC4-51E62578BD32}" sibTransId="{6412D045-D7C5-F04B-806B-B7A125DDD70E}"/>
    <dgm:cxn modelId="{F5BC9EB2-1827-E149-9446-DD96684DFB85}" type="presOf" srcId="{6412D045-D7C5-F04B-806B-B7A125DDD70E}" destId="{409F6ADD-6912-534F-B632-47C2FC147351}" srcOrd="0" destOrd="0" presId="urn:microsoft.com/office/officeart/2005/8/layout/cycle1"/>
    <dgm:cxn modelId="{ED5C744D-1094-EE4B-9966-B6CD04E0F333}" type="presParOf" srcId="{B476844E-3100-2047-AF92-862149ADF4A7}" destId="{4073E648-1AE6-BA41-8E4D-2F92F5A613E4}" srcOrd="0" destOrd="0" presId="urn:microsoft.com/office/officeart/2005/8/layout/cycle1"/>
    <dgm:cxn modelId="{8952E0C5-350E-624D-9FE7-031811FFC43F}" type="presParOf" srcId="{B476844E-3100-2047-AF92-862149ADF4A7}" destId="{48692A7D-A996-8946-B7BF-F8FEC85BF087}" srcOrd="1" destOrd="0" presId="urn:microsoft.com/office/officeart/2005/8/layout/cycle1"/>
    <dgm:cxn modelId="{4F8FD4DC-D2F3-C248-82C1-E55775FEF1E5}" type="presParOf" srcId="{B476844E-3100-2047-AF92-862149ADF4A7}" destId="{755D04F6-BD48-4E46-921E-236A6467CCD8}" srcOrd="2" destOrd="0" presId="urn:microsoft.com/office/officeart/2005/8/layout/cycle1"/>
    <dgm:cxn modelId="{AF31025C-CFB8-FB4F-989B-21A90100A87D}" type="presParOf" srcId="{B476844E-3100-2047-AF92-862149ADF4A7}" destId="{2018AA35-A79F-E64D-B8AC-9524BE1908D1}" srcOrd="3" destOrd="0" presId="urn:microsoft.com/office/officeart/2005/8/layout/cycle1"/>
    <dgm:cxn modelId="{EF7891C2-BF78-0C46-94E0-8B0BB9755000}" type="presParOf" srcId="{B476844E-3100-2047-AF92-862149ADF4A7}" destId="{6B556F05-5ECE-2449-B75C-641E550178C2}" srcOrd="4" destOrd="0" presId="urn:microsoft.com/office/officeart/2005/8/layout/cycle1"/>
    <dgm:cxn modelId="{BBB8B4A9-3A87-7942-B13E-16791290DD9D}" type="presParOf" srcId="{B476844E-3100-2047-AF92-862149ADF4A7}" destId="{E3E07368-07E6-9D42-90F2-F87272EDDE1B}" srcOrd="5" destOrd="0" presId="urn:microsoft.com/office/officeart/2005/8/layout/cycle1"/>
    <dgm:cxn modelId="{979C648C-CC72-4642-953D-32EE19F13F99}" type="presParOf" srcId="{B476844E-3100-2047-AF92-862149ADF4A7}" destId="{F76483A4-035B-0A44-85E4-721F9CD0F7A4}" srcOrd="6" destOrd="0" presId="urn:microsoft.com/office/officeart/2005/8/layout/cycle1"/>
    <dgm:cxn modelId="{6AE3417A-4546-6E41-B1F7-D779A745525B}" type="presParOf" srcId="{B476844E-3100-2047-AF92-862149ADF4A7}" destId="{95CD0800-5B64-BD47-B498-1A9808CF31B1}" srcOrd="7" destOrd="0" presId="urn:microsoft.com/office/officeart/2005/8/layout/cycle1"/>
    <dgm:cxn modelId="{B56F79D5-742C-3F4C-B77E-713CF8B23F82}" type="presParOf" srcId="{B476844E-3100-2047-AF92-862149ADF4A7}" destId="{409F6ADD-6912-534F-B632-47C2FC147351}" srcOrd="8" destOrd="0" presId="urn:microsoft.com/office/officeart/2005/8/layout/cycle1"/>
    <dgm:cxn modelId="{EEBF128E-EE78-A941-A561-91559E75DFA8}" type="presParOf" srcId="{B476844E-3100-2047-AF92-862149ADF4A7}" destId="{C44CBD3E-D525-F540-9B98-291AC829C376}" srcOrd="9" destOrd="0" presId="urn:microsoft.com/office/officeart/2005/8/layout/cycle1"/>
    <dgm:cxn modelId="{8472B865-CDAC-2741-9989-3A407B7965D0}" type="presParOf" srcId="{B476844E-3100-2047-AF92-862149ADF4A7}" destId="{294A6ACD-1C56-144E-92A4-441084C3C755}" srcOrd="10" destOrd="0" presId="urn:microsoft.com/office/officeart/2005/8/layout/cycle1"/>
    <dgm:cxn modelId="{2614F0D2-87F4-4A44-B337-781015401E95}" type="presParOf" srcId="{B476844E-3100-2047-AF92-862149ADF4A7}" destId="{E47EB45D-247C-A54F-87DC-265F82970E96}" srcOrd="11" destOrd="0" presId="urn:microsoft.com/office/officeart/2005/8/layout/cycle1"/>
    <dgm:cxn modelId="{FE7D978F-EAE5-0344-A638-742E673C3D70}" type="presParOf" srcId="{B476844E-3100-2047-AF92-862149ADF4A7}" destId="{E786B231-5462-C841-9785-59A7DA59E76B}" srcOrd="12" destOrd="0" presId="urn:microsoft.com/office/officeart/2005/8/layout/cycle1"/>
    <dgm:cxn modelId="{E455EABE-B562-BE46-8D75-03F5C719D4A7}" type="presParOf" srcId="{B476844E-3100-2047-AF92-862149ADF4A7}" destId="{D0AEE81B-EC70-9D42-B104-00C0278CE5A0}" srcOrd="13" destOrd="0" presId="urn:microsoft.com/office/officeart/2005/8/layout/cycle1"/>
    <dgm:cxn modelId="{B28553F6-BEA8-1141-92E1-CCF6232E9C81}" type="presParOf" srcId="{B476844E-3100-2047-AF92-862149ADF4A7}" destId="{E9EAF550-41F1-C149-A8C1-70A7731A97FA}"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7595E-9F2A-114F-9DBC-D86004A75352}" type="doc">
      <dgm:prSet loTypeId="urn:microsoft.com/office/officeart/2005/8/layout/gear1" loCatId="" qsTypeId="urn:microsoft.com/office/officeart/2005/8/quickstyle/simple4" qsCatId="simple" csTypeId="urn:microsoft.com/office/officeart/2005/8/colors/accent1_2" csCatId="accent1" phldr="1"/>
      <dgm:spPr/>
    </dgm:pt>
    <dgm:pt modelId="{66210357-7659-2941-8EC9-6D8C341B2070}">
      <dgm:prSet phldrT="[Text]" custT="1"/>
      <dgm:spPr/>
      <dgm:t>
        <a:bodyPr/>
        <a:lstStyle/>
        <a:p>
          <a:r>
            <a:rPr lang="en-US" sz="2400" dirty="0">
              <a:latin typeface="Britannic Bold"/>
              <a:cs typeface="Britannic Bold"/>
            </a:rPr>
            <a:t>Leader </a:t>
          </a:r>
          <a:r>
            <a:rPr lang="en-US" sz="1400" dirty="0">
              <a:latin typeface="Britannic Bold"/>
              <a:cs typeface="Britannic Bold"/>
            </a:rPr>
            <a:t>(Experienced ER Nurse) </a:t>
          </a:r>
          <a:r>
            <a:rPr lang="en-US" sz="2400" dirty="0">
              <a:latin typeface="Britannic Bold"/>
              <a:cs typeface="Britannic Bold"/>
            </a:rPr>
            <a:t>/ Informatics Consultant </a:t>
          </a:r>
        </a:p>
      </dgm:t>
    </dgm:pt>
    <dgm:pt modelId="{A5B302BA-F98D-FF42-B08C-B8A61A096288}" type="parTrans" cxnId="{1AD780CE-02BD-DB41-A262-341492525668}">
      <dgm:prSet/>
      <dgm:spPr/>
      <dgm:t>
        <a:bodyPr/>
        <a:lstStyle/>
        <a:p>
          <a:endParaRPr lang="en-US"/>
        </a:p>
      </dgm:t>
    </dgm:pt>
    <dgm:pt modelId="{D237043E-2879-6449-B421-26405E008B9F}" type="sibTrans" cxnId="{1AD780CE-02BD-DB41-A262-341492525668}">
      <dgm:prSet/>
      <dgm:spPr/>
      <dgm:t>
        <a:bodyPr/>
        <a:lstStyle/>
        <a:p>
          <a:endParaRPr lang="en-US"/>
        </a:p>
      </dgm:t>
    </dgm:pt>
    <dgm:pt modelId="{CB678F83-E7ED-1D4F-8104-DD9A1E6FE282}">
      <dgm:prSet phldrT="[Text]" custT="1"/>
      <dgm:spPr/>
      <dgm:t>
        <a:bodyPr/>
        <a:lstStyle/>
        <a:p>
          <a:r>
            <a:rPr lang="en-US" sz="2400" dirty="0">
              <a:latin typeface="Britannic Bold"/>
              <a:cs typeface="Britannic Bold"/>
            </a:rPr>
            <a:t>Management Team/IT Team</a:t>
          </a:r>
        </a:p>
      </dgm:t>
    </dgm:pt>
    <dgm:pt modelId="{AA22B024-5F04-4B40-88CB-2920D28216A0}" type="parTrans" cxnId="{F4355B19-39A6-6D41-B921-2C8721323DBC}">
      <dgm:prSet/>
      <dgm:spPr/>
      <dgm:t>
        <a:bodyPr/>
        <a:lstStyle/>
        <a:p>
          <a:endParaRPr lang="en-US"/>
        </a:p>
      </dgm:t>
    </dgm:pt>
    <dgm:pt modelId="{A021C19B-CD33-E842-AD3A-CA5C099C5CDB}" type="sibTrans" cxnId="{F4355B19-39A6-6D41-B921-2C8721323DBC}">
      <dgm:prSet/>
      <dgm:spPr/>
      <dgm:t>
        <a:bodyPr/>
        <a:lstStyle/>
        <a:p>
          <a:endParaRPr lang="en-US"/>
        </a:p>
      </dgm:t>
    </dgm:pt>
    <dgm:pt modelId="{AED0A309-25DE-5D40-8161-37B002AB05BA}">
      <dgm:prSet phldrT="[Text]" custT="1"/>
      <dgm:spPr/>
      <dgm:t>
        <a:bodyPr/>
        <a:lstStyle/>
        <a:p>
          <a:r>
            <a:rPr lang="en-US" sz="2400" dirty="0">
              <a:latin typeface="Britannic Bold"/>
              <a:cs typeface="Britannic Bold"/>
            </a:rPr>
            <a:t>Staff </a:t>
          </a:r>
          <a:r>
            <a:rPr lang="en-US" sz="1400" dirty="0">
              <a:latin typeface="Britannic Bold"/>
              <a:cs typeface="Britannic Bold"/>
            </a:rPr>
            <a:t>(ER and Trauma Unit)</a:t>
          </a:r>
        </a:p>
      </dgm:t>
    </dgm:pt>
    <dgm:pt modelId="{7F31677C-C7FE-B54F-88C3-D87D9C65A165}" type="parTrans" cxnId="{97EAA246-C124-1E43-A069-B5578E28DBB2}">
      <dgm:prSet/>
      <dgm:spPr/>
      <dgm:t>
        <a:bodyPr/>
        <a:lstStyle/>
        <a:p>
          <a:endParaRPr lang="en-US"/>
        </a:p>
      </dgm:t>
    </dgm:pt>
    <dgm:pt modelId="{229AECDF-8025-9643-BC79-5E07DBE68430}" type="sibTrans" cxnId="{97EAA246-C124-1E43-A069-B5578E28DBB2}">
      <dgm:prSet/>
      <dgm:spPr/>
      <dgm:t>
        <a:bodyPr/>
        <a:lstStyle/>
        <a:p>
          <a:endParaRPr lang="en-US"/>
        </a:p>
      </dgm:t>
    </dgm:pt>
    <dgm:pt modelId="{C46B4E6A-B5F3-0442-B885-ED9CB068AC6F}" type="pres">
      <dgm:prSet presAssocID="{5247595E-9F2A-114F-9DBC-D86004A75352}" presName="composite" presStyleCnt="0">
        <dgm:presLayoutVars>
          <dgm:chMax val="3"/>
          <dgm:animLvl val="lvl"/>
          <dgm:resizeHandles val="exact"/>
        </dgm:presLayoutVars>
      </dgm:prSet>
      <dgm:spPr/>
    </dgm:pt>
    <dgm:pt modelId="{652CF2CE-A4AC-B84F-B72A-29D796E34CEA}" type="pres">
      <dgm:prSet presAssocID="{66210357-7659-2941-8EC9-6D8C341B2070}" presName="gear1" presStyleLbl="node1" presStyleIdx="0" presStyleCnt="3" custLinFactNeighborX="3776" custLinFactNeighborY="10579">
        <dgm:presLayoutVars>
          <dgm:chMax val="1"/>
          <dgm:bulletEnabled val="1"/>
        </dgm:presLayoutVars>
      </dgm:prSet>
      <dgm:spPr/>
    </dgm:pt>
    <dgm:pt modelId="{72D0ED1B-6559-4F4F-93E3-70AC5EE015EE}" type="pres">
      <dgm:prSet presAssocID="{66210357-7659-2941-8EC9-6D8C341B2070}" presName="gear1srcNode" presStyleLbl="node1" presStyleIdx="0" presStyleCnt="3"/>
      <dgm:spPr/>
    </dgm:pt>
    <dgm:pt modelId="{3FDE5472-2F6C-E743-AF29-2C53A677AA9A}" type="pres">
      <dgm:prSet presAssocID="{66210357-7659-2941-8EC9-6D8C341B2070}" presName="gear1dstNode" presStyleLbl="node1" presStyleIdx="0" presStyleCnt="3"/>
      <dgm:spPr/>
    </dgm:pt>
    <dgm:pt modelId="{F7D81B84-0EC7-B744-8F23-D3673A282EEF}" type="pres">
      <dgm:prSet presAssocID="{CB678F83-E7ED-1D4F-8104-DD9A1E6FE282}" presName="gear2" presStyleLbl="node1" presStyleIdx="1" presStyleCnt="3" custScaleX="159314" custScaleY="135082" custLinFactNeighborX="-17265" custLinFactNeighborY="751">
        <dgm:presLayoutVars>
          <dgm:chMax val="1"/>
          <dgm:bulletEnabled val="1"/>
        </dgm:presLayoutVars>
      </dgm:prSet>
      <dgm:spPr/>
    </dgm:pt>
    <dgm:pt modelId="{2D9C3A76-75FA-C942-A9AC-B4E807FB90DA}" type="pres">
      <dgm:prSet presAssocID="{CB678F83-E7ED-1D4F-8104-DD9A1E6FE282}" presName="gear2srcNode" presStyleLbl="node1" presStyleIdx="1" presStyleCnt="3"/>
      <dgm:spPr/>
    </dgm:pt>
    <dgm:pt modelId="{26E5D4BD-7209-E546-B589-96ECFA718A27}" type="pres">
      <dgm:prSet presAssocID="{CB678F83-E7ED-1D4F-8104-DD9A1E6FE282}" presName="gear2dstNode" presStyleLbl="node1" presStyleIdx="1" presStyleCnt="3"/>
      <dgm:spPr/>
    </dgm:pt>
    <dgm:pt modelId="{19B586C4-4E88-4948-BAF2-DD2BB288D630}" type="pres">
      <dgm:prSet presAssocID="{AED0A309-25DE-5D40-8161-37B002AB05BA}" presName="gear3" presStyleLbl="node1" presStyleIdx="2" presStyleCnt="3"/>
      <dgm:spPr/>
    </dgm:pt>
    <dgm:pt modelId="{1B1CB67C-DB73-5641-B796-19A602DC614F}" type="pres">
      <dgm:prSet presAssocID="{AED0A309-25DE-5D40-8161-37B002AB05BA}" presName="gear3tx" presStyleLbl="node1" presStyleIdx="2" presStyleCnt="3">
        <dgm:presLayoutVars>
          <dgm:chMax val="1"/>
          <dgm:bulletEnabled val="1"/>
        </dgm:presLayoutVars>
      </dgm:prSet>
      <dgm:spPr/>
    </dgm:pt>
    <dgm:pt modelId="{F72F27AD-ECAF-8842-AF24-B9B07DF0DF6E}" type="pres">
      <dgm:prSet presAssocID="{AED0A309-25DE-5D40-8161-37B002AB05BA}" presName="gear3srcNode" presStyleLbl="node1" presStyleIdx="2" presStyleCnt="3"/>
      <dgm:spPr/>
    </dgm:pt>
    <dgm:pt modelId="{B19C15CF-B2A6-9A48-8AB4-650F6CCD8A06}" type="pres">
      <dgm:prSet presAssocID="{AED0A309-25DE-5D40-8161-37B002AB05BA}" presName="gear3dstNode" presStyleLbl="node1" presStyleIdx="2" presStyleCnt="3"/>
      <dgm:spPr/>
    </dgm:pt>
    <dgm:pt modelId="{C6F1E16F-430E-9F4B-956A-1AA88B4677EE}" type="pres">
      <dgm:prSet presAssocID="{D237043E-2879-6449-B421-26405E008B9F}" presName="connector1" presStyleLbl="sibTrans2D1" presStyleIdx="0" presStyleCnt="3" custLinFactNeighborX="-7114" custLinFactNeighborY="2242"/>
      <dgm:spPr/>
    </dgm:pt>
    <dgm:pt modelId="{9E7F7626-8460-D540-AF27-6CD58788A512}" type="pres">
      <dgm:prSet presAssocID="{A021C19B-CD33-E842-AD3A-CA5C099C5CDB}" presName="connector2" presStyleLbl="sibTrans2D1" presStyleIdx="1" presStyleCnt="3" custAng="20573230" custLinFactNeighborX="-24465" custLinFactNeighborY="15221"/>
      <dgm:spPr/>
    </dgm:pt>
    <dgm:pt modelId="{E943C7CB-2437-8C4A-A759-EE07F8AAC2F2}" type="pres">
      <dgm:prSet presAssocID="{229AECDF-8025-9643-BC79-5E07DBE68430}" presName="connector3" presStyleLbl="sibTrans2D1" presStyleIdx="2" presStyleCnt="3" custAng="701680" custLinFactNeighborX="15238" custLinFactNeighborY="2178"/>
      <dgm:spPr/>
    </dgm:pt>
  </dgm:ptLst>
  <dgm:cxnLst>
    <dgm:cxn modelId="{1AD780CE-02BD-DB41-A262-341492525668}" srcId="{5247595E-9F2A-114F-9DBC-D86004A75352}" destId="{66210357-7659-2941-8EC9-6D8C341B2070}" srcOrd="0" destOrd="0" parTransId="{A5B302BA-F98D-FF42-B08C-B8A61A096288}" sibTransId="{D237043E-2879-6449-B421-26405E008B9F}"/>
    <dgm:cxn modelId="{577FFC1A-1093-2843-90F0-F13DE4314EB2}" type="presOf" srcId="{AED0A309-25DE-5D40-8161-37B002AB05BA}" destId="{19B586C4-4E88-4948-BAF2-DD2BB288D630}" srcOrd="0" destOrd="0" presId="urn:microsoft.com/office/officeart/2005/8/layout/gear1"/>
    <dgm:cxn modelId="{4BCCCA46-F5DC-2D43-ACF0-4B4DFF37731F}" type="presOf" srcId="{AED0A309-25DE-5D40-8161-37B002AB05BA}" destId="{B19C15CF-B2A6-9A48-8AB4-650F6CCD8A06}" srcOrd="3" destOrd="0" presId="urn:microsoft.com/office/officeart/2005/8/layout/gear1"/>
    <dgm:cxn modelId="{2504C5B8-95C0-BF45-BA1A-13B61199DD6E}" type="presOf" srcId="{CB678F83-E7ED-1D4F-8104-DD9A1E6FE282}" destId="{F7D81B84-0EC7-B744-8F23-D3673A282EEF}" srcOrd="0" destOrd="0" presId="urn:microsoft.com/office/officeart/2005/8/layout/gear1"/>
    <dgm:cxn modelId="{36DDE0AF-F1AB-FA46-BFCF-6DF08D51ACF4}" type="presOf" srcId="{A021C19B-CD33-E842-AD3A-CA5C099C5CDB}" destId="{9E7F7626-8460-D540-AF27-6CD58788A512}" srcOrd="0" destOrd="0" presId="urn:microsoft.com/office/officeart/2005/8/layout/gear1"/>
    <dgm:cxn modelId="{84C8C949-802F-9B4E-AD7F-9F1B1E29C177}" type="presOf" srcId="{66210357-7659-2941-8EC9-6D8C341B2070}" destId="{72D0ED1B-6559-4F4F-93E3-70AC5EE015EE}" srcOrd="1" destOrd="0" presId="urn:microsoft.com/office/officeart/2005/8/layout/gear1"/>
    <dgm:cxn modelId="{4FC15DFC-74F1-9F45-9895-77FA1C22C353}" type="presOf" srcId="{5247595E-9F2A-114F-9DBC-D86004A75352}" destId="{C46B4E6A-B5F3-0442-B885-ED9CB068AC6F}" srcOrd="0" destOrd="0" presId="urn:microsoft.com/office/officeart/2005/8/layout/gear1"/>
    <dgm:cxn modelId="{E6494E1F-99C1-AA49-BF90-A8FB86B04907}" type="presOf" srcId="{AED0A309-25DE-5D40-8161-37B002AB05BA}" destId="{1B1CB67C-DB73-5641-B796-19A602DC614F}" srcOrd="1" destOrd="0" presId="urn:microsoft.com/office/officeart/2005/8/layout/gear1"/>
    <dgm:cxn modelId="{10A3AECB-3A11-0945-BC89-767331648118}" type="presOf" srcId="{66210357-7659-2941-8EC9-6D8C341B2070}" destId="{652CF2CE-A4AC-B84F-B72A-29D796E34CEA}" srcOrd="0" destOrd="0" presId="urn:microsoft.com/office/officeart/2005/8/layout/gear1"/>
    <dgm:cxn modelId="{60E489F4-A643-684E-86B6-65A2FF97FAFC}" type="presOf" srcId="{D237043E-2879-6449-B421-26405E008B9F}" destId="{C6F1E16F-430E-9F4B-956A-1AA88B4677EE}" srcOrd="0" destOrd="0" presId="urn:microsoft.com/office/officeart/2005/8/layout/gear1"/>
    <dgm:cxn modelId="{2A8DEB83-E4DE-CA43-847B-C0D69E7D99D3}" type="presOf" srcId="{CB678F83-E7ED-1D4F-8104-DD9A1E6FE282}" destId="{2D9C3A76-75FA-C942-A9AC-B4E807FB90DA}" srcOrd="1" destOrd="0" presId="urn:microsoft.com/office/officeart/2005/8/layout/gear1"/>
    <dgm:cxn modelId="{97EAA246-C124-1E43-A069-B5578E28DBB2}" srcId="{5247595E-9F2A-114F-9DBC-D86004A75352}" destId="{AED0A309-25DE-5D40-8161-37B002AB05BA}" srcOrd="2" destOrd="0" parTransId="{7F31677C-C7FE-B54F-88C3-D87D9C65A165}" sibTransId="{229AECDF-8025-9643-BC79-5E07DBE68430}"/>
    <dgm:cxn modelId="{A08AE0F1-9D6E-DF49-8C81-F001DF421E63}" type="presOf" srcId="{66210357-7659-2941-8EC9-6D8C341B2070}" destId="{3FDE5472-2F6C-E743-AF29-2C53A677AA9A}" srcOrd="2" destOrd="0" presId="urn:microsoft.com/office/officeart/2005/8/layout/gear1"/>
    <dgm:cxn modelId="{CEB4D85F-733E-3C4C-B3EE-B90643EEF3D1}" type="presOf" srcId="{CB678F83-E7ED-1D4F-8104-DD9A1E6FE282}" destId="{26E5D4BD-7209-E546-B589-96ECFA718A27}" srcOrd="2" destOrd="0" presId="urn:microsoft.com/office/officeart/2005/8/layout/gear1"/>
    <dgm:cxn modelId="{1E854638-D116-E241-9908-C24070C8B9E3}" type="presOf" srcId="{229AECDF-8025-9643-BC79-5E07DBE68430}" destId="{E943C7CB-2437-8C4A-A759-EE07F8AAC2F2}" srcOrd="0" destOrd="0" presId="urn:microsoft.com/office/officeart/2005/8/layout/gear1"/>
    <dgm:cxn modelId="{618D9CD4-1485-184E-8395-01C912AFD5D8}" type="presOf" srcId="{AED0A309-25DE-5D40-8161-37B002AB05BA}" destId="{F72F27AD-ECAF-8842-AF24-B9B07DF0DF6E}" srcOrd="2" destOrd="0" presId="urn:microsoft.com/office/officeart/2005/8/layout/gear1"/>
    <dgm:cxn modelId="{F4355B19-39A6-6D41-B921-2C8721323DBC}" srcId="{5247595E-9F2A-114F-9DBC-D86004A75352}" destId="{CB678F83-E7ED-1D4F-8104-DD9A1E6FE282}" srcOrd="1" destOrd="0" parTransId="{AA22B024-5F04-4B40-88CB-2920D28216A0}" sibTransId="{A021C19B-CD33-E842-AD3A-CA5C099C5CDB}"/>
    <dgm:cxn modelId="{9EB81613-90C1-A24F-8F5D-382398089E00}" type="presParOf" srcId="{C46B4E6A-B5F3-0442-B885-ED9CB068AC6F}" destId="{652CF2CE-A4AC-B84F-B72A-29D796E34CEA}" srcOrd="0" destOrd="0" presId="urn:microsoft.com/office/officeart/2005/8/layout/gear1"/>
    <dgm:cxn modelId="{0BDCC6FB-EA0B-E049-96AA-5ACC365E1DE8}" type="presParOf" srcId="{C46B4E6A-B5F3-0442-B885-ED9CB068AC6F}" destId="{72D0ED1B-6559-4F4F-93E3-70AC5EE015EE}" srcOrd="1" destOrd="0" presId="urn:microsoft.com/office/officeart/2005/8/layout/gear1"/>
    <dgm:cxn modelId="{CB34D663-A15E-7E4D-91B1-4E1605935BD9}" type="presParOf" srcId="{C46B4E6A-B5F3-0442-B885-ED9CB068AC6F}" destId="{3FDE5472-2F6C-E743-AF29-2C53A677AA9A}" srcOrd="2" destOrd="0" presId="urn:microsoft.com/office/officeart/2005/8/layout/gear1"/>
    <dgm:cxn modelId="{80C36068-304D-DD42-8AFF-BC9E514ACEDF}" type="presParOf" srcId="{C46B4E6A-B5F3-0442-B885-ED9CB068AC6F}" destId="{F7D81B84-0EC7-B744-8F23-D3673A282EEF}" srcOrd="3" destOrd="0" presId="urn:microsoft.com/office/officeart/2005/8/layout/gear1"/>
    <dgm:cxn modelId="{F4766FA3-FEB8-A14F-8472-F5C3036DDA5F}" type="presParOf" srcId="{C46B4E6A-B5F3-0442-B885-ED9CB068AC6F}" destId="{2D9C3A76-75FA-C942-A9AC-B4E807FB90DA}" srcOrd="4" destOrd="0" presId="urn:microsoft.com/office/officeart/2005/8/layout/gear1"/>
    <dgm:cxn modelId="{0E0F4E58-C45E-D049-93DA-AB62846AA8F9}" type="presParOf" srcId="{C46B4E6A-B5F3-0442-B885-ED9CB068AC6F}" destId="{26E5D4BD-7209-E546-B589-96ECFA718A27}" srcOrd="5" destOrd="0" presId="urn:microsoft.com/office/officeart/2005/8/layout/gear1"/>
    <dgm:cxn modelId="{EDF2D718-731D-2441-B825-D3FB8A48EA4E}" type="presParOf" srcId="{C46B4E6A-B5F3-0442-B885-ED9CB068AC6F}" destId="{19B586C4-4E88-4948-BAF2-DD2BB288D630}" srcOrd="6" destOrd="0" presId="urn:microsoft.com/office/officeart/2005/8/layout/gear1"/>
    <dgm:cxn modelId="{D7D7EACE-FC01-9A49-B78C-84AD354521DC}" type="presParOf" srcId="{C46B4E6A-B5F3-0442-B885-ED9CB068AC6F}" destId="{1B1CB67C-DB73-5641-B796-19A602DC614F}" srcOrd="7" destOrd="0" presId="urn:microsoft.com/office/officeart/2005/8/layout/gear1"/>
    <dgm:cxn modelId="{D921F119-7D56-1246-A2CA-6DF718D0ADF4}" type="presParOf" srcId="{C46B4E6A-B5F3-0442-B885-ED9CB068AC6F}" destId="{F72F27AD-ECAF-8842-AF24-B9B07DF0DF6E}" srcOrd="8" destOrd="0" presId="urn:microsoft.com/office/officeart/2005/8/layout/gear1"/>
    <dgm:cxn modelId="{81DE3F65-69B5-3142-9724-D4DCB6893801}" type="presParOf" srcId="{C46B4E6A-B5F3-0442-B885-ED9CB068AC6F}" destId="{B19C15CF-B2A6-9A48-8AB4-650F6CCD8A06}" srcOrd="9" destOrd="0" presId="urn:microsoft.com/office/officeart/2005/8/layout/gear1"/>
    <dgm:cxn modelId="{38370CE5-4E5A-1948-AEC0-03BBCA7430B8}" type="presParOf" srcId="{C46B4E6A-B5F3-0442-B885-ED9CB068AC6F}" destId="{C6F1E16F-430E-9F4B-956A-1AA88B4677EE}" srcOrd="10" destOrd="0" presId="urn:microsoft.com/office/officeart/2005/8/layout/gear1"/>
    <dgm:cxn modelId="{5AAFC9F7-70FF-314E-9A2E-F4FBF4EBB8DD}" type="presParOf" srcId="{C46B4E6A-B5F3-0442-B885-ED9CB068AC6F}" destId="{9E7F7626-8460-D540-AF27-6CD58788A512}" srcOrd="11" destOrd="0" presId="urn:microsoft.com/office/officeart/2005/8/layout/gear1"/>
    <dgm:cxn modelId="{05C66634-6F56-9342-B4FD-A156CBEEBCF7}" type="presParOf" srcId="{C46B4E6A-B5F3-0442-B885-ED9CB068AC6F}" destId="{E943C7CB-2437-8C4A-A759-EE07F8AAC2F2}"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09863-B60D-E34B-B351-F9B91D84F304}" type="doc">
      <dgm:prSet loTypeId="urn:microsoft.com/office/officeart/2005/8/layout/hProcess9" loCatId="" qsTypeId="urn:microsoft.com/office/officeart/2005/8/quickstyle/simple4" qsCatId="simple" csTypeId="urn:microsoft.com/office/officeart/2005/8/colors/accent1_2" csCatId="accent1" phldr="1"/>
      <dgm:spPr/>
    </dgm:pt>
    <dgm:pt modelId="{648E9358-9A8B-BF4B-849A-EC28D23A5C41}">
      <dgm:prSet phldrT="[Text]"/>
      <dgm:spPr/>
      <dgm:t>
        <a:bodyPr/>
        <a:lstStyle/>
        <a:p>
          <a:r>
            <a:rPr lang="en-US" dirty="0"/>
            <a:t>Discussion Phase</a:t>
          </a:r>
        </a:p>
      </dgm:t>
    </dgm:pt>
    <dgm:pt modelId="{78EE9815-44F0-6D42-BF80-53B5332E4A40}" type="parTrans" cxnId="{8BD68D49-A8EA-7745-AC8A-A7982B7E6A1D}">
      <dgm:prSet/>
      <dgm:spPr/>
      <dgm:t>
        <a:bodyPr/>
        <a:lstStyle/>
        <a:p>
          <a:endParaRPr lang="en-US"/>
        </a:p>
      </dgm:t>
    </dgm:pt>
    <dgm:pt modelId="{4825E716-9EB4-9546-AE96-DA687D5D993F}" type="sibTrans" cxnId="{8BD68D49-A8EA-7745-AC8A-A7982B7E6A1D}">
      <dgm:prSet/>
      <dgm:spPr/>
      <dgm:t>
        <a:bodyPr/>
        <a:lstStyle/>
        <a:p>
          <a:endParaRPr lang="en-US"/>
        </a:p>
      </dgm:t>
    </dgm:pt>
    <dgm:pt modelId="{B6EDC4F6-E6DD-A640-A4E7-AA29EE151983}">
      <dgm:prSet phldrT="[Text]"/>
      <dgm:spPr/>
      <dgm:t>
        <a:bodyPr/>
        <a:lstStyle/>
        <a:p>
          <a:r>
            <a:rPr lang="en-US" dirty="0"/>
            <a:t>Testing Phase</a:t>
          </a:r>
        </a:p>
      </dgm:t>
    </dgm:pt>
    <dgm:pt modelId="{63FD759B-9362-194F-9E7C-C638A1AA0A30}" type="parTrans" cxnId="{6618177F-83C9-0848-AE65-FC839AFB4FCB}">
      <dgm:prSet/>
      <dgm:spPr/>
      <dgm:t>
        <a:bodyPr/>
        <a:lstStyle/>
        <a:p>
          <a:endParaRPr lang="en-US"/>
        </a:p>
      </dgm:t>
    </dgm:pt>
    <dgm:pt modelId="{4C260BA9-B4B4-E34F-9337-DFA66DB682A5}" type="sibTrans" cxnId="{6618177F-83C9-0848-AE65-FC839AFB4FCB}">
      <dgm:prSet/>
      <dgm:spPr/>
      <dgm:t>
        <a:bodyPr/>
        <a:lstStyle/>
        <a:p>
          <a:endParaRPr lang="en-US"/>
        </a:p>
      </dgm:t>
    </dgm:pt>
    <dgm:pt modelId="{0022A1A9-613E-EF40-A286-3E4E9DBFE8A9}">
      <dgm:prSet phldrT="[Text]"/>
      <dgm:spPr/>
      <dgm:t>
        <a:bodyPr/>
        <a:lstStyle/>
        <a:p>
          <a:r>
            <a:rPr lang="en-US" dirty="0"/>
            <a:t>Change Phase</a:t>
          </a:r>
        </a:p>
      </dgm:t>
    </dgm:pt>
    <dgm:pt modelId="{6CB1DF79-08D8-BE41-ADAB-F068289548B5}" type="parTrans" cxnId="{655D89F2-2D20-594B-9A5A-B11B95F88C73}">
      <dgm:prSet/>
      <dgm:spPr/>
      <dgm:t>
        <a:bodyPr/>
        <a:lstStyle/>
        <a:p>
          <a:endParaRPr lang="en-US"/>
        </a:p>
      </dgm:t>
    </dgm:pt>
    <dgm:pt modelId="{5CCE6267-EC43-974C-994E-6CE5F36A7652}" type="sibTrans" cxnId="{655D89F2-2D20-594B-9A5A-B11B95F88C73}">
      <dgm:prSet/>
      <dgm:spPr/>
      <dgm:t>
        <a:bodyPr/>
        <a:lstStyle/>
        <a:p>
          <a:endParaRPr lang="en-US"/>
        </a:p>
      </dgm:t>
    </dgm:pt>
    <dgm:pt modelId="{BD4DA716-B0DC-7444-A906-D1C35A7B85D3}">
      <dgm:prSet/>
      <dgm:spPr/>
      <dgm:t>
        <a:bodyPr/>
        <a:lstStyle/>
        <a:p>
          <a:r>
            <a:rPr lang="en-US" dirty="0"/>
            <a:t>Rollout Phase</a:t>
          </a:r>
        </a:p>
      </dgm:t>
    </dgm:pt>
    <dgm:pt modelId="{F0ED7887-9808-9543-8F00-B9FA70D918B3}" type="parTrans" cxnId="{8DB6D636-902A-3C4F-8017-EFC035FC5615}">
      <dgm:prSet/>
      <dgm:spPr/>
      <dgm:t>
        <a:bodyPr/>
        <a:lstStyle/>
        <a:p>
          <a:endParaRPr lang="en-US"/>
        </a:p>
      </dgm:t>
    </dgm:pt>
    <dgm:pt modelId="{C09E456A-016F-8747-A06E-2EC05D07D493}" type="sibTrans" cxnId="{8DB6D636-902A-3C4F-8017-EFC035FC5615}">
      <dgm:prSet/>
      <dgm:spPr/>
      <dgm:t>
        <a:bodyPr/>
        <a:lstStyle/>
        <a:p>
          <a:endParaRPr lang="en-US"/>
        </a:p>
      </dgm:t>
    </dgm:pt>
    <dgm:pt modelId="{06D51F35-6E29-EF41-8602-CDFF85B21950}">
      <dgm:prSet/>
      <dgm:spPr/>
      <dgm:t>
        <a:bodyPr/>
        <a:lstStyle/>
        <a:p>
          <a:r>
            <a:rPr lang="en-US" dirty="0"/>
            <a:t>Evaluation Phase</a:t>
          </a:r>
        </a:p>
      </dgm:t>
    </dgm:pt>
    <dgm:pt modelId="{8FB1254B-D7F5-FC48-BF1C-EB867F30D020}" type="parTrans" cxnId="{3D791E0F-1CBE-5740-95A6-DD3D016EA38B}">
      <dgm:prSet/>
      <dgm:spPr/>
      <dgm:t>
        <a:bodyPr/>
        <a:lstStyle/>
        <a:p>
          <a:endParaRPr lang="en-US"/>
        </a:p>
      </dgm:t>
    </dgm:pt>
    <dgm:pt modelId="{5A22DF96-4E3E-114F-8D45-1D776D9EFC38}" type="sibTrans" cxnId="{3D791E0F-1CBE-5740-95A6-DD3D016EA38B}">
      <dgm:prSet/>
      <dgm:spPr/>
      <dgm:t>
        <a:bodyPr/>
        <a:lstStyle/>
        <a:p>
          <a:endParaRPr lang="en-US"/>
        </a:p>
      </dgm:t>
    </dgm:pt>
    <dgm:pt modelId="{4436F26F-AF75-1648-B888-2F444BC63B5A}" type="pres">
      <dgm:prSet presAssocID="{3A809863-B60D-E34B-B351-F9B91D84F304}" presName="CompostProcess" presStyleCnt="0">
        <dgm:presLayoutVars>
          <dgm:dir/>
          <dgm:resizeHandles val="exact"/>
        </dgm:presLayoutVars>
      </dgm:prSet>
      <dgm:spPr/>
    </dgm:pt>
    <dgm:pt modelId="{11161AB2-24BF-4848-AFB4-BC16E7312B79}" type="pres">
      <dgm:prSet presAssocID="{3A809863-B60D-E34B-B351-F9B91D84F304}" presName="arrow" presStyleLbl="bgShp" presStyleIdx="0" presStyleCnt="1" custLinFactNeighborX="8824" custLinFactNeighborY="-7751"/>
      <dgm:spPr/>
    </dgm:pt>
    <dgm:pt modelId="{03DAA93A-7159-CA4D-9E23-A030B29940C4}" type="pres">
      <dgm:prSet presAssocID="{3A809863-B60D-E34B-B351-F9B91D84F304}" presName="linearProcess" presStyleCnt="0"/>
      <dgm:spPr/>
    </dgm:pt>
    <dgm:pt modelId="{5A5FF266-9DC4-D54A-A13A-2571A6ABB1B5}" type="pres">
      <dgm:prSet presAssocID="{648E9358-9A8B-BF4B-849A-EC28D23A5C41}" presName="textNode" presStyleLbl="node1" presStyleIdx="0" presStyleCnt="5">
        <dgm:presLayoutVars>
          <dgm:bulletEnabled val="1"/>
        </dgm:presLayoutVars>
      </dgm:prSet>
      <dgm:spPr/>
    </dgm:pt>
    <dgm:pt modelId="{12CDE6BC-4E93-5E42-A037-72557D7C469B}" type="pres">
      <dgm:prSet presAssocID="{4825E716-9EB4-9546-AE96-DA687D5D993F}" presName="sibTrans" presStyleCnt="0"/>
      <dgm:spPr/>
    </dgm:pt>
    <dgm:pt modelId="{B9F99FC6-3C04-C649-96E3-0F43913FD46C}" type="pres">
      <dgm:prSet presAssocID="{B6EDC4F6-E6DD-A640-A4E7-AA29EE151983}" presName="textNode" presStyleLbl="node1" presStyleIdx="1" presStyleCnt="5">
        <dgm:presLayoutVars>
          <dgm:bulletEnabled val="1"/>
        </dgm:presLayoutVars>
      </dgm:prSet>
      <dgm:spPr/>
    </dgm:pt>
    <dgm:pt modelId="{81C6F9B6-3A49-DE44-9C62-22231BD343BA}" type="pres">
      <dgm:prSet presAssocID="{4C260BA9-B4B4-E34F-9337-DFA66DB682A5}" presName="sibTrans" presStyleCnt="0"/>
      <dgm:spPr/>
    </dgm:pt>
    <dgm:pt modelId="{DFECB344-25DE-BA4D-A954-23F0D6F58E3B}" type="pres">
      <dgm:prSet presAssocID="{0022A1A9-613E-EF40-A286-3E4E9DBFE8A9}" presName="textNode" presStyleLbl="node1" presStyleIdx="2" presStyleCnt="5">
        <dgm:presLayoutVars>
          <dgm:bulletEnabled val="1"/>
        </dgm:presLayoutVars>
      </dgm:prSet>
      <dgm:spPr/>
    </dgm:pt>
    <dgm:pt modelId="{95325A86-BCF1-7A40-9A53-78531DAACEA7}" type="pres">
      <dgm:prSet presAssocID="{5CCE6267-EC43-974C-994E-6CE5F36A7652}" presName="sibTrans" presStyleCnt="0"/>
      <dgm:spPr/>
    </dgm:pt>
    <dgm:pt modelId="{C3A6F81C-E9BC-F94E-A71A-3488E278EF4B}" type="pres">
      <dgm:prSet presAssocID="{BD4DA716-B0DC-7444-A906-D1C35A7B85D3}" presName="textNode" presStyleLbl="node1" presStyleIdx="3" presStyleCnt="5">
        <dgm:presLayoutVars>
          <dgm:bulletEnabled val="1"/>
        </dgm:presLayoutVars>
      </dgm:prSet>
      <dgm:spPr/>
    </dgm:pt>
    <dgm:pt modelId="{E4E1B111-AB20-CE4C-928C-C8D6736D22FA}" type="pres">
      <dgm:prSet presAssocID="{C09E456A-016F-8747-A06E-2EC05D07D493}" presName="sibTrans" presStyleCnt="0"/>
      <dgm:spPr/>
    </dgm:pt>
    <dgm:pt modelId="{BC7A7652-6D2F-1A4B-B3BA-7CB2E04D616D}" type="pres">
      <dgm:prSet presAssocID="{06D51F35-6E29-EF41-8602-CDFF85B21950}" presName="textNode" presStyleLbl="node1" presStyleIdx="4" presStyleCnt="5">
        <dgm:presLayoutVars>
          <dgm:bulletEnabled val="1"/>
        </dgm:presLayoutVars>
      </dgm:prSet>
      <dgm:spPr/>
    </dgm:pt>
  </dgm:ptLst>
  <dgm:cxnLst>
    <dgm:cxn modelId="{8DB6D636-902A-3C4F-8017-EFC035FC5615}" srcId="{3A809863-B60D-E34B-B351-F9B91D84F304}" destId="{BD4DA716-B0DC-7444-A906-D1C35A7B85D3}" srcOrd="3" destOrd="0" parTransId="{F0ED7887-9808-9543-8F00-B9FA70D918B3}" sibTransId="{C09E456A-016F-8747-A06E-2EC05D07D493}"/>
    <dgm:cxn modelId="{655D89F2-2D20-594B-9A5A-B11B95F88C73}" srcId="{3A809863-B60D-E34B-B351-F9B91D84F304}" destId="{0022A1A9-613E-EF40-A286-3E4E9DBFE8A9}" srcOrd="2" destOrd="0" parTransId="{6CB1DF79-08D8-BE41-ADAB-F068289548B5}" sibTransId="{5CCE6267-EC43-974C-994E-6CE5F36A7652}"/>
    <dgm:cxn modelId="{6618177F-83C9-0848-AE65-FC839AFB4FCB}" srcId="{3A809863-B60D-E34B-B351-F9B91D84F304}" destId="{B6EDC4F6-E6DD-A640-A4E7-AA29EE151983}" srcOrd="1" destOrd="0" parTransId="{63FD759B-9362-194F-9E7C-C638A1AA0A30}" sibTransId="{4C260BA9-B4B4-E34F-9337-DFA66DB682A5}"/>
    <dgm:cxn modelId="{8BD68D49-A8EA-7745-AC8A-A7982B7E6A1D}" srcId="{3A809863-B60D-E34B-B351-F9B91D84F304}" destId="{648E9358-9A8B-BF4B-849A-EC28D23A5C41}" srcOrd="0" destOrd="0" parTransId="{78EE9815-44F0-6D42-BF80-53B5332E4A40}" sibTransId="{4825E716-9EB4-9546-AE96-DA687D5D993F}"/>
    <dgm:cxn modelId="{8E7DCBC0-04A4-0742-8546-DE1F9EAE446E}" type="presOf" srcId="{B6EDC4F6-E6DD-A640-A4E7-AA29EE151983}" destId="{B9F99FC6-3C04-C649-96E3-0F43913FD46C}" srcOrd="0" destOrd="0" presId="urn:microsoft.com/office/officeart/2005/8/layout/hProcess9"/>
    <dgm:cxn modelId="{128FBD87-26D0-C74A-BD21-88CB0B917411}" type="presOf" srcId="{BD4DA716-B0DC-7444-A906-D1C35A7B85D3}" destId="{C3A6F81C-E9BC-F94E-A71A-3488E278EF4B}" srcOrd="0" destOrd="0" presId="urn:microsoft.com/office/officeart/2005/8/layout/hProcess9"/>
    <dgm:cxn modelId="{B333405B-D564-5B40-8C8D-1B2ABBCD81B2}" type="presOf" srcId="{06D51F35-6E29-EF41-8602-CDFF85B21950}" destId="{BC7A7652-6D2F-1A4B-B3BA-7CB2E04D616D}" srcOrd="0" destOrd="0" presId="urn:microsoft.com/office/officeart/2005/8/layout/hProcess9"/>
    <dgm:cxn modelId="{15220CD4-0826-0B46-8FD8-34CDBE209EF7}" type="presOf" srcId="{3A809863-B60D-E34B-B351-F9B91D84F304}" destId="{4436F26F-AF75-1648-B888-2F444BC63B5A}" srcOrd="0" destOrd="0" presId="urn:microsoft.com/office/officeart/2005/8/layout/hProcess9"/>
    <dgm:cxn modelId="{A23F0812-793B-F342-A30F-0878B3FC9492}" type="presOf" srcId="{0022A1A9-613E-EF40-A286-3E4E9DBFE8A9}" destId="{DFECB344-25DE-BA4D-A954-23F0D6F58E3B}" srcOrd="0" destOrd="0" presId="urn:microsoft.com/office/officeart/2005/8/layout/hProcess9"/>
    <dgm:cxn modelId="{61A689FA-DE5D-E542-9C1F-EA229F548EC8}" type="presOf" srcId="{648E9358-9A8B-BF4B-849A-EC28D23A5C41}" destId="{5A5FF266-9DC4-D54A-A13A-2571A6ABB1B5}" srcOrd="0" destOrd="0" presId="urn:microsoft.com/office/officeart/2005/8/layout/hProcess9"/>
    <dgm:cxn modelId="{3D791E0F-1CBE-5740-95A6-DD3D016EA38B}" srcId="{3A809863-B60D-E34B-B351-F9B91D84F304}" destId="{06D51F35-6E29-EF41-8602-CDFF85B21950}" srcOrd="4" destOrd="0" parTransId="{8FB1254B-D7F5-FC48-BF1C-EB867F30D020}" sibTransId="{5A22DF96-4E3E-114F-8D45-1D776D9EFC38}"/>
    <dgm:cxn modelId="{0B7F8417-052D-6E41-AA73-3688C9A2A129}" type="presParOf" srcId="{4436F26F-AF75-1648-B888-2F444BC63B5A}" destId="{11161AB2-24BF-4848-AFB4-BC16E7312B79}" srcOrd="0" destOrd="0" presId="urn:microsoft.com/office/officeart/2005/8/layout/hProcess9"/>
    <dgm:cxn modelId="{7A79A64F-B8E7-2C49-83A5-7B00D83D349D}" type="presParOf" srcId="{4436F26F-AF75-1648-B888-2F444BC63B5A}" destId="{03DAA93A-7159-CA4D-9E23-A030B29940C4}" srcOrd="1" destOrd="0" presId="urn:microsoft.com/office/officeart/2005/8/layout/hProcess9"/>
    <dgm:cxn modelId="{8A1EEFDF-B8B1-CF41-9511-9F697BBFE19B}" type="presParOf" srcId="{03DAA93A-7159-CA4D-9E23-A030B29940C4}" destId="{5A5FF266-9DC4-D54A-A13A-2571A6ABB1B5}" srcOrd="0" destOrd="0" presId="urn:microsoft.com/office/officeart/2005/8/layout/hProcess9"/>
    <dgm:cxn modelId="{25B54B61-835C-9F4F-B89A-9FF3EB6B4808}" type="presParOf" srcId="{03DAA93A-7159-CA4D-9E23-A030B29940C4}" destId="{12CDE6BC-4E93-5E42-A037-72557D7C469B}" srcOrd="1" destOrd="0" presId="urn:microsoft.com/office/officeart/2005/8/layout/hProcess9"/>
    <dgm:cxn modelId="{761F4006-2BDE-2C46-8F01-4E26CFBD05BE}" type="presParOf" srcId="{03DAA93A-7159-CA4D-9E23-A030B29940C4}" destId="{B9F99FC6-3C04-C649-96E3-0F43913FD46C}" srcOrd="2" destOrd="0" presId="urn:microsoft.com/office/officeart/2005/8/layout/hProcess9"/>
    <dgm:cxn modelId="{C134A4DF-99F3-4D4F-823B-4EDC9944ADC0}" type="presParOf" srcId="{03DAA93A-7159-CA4D-9E23-A030B29940C4}" destId="{81C6F9B6-3A49-DE44-9C62-22231BD343BA}" srcOrd="3" destOrd="0" presId="urn:microsoft.com/office/officeart/2005/8/layout/hProcess9"/>
    <dgm:cxn modelId="{8E5DC4F7-2496-BC4B-AD97-32F18D2F6DAB}" type="presParOf" srcId="{03DAA93A-7159-CA4D-9E23-A030B29940C4}" destId="{DFECB344-25DE-BA4D-A954-23F0D6F58E3B}" srcOrd="4" destOrd="0" presId="urn:microsoft.com/office/officeart/2005/8/layout/hProcess9"/>
    <dgm:cxn modelId="{EDEE5509-F9B7-0B44-A19C-155D55A634C2}" type="presParOf" srcId="{03DAA93A-7159-CA4D-9E23-A030B29940C4}" destId="{95325A86-BCF1-7A40-9A53-78531DAACEA7}" srcOrd="5" destOrd="0" presId="urn:microsoft.com/office/officeart/2005/8/layout/hProcess9"/>
    <dgm:cxn modelId="{32EC58EC-B8B2-A447-A459-AA578EC11EE5}" type="presParOf" srcId="{03DAA93A-7159-CA4D-9E23-A030B29940C4}" destId="{C3A6F81C-E9BC-F94E-A71A-3488E278EF4B}" srcOrd="6" destOrd="0" presId="urn:microsoft.com/office/officeart/2005/8/layout/hProcess9"/>
    <dgm:cxn modelId="{1FAB5769-B8ED-3346-A358-F0BD2AC0C684}" type="presParOf" srcId="{03DAA93A-7159-CA4D-9E23-A030B29940C4}" destId="{E4E1B111-AB20-CE4C-928C-C8D6736D22FA}" srcOrd="7" destOrd="0" presId="urn:microsoft.com/office/officeart/2005/8/layout/hProcess9"/>
    <dgm:cxn modelId="{C9FDDF6F-2BED-1F49-B228-F2962F412E0E}" type="presParOf" srcId="{03DAA93A-7159-CA4D-9E23-A030B29940C4}" destId="{BC7A7652-6D2F-1A4B-B3BA-7CB2E04D616D}"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22FB3B-B3B7-8347-BF04-E4DC7DB34D1D}"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BE36EA10-0E5C-2F4D-AA7E-53EDE554F809}">
      <dgm:prSet phldrT="[Text]"/>
      <dgm:spPr>
        <a:solidFill>
          <a:srgbClr val="0000FF"/>
        </a:solidFill>
      </dgm:spPr>
      <dgm:t>
        <a:bodyPr/>
        <a:lstStyle/>
        <a:p>
          <a:r>
            <a:rPr lang="en-US" dirty="0"/>
            <a:t>Nurse User Element </a:t>
          </a:r>
        </a:p>
      </dgm:t>
    </dgm:pt>
    <dgm:pt modelId="{A4C80336-F865-9142-9DD5-A2983380C9B5}" type="parTrans" cxnId="{32E55708-229E-404B-BA4F-7C821D350EAD}">
      <dgm:prSet/>
      <dgm:spPr/>
      <dgm:t>
        <a:bodyPr/>
        <a:lstStyle/>
        <a:p>
          <a:endParaRPr lang="en-US"/>
        </a:p>
      </dgm:t>
    </dgm:pt>
    <dgm:pt modelId="{56CEDCA8-FF38-824E-A639-2E13CE0F6CF1}" type="sibTrans" cxnId="{32E55708-229E-404B-BA4F-7C821D350EAD}">
      <dgm:prSet/>
      <dgm:spPr/>
      <dgm:t>
        <a:bodyPr/>
        <a:lstStyle/>
        <a:p>
          <a:endParaRPr lang="en-US"/>
        </a:p>
      </dgm:t>
    </dgm:pt>
    <dgm:pt modelId="{7388B803-B5C4-7B4F-AB27-3723DC2C2F89}">
      <dgm:prSet phldrT="[Text]"/>
      <dgm:spPr>
        <a:solidFill>
          <a:srgbClr val="0000FF"/>
        </a:solidFill>
      </dgm:spPr>
      <dgm:t>
        <a:bodyPr/>
        <a:lstStyle/>
        <a:p>
          <a:r>
            <a:rPr lang="en-US" dirty="0"/>
            <a:t>Information Processing Element </a:t>
          </a:r>
        </a:p>
      </dgm:t>
    </dgm:pt>
    <dgm:pt modelId="{9364CD24-2D27-7541-A387-0CEE8DD7F04E}" type="parTrans" cxnId="{B466465E-33D0-B14E-AE06-AABBA9795561}">
      <dgm:prSet/>
      <dgm:spPr/>
      <dgm:t>
        <a:bodyPr/>
        <a:lstStyle/>
        <a:p>
          <a:endParaRPr lang="en-US"/>
        </a:p>
      </dgm:t>
    </dgm:pt>
    <dgm:pt modelId="{E7E03649-41D0-F749-A2A0-F273C1EEAA73}" type="sibTrans" cxnId="{B466465E-33D0-B14E-AE06-AABBA9795561}">
      <dgm:prSet/>
      <dgm:spPr/>
      <dgm:t>
        <a:bodyPr/>
        <a:lstStyle/>
        <a:p>
          <a:endParaRPr lang="en-US"/>
        </a:p>
      </dgm:t>
    </dgm:pt>
    <dgm:pt modelId="{27062D2F-F192-4D48-9425-3823512F8BE6}">
      <dgm:prSet phldrT="[Text]"/>
      <dgm:spPr>
        <a:solidFill>
          <a:srgbClr val="0000FF"/>
        </a:solidFill>
      </dgm:spPr>
      <dgm:t>
        <a:bodyPr/>
        <a:lstStyle/>
        <a:p>
          <a:r>
            <a:rPr lang="en-US" dirty="0"/>
            <a:t>Nursing Information Systems Element</a:t>
          </a:r>
        </a:p>
      </dgm:t>
    </dgm:pt>
    <dgm:pt modelId="{32C788B0-E0AB-BD4F-8126-42C7355A9A5C}" type="parTrans" cxnId="{B8110284-51AC-B345-B9AB-8546BEB542A0}">
      <dgm:prSet/>
      <dgm:spPr/>
      <dgm:t>
        <a:bodyPr/>
        <a:lstStyle/>
        <a:p>
          <a:endParaRPr lang="en-US"/>
        </a:p>
      </dgm:t>
    </dgm:pt>
    <dgm:pt modelId="{C80D6F1B-E5BF-9348-92C1-43A919110D46}" type="sibTrans" cxnId="{B8110284-51AC-B345-B9AB-8546BEB542A0}">
      <dgm:prSet/>
      <dgm:spPr/>
      <dgm:t>
        <a:bodyPr/>
        <a:lstStyle/>
        <a:p>
          <a:endParaRPr lang="en-US"/>
        </a:p>
      </dgm:t>
    </dgm:pt>
    <dgm:pt modelId="{7BE850CA-CB7D-1B48-88DC-40A3A2E0D092}">
      <dgm:prSet phldrT="[Text]"/>
      <dgm:spPr>
        <a:solidFill>
          <a:srgbClr val="0000FF"/>
        </a:solidFill>
      </dgm:spPr>
      <dgm:t>
        <a:bodyPr/>
        <a:lstStyle/>
        <a:p>
          <a:r>
            <a:rPr lang="en-US" dirty="0"/>
            <a:t>Nursing Information Element </a:t>
          </a:r>
        </a:p>
      </dgm:t>
    </dgm:pt>
    <dgm:pt modelId="{E2B986B5-4F9B-274F-9F0D-C099278FBD5C}" type="parTrans" cxnId="{1ED91A43-2C33-C541-810A-BCA3F4967CD0}">
      <dgm:prSet/>
      <dgm:spPr/>
      <dgm:t>
        <a:bodyPr/>
        <a:lstStyle/>
        <a:p>
          <a:endParaRPr lang="en-US"/>
        </a:p>
      </dgm:t>
    </dgm:pt>
    <dgm:pt modelId="{D87BDEF2-B30D-F444-9566-478D15971A4B}" type="sibTrans" cxnId="{1ED91A43-2C33-C541-810A-BCA3F4967CD0}">
      <dgm:prSet/>
      <dgm:spPr/>
      <dgm:t>
        <a:bodyPr/>
        <a:lstStyle/>
        <a:p>
          <a:endParaRPr lang="en-US"/>
        </a:p>
      </dgm:t>
    </dgm:pt>
    <dgm:pt modelId="{C458E8ED-6DD3-274B-AF9D-0CE7EA474815}">
      <dgm:prSet phldrT="[Text]"/>
      <dgm:spPr>
        <a:solidFill>
          <a:srgbClr val="0000FF"/>
        </a:solidFill>
      </dgm:spPr>
      <dgm:t>
        <a:bodyPr/>
        <a:lstStyle/>
        <a:p>
          <a:r>
            <a:rPr lang="en-US" dirty="0"/>
            <a:t>Systems Goals Element</a:t>
          </a:r>
        </a:p>
      </dgm:t>
    </dgm:pt>
    <dgm:pt modelId="{1790DF2A-6877-0D43-B2AD-1AB24E308A34}" type="parTrans" cxnId="{ABA09C8A-5196-D843-9431-3D06C1384760}">
      <dgm:prSet/>
      <dgm:spPr/>
      <dgm:t>
        <a:bodyPr/>
        <a:lstStyle/>
        <a:p>
          <a:endParaRPr lang="en-US"/>
        </a:p>
      </dgm:t>
    </dgm:pt>
    <dgm:pt modelId="{99D7750D-4FB0-6B43-84CB-0EBD93ECC744}" type="sibTrans" cxnId="{ABA09C8A-5196-D843-9431-3D06C1384760}">
      <dgm:prSet/>
      <dgm:spPr/>
      <dgm:t>
        <a:bodyPr/>
        <a:lstStyle/>
        <a:p>
          <a:endParaRPr lang="en-US"/>
        </a:p>
      </dgm:t>
    </dgm:pt>
    <dgm:pt modelId="{8D548031-3C14-C642-BCDF-839A7166DD25}" type="pres">
      <dgm:prSet presAssocID="{3222FB3B-B3B7-8347-BF04-E4DC7DB34D1D}" presName="cycle" presStyleCnt="0">
        <dgm:presLayoutVars>
          <dgm:dir/>
          <dgm:resizeHandles val="exact"/>
        </dgm:presLayoutVars>
      </dgm:prSet>
      <dgm:spPr/>
    </dgm:pt>
    <dgm:pt modelId="{36B2EC0A-42A3-F34A-8605-43E45FE86878}" type="pres">
      <dgm:prSet presAssocID="{BE36EA10-0E5C-2F4D-AA7E-53EDE554F809}" presName="node" presStyleLbl="node1" presStyleIdx="0" presStyleCnt="5">
        <dgm:presLayoutVars>
          <dgm:bulletEnabled val="1"/>
        </dgm:presLayoutVars>
      </dgm:prSet>
      <dgm:spPr/>
    </dgm:pt>
    <dgm:pt modelId="{607F7BF4-B002-C54B-9411-B47C21D81708}" type="pres">
      <dgm:prSet presAssocID="{BE36EA10-0E5C-2F4D-AA7E-53EDE554F809}" presName="spNode" presStyleCnt="0"/>
      <dgm:spPr/>
    </dgm:pt>
    <dgm:pt modelId="{A22E4B35-B14A-784A-ADCC-F23B306E3B7D}" type="pres">
      <dgm:prSet presAssocID="{56CEDCA8-FF38-824E-A639-2E13CE0F6CF1}" presName="sibTrans" presStyleLbl="sibTrans1D1" presStyleIdx="0" presStyleCnt="5"/>
      <dgm:spPr/>
    </dgm:pt>
    <dgm:pt modelId="{DD53811B-48B9-EB40-B4FA-F48FD29A801D}" type="pres">
      <dgm:prSet presAssocID="{7388B803-B5C4-7B4F-AB27-3723DC2C2F89}" presName="node" presStyleLbl="node1" presStyleIdx="1" presStyleCnt="5">
        <dgm:presLayoutVars>
          <dgm:bulletEnabled val="1"/>
        </dgm:presLayoutVars>
      </dgm:prSet>
      <dgm:spPr/>
    </dgm:pt>
    <dgm:pt modelId="{E1D26DBA-5F6B-754C-8ECA-84841E76C440}" type="pres">
      <dgm:prSet presAssocID="{7388B803-B5C4-7B4F-AB27-3723DC2C2F89}" presName="spNode" presStyleCnt="0"/>
      <dgm:spPr/>
    </dgm:pt>
    <dgm:pt modelId="{46B8FF4A-0B54-C34C-ACA8-0CE1D3899DB1}" type="pres">
      <dgm:prSet presAssocID="{E7E03649-41D0-F749-A2A0-F273C1EEAA73}" presName="sibTrans" presStyleLbl="sibTrans1D1" presStyleIdx="1" presStyleCnt="5"/>
      <dgm:spPr/>
    </dgm:pt>
    <dgm:pt modelId="{9C80F53C-AA72-FE45-BE55-783EA1B3A8AB}" type="pres">
      <dgm:prSet presAssocID="{27062D2F-F192-4D48-9425-3823512F8BE6}" presName="node" presStyleLbl="node1" presStyleIdx="2" presStyleCnt="5">
        <dgm:presLayoutVars>
          <dgm:bulletEnabled val="1"/>
        </dgm:presLayoutVars>
      </dgm:prSet>
      <dgm:spPr/>
    </dgm:pt>
    <dgm:pt modelId="{0BF9BA63-73B7-A342-B586-97FB71337AD9}" type="pres">
      <dgm:prSet presAssocID="{27062D2F-F192-4D48-9425-3823512F8BE6}" presName="spNode" presStyleCnt="0"/>
      <dgm:spPr/>
    </dgm:pt>
    <dgm:pt modelId="{561A1010-8759-C74F-9608-2641509A2E14}" type="pres">
      <dgm:prSet presAssocID="{C80D6F1B-E5BF-9348-92C1-43A919110D46}" presName="sibTrans" presStyleLbl="sibTrans1D1" presStyleIdx="2" presStyleCnt="5"/>
      <dgm:spPr/>
    </dgm:pt>
    <dgm:pt modelId="{078B3BD3-F77A-A045-9C84-E7F389441A51}" type="pres">
      <dgm:prSet presAssocID="{7BE850CA-CB7D-1B48-88DC-40A3A2E0D092}" presName="node" presStyleLbl="node1" presStyleIdx="3" presStyleCnt="5">
        <dgm:presLayoutVars>
          <dgm:bulletEnabled val="1"/>
        </dgm:presLayoutVars>
      </dgm:prSet>
      <dgm:spPr/>
    </dgm:pt>
    <dgm:pt modelId="{1383D7BC-A6E5-A649-B200-51072B02C40A}" type="pres">
      <dgm:prSet presAssocID="{7BE850CA-CB7D-1B48-88DC-40A3A2E0D092}" presName="spNode" presStyleCnt="0"/>
      <dgm:spPr/>
    </dgm:pt>
    <dgm:pt modelId="{24FFF5D3-FB31-5245-B71A-0E1D9258C032}" type="pres">
      <dgm:prSet presAssocID="{D87BDEF2-B30D-F444-9566-478D15971A4B}" presName="sibTrans" presStyleLbl="sibTrans1D1" presStyleIdx="3" presStyleCnt="5"/>
      <dgm:spPr/>
    </dgm:pt>
    <dgm:pt modelId="{72BF61B7-841A-5040-A89A-64CFDD0CBEFF}" type="pres">
      <dgm:prSet presAssocID="{C458E8ED-6DD3-274B-AF9D-0CE7EA474815}" presName="node" presStyleLbl="node1" presStyleIdx="4" presStyleCnt="5">
        <dgm:presLayoutVars>
          <dgm:bulletEnabled val="1"/>
        </dgm:presLayoutVars>
      </dgm:prSet>
      <dgm:spPr/>
    </dgm:pt>
    <dgm:pt modelId="{B9AD5B8E-AE59-7749-A3A5-F105D0BC5EBD}" type="pres">
      <dgm:prSet presAssocID="{C458E8ED-6DD3-274B-AF9D-0CE7EA474815}" presName="spNode" presStyleCnt="0"/>
      <dgm:spPr/>
    </dgm:pt>
    <dgm:pt modelId="{C62EFC6E-5E62-484D-92BB-78D31B98E6A5}" type="pres">
      <dgm:prSet presAssocID="{99D7750D-4FB0-6B43-84CB-0EBD93ECC744}" presName="sibTrans" presStyleLbl="sibTrans1D1" presStyleIdx="4" presStyleCnt="5"/>
      <dgm:spPr/>
    </dgm:pt>
  </dgm:ptLst>
  <dgm:cxnLst>
    <dgm:cxn modelId="{ABA09C8A-5196-D843-9431-3D06C1384760}" srcId="{3222FB3B-B3B7-8347-BF04-E4DC7DB34D1D}" destId="{C458E8ED-6DD3-274B-AF9D-0CE7EA474815}" srcOrd="4" destOrd="0" parTransId="{1790DF2A-6877-0D43-B2AD-1AB24E308A34}" sibTransId="{99D7750D-4FB0-6B43-84CB-0EBD93ECC744}"/>
    <dgm:cxn modelId="{32E55708-229E-404B-BA4F-7C821D350EAD}" srcId="{3222FB3B-B3B7-8347-BF04-E4DC7DB34D1D}" destId="{BE36EA10-0E5C-2F4D-AA7E-53EDE554F809}" srcOrd="0" destOrd="0" parTransId="{A4C80336-F865-9142-9DD5-A2983380C9B5}" sibTransId="{56CEDCA8-FF38-824E-A639-2E13CE0F6CF1}"/>
    <dgm:cxn modelId="{F8373CD6-DCDF-AA42-9301-E362F83FE59B}" type="presOf" srcId="{BE36EA10-0E5C-2F4D-AA7E-53EDE554F809}" destId="{36B2EC0A-42A3-F34A-8605-43E45FE86878}" srcOrd="0" destOrd="0" presId="urn:microsoft.com/office/officeart/2005/8/layout/cycle6"/>
    <dgm:cxn modelId="{F31C6163-C825-DA40-8CC5-87DD4B0E33E0}" type="presOf" srcId="{3222FB3B-B3B7-8347-BF04-E4DC7DB34D1D}" destId="{8D548031-3C14-C642-BCDF-839A7166DD25}" srcOrd="0" destOrd="0" presId="urn:microsoft.com/office/officeart/2005/8/layout/cycle6"/>
    <dgm:cxn modelId="{1AB48515-29AF-FD4A-B924-F447DB10332D}" type="presOf" srcId="{7388B803-B5C4-7B4F-AB27-3723DC2C2F89}" destId="{DD53811B-48B9-EB40-B4FA-F48FD29A801D}" srcOrd="0" destOrd="0" presId="urn:microsoft.com/office/officeart/2005/8/layout/cycle6"/>
    <dgm:cxn modelId="{AAB7FD72-3E34-844D-93B5-83107D82048B}" type="presOf" srcId="{7BE850CA-CB7D-1B48-88DC-40A3A2E0D092}" destId="{078B3BD3-F77A-A045-9C84-E7F389441A51}" srcOrd="0" destOrd="0" presId="urn:microsoft.com/office/officeart/2005/8/layout/cycle6"/>
    <dgm:cxn modelId="{77EDAB0F-133A-424C-9564-6372C6040A81}" type="presOf" srcId="{D87BDEF2-B30D-F444-9566-478D15971A4B}" destId="{24FFF5D3-FB31-5245-B71A-0E1D9258C032}" srcOrd="0" destOrd="0" presId="urn:microsoft.com/office/officeart/2005/8/layout/cycle6"/>
    <dgm:cxn modelId="{B8110284-51AC-B345-B9AB-8546BEB542A0}" srcId="{3222FB3B-B3B7-8347-BF04-E4DC7DB34D1D}" destId="{27062D2F-F192-4D48-9425-3823512F8BE6}" srcOrd="2" destOrd="0" parTransId="{32C788B0-E0AB-BD4F-8126-42C7355A9A5C}" sibTransId="{C80D6F1B-E5BF-9348-92C1-43A919110D46}"/>
    <dgm:cxn modelId="{1A38C8BA-1454-424D-8E55-D683DCC189FB}" type="presOf" srcId="{C458E8ED-6DD3-274B-AF9D-0CE7EA474815}" destId="{72BF61B7-841A-5040-A89A-64CFDD0CBEFF}" srcOrd="0" destOrd="0" presId="urn:microsoft.com/office/officeart/2005/8/layout/cycle6"/>
    <dgm:cxn modelId="{D6E92CC8-C9AA-1746-8346-730E571BABC2}" type="presOf" srcId="{27062D2F-F192-4D48-9425-3823512F8BE6}" destId="{9C80F53C-AA72-FE45-BE55-783EA1B3A8AB}" srcOrd="0" destOrd="0" presId="urn:microsoft.com/office/officeart/2005/8/layout/cycle6"/>
    <dgm:cxn modelId="{D8F2C591-3153-6643-8530-27B5C578ACCF}" type="presOf" srcId="{56CEDCA8-FF38-824E-A639-2E13CE0F6CF1}" destId="{A22E4B35-B14A-784A-ADCC-F23B306E3B7D}" srcOrd="0" destOrd="0" presId="urn:microsoft.com/office/officeart/2005/8/layout/cycle6"/>
    <dgm:cxn modelId="{FCB52D22-FC52-424E-A7AF-D78266D38184}" type="presOf" srcId="{C80D6F1B-E5BF-9348-92C1-43A919110D46}" destId="{561A1010-8759-C74F-9608-2641509A2E14}" srcOrd="0" destOrd="0" presId="urn:microsoft.com/office/officeart/2005/8/layout/cycle6"/>
    <dgm:cxn modelId="{07B4A154-D313-4044-AAC9-58F1CD86454F}" type="presOf" srcId="{99D7750D-4FB0-6B43-84CB-0EBD93ECC744}" destId="{C62EFC6E-5E62-484D-92BB-78D31B98E6A5}" srcOrd="0" destOrd="0" presId="urn:microsoft.com/office/officeart/2005/8/layout/cycle6"/>
    <dgm:cxn modelId="{B466465E-33D0-B14E-AE06-AABBA9795561}" srcId="{3222FB3B-B3B7-8347-BF04-E4DC7DB34D1D}" destId="{7388B803-B5C4-7B4F-AB27-3723DC2C2F89}" srcOrd="1" destOrd="0" parTransId="{9364CD24-2D27-7541-A387-0CEE8DD7F04E}" sibTransId="{E7E03649-41D0-F749-A2A0-F273C1EEAA73}"/>
    <dgm:cxn modelId="{1ED91A43-2C33-C541-810A-BCA3F4967CD0}" srcId="{3222FB3B-B3B7-8347-BF04-E4DC7DB34D1D}" destId="{7BE850CA-CB7D-1B48-88DC-40A3A2E0D092}" srcOrd="3" destOrd="0" parTransId="{E2B986B5-4F9B-274F-9F0D-C099278FBD5C}" sibTransId="{D87BDEF2-B30D-F444-9566-478D15971A4B}"/>
    <dgm:cxn modelId="{951535B4-9061-AB4E-9EAC-1E29F50349AD}" type="presOf" srcId="{E7E03649-41D0-F749-A2A0-F273C1EEAA73}" destId="{46B8FF4A-0B54-C34C-ACA8-0CE1D3899DB1}" srcOrd="0" destOrd="0" presId="urn:microsoft.com/office/officeart/2005/8/layout/cycle6"/>
    <dgm:cxn modelId="{17C15353-4814-7341-836D-A613205AEEAF}" type="presParOf" srcId="{8D548031-3C14-C642-BCDF-839A7166DD25}" destId="{36B2EC0A-42A3-F34A-8605-43E45FE86878}" srcOrd="0" destOrd="0" presId="urn:microsoft.com/office/officeart/2005/8/layout/cycle6"/>
    <dgm:cxn modelId="{BDC548E1-55F9-F248-A034-029830B2EB07}" type="presParOf" srcId="{8D548031-3C14-C642-BCDF-839A7166DD25}" destId="{607F7BF4-B002-C54B-9411-B47C21D81708}" srcOrd="1" destOrd="0" presId="urn:microsoft.com/office/officeart/2005/8/layout/cycle6"/>
    <dgm:cxn modelId="{884862B7-A0E8-D148-BBBA-5BE1FF7A11D7}" type="presParOf" srcId="{8D548031-3C14-C642-BCDF-839A7166DD25}" destId="{A22E4B35-B14A-784A-ADCC-F23B306E3B7D}" srcOrd="2" destOrd="0" presId="urn:microsoft.com/office/officeart/2005/8/layout/cycle6"/>
    <dgm:cxn modelId="{50952CC2-8A7C-E644-BC1F-4D26C613B9EE}" type="presParOf" srcId="{8D548031-3C14-C642-BCDF-839A7166DD25}" destId="{DD53811B-48B9-EB40-B4FA-F48FD29A801D}" srcOrd="3" destOrd="0" presId="urn:microsoft.com/office/officeart/2005/8/layout/cycle6"/>
    <dgm:cxn modelId="{726CB9E5-CEC9-6549-91BF-20336C8CDFB1}" type="presParOf" srcId="{8D548031-3C14-C642-BCDF-839A7166DD25}" destId="{E1D26DBA-5F6B-754C-8ECA-84841E76C440}" srcOrd="4" destOrd="0" presId="urn:microsoft.com/office/officeart/2005/8/layout/cycle6"/>
    <dgm:cxn modelId="{4334C07A-27B9-9D49-98A7-6F7A091884BD}" type="presParOf" srcId="{8D548031-3C14-C642-BCDF-839A7166DD25}" destId="{46B8FF4A-0B54-C34C-ACA8-0CE1D3899DB1}" srcOrd="5" destOrd="0" presId="urn:microsoft.com/office/officeart/2005/8/layout/cycle6"/>
    <dgm:cxn modelId="{5B55BED6-BE52-8F49-BD57-DD772833EF9C}" type="presParOf" srcId="{8D548031-3C14-C642-BCDF-839A7166DD25}" destId="{9C80F53C-AA72-FE45-BE55-783EA1B3A8AB}" srcOrd="6" destOrd="0" presId="urn:microsoft.com/office/officeart/2005/8/layout/cycle6"/>
    <dgm:cxn modelId="{60AF16D5-1A6F-AF47-874D-52D5D2BEB84F}" type="presParOf" srcId="{8D548031-3C14-C642-BCDF-839A7166DD25}" destId="{0BF9BA63-73B7-A342-B586-97FB71337AD9}" srcOrd="7" destOrd="0" presId="urn:microsoft.com/office/officeart/2005/8/layout/cycle6"/>
    <dgm:cxn modelId="{6697F45D-99E0-6643-B757-FAC34AAEEF1F}" type="presParOf" srcId="{8D548031-3C14-C642-BCDF-839A7166DD25}" destId="{561A1010-8759-C74F-9608-2641509A2E14}" srcOrd="8" destOrd="0" presId="urn:microsoft.com/office/officeart/2005/8/layout/cycle6"/>
    <dgm:cxn modelId="{68479325-8FC1-604D-876C-9133BE873F0C}" type="presParOf" srcId="{8D548031-3C14-C642-BCDF-839A7166DD25}" destId="{078B3BD3-F77A-A045-9C84-E7F389441A51}" srcOrd="9" destOrd="0" presId="urn:microsoft.com/office/officeart/2005/8/layout/cycle6"/>
    <dgm:cxn modelId="{439F9EC5-8C27-F842-96C7-9758075BF155}" type="presParOf" srcId="{8D548031-3C14-C642-BCDF-839A7166DD25}" destId="{1383D7BC-A6E5-A649-B200-51072B02C40A}" srcOrd="10" destOrd="0" presId="urn:microsoft.com/office/officeart/2005/8/layout/cycle6"/>
    <dgm:cxn modelId="{6BA52127-B2AD-604A-98F8-E6C7710AFC5C}" type="presParOf" srcId="{8D548031-3C14-C642-BCDF-839A7166DD25}" destId="{24FFF5D3-FB31-5245-B71A-0E1D9258C032}" srcOrd="11" destOrd="0" presId="urn:microsoft.com/office/officeart/2005/8/layout/cycle6"/>
    <dgm:cxn modelId="{375C2079-A59D-9944-8266-183E12987735}" type="presParOf" srcId="{8D548031-3C14-C642-BCDF-839A7166DD25}" destId="{72BF61B7-841A-5040-A89A-64CFDD0CBEFF}" srcOrd="12" destOrd="0" presId="urn:microsoft.com/office/officeart/2005/8/layout/cycle6"/>
    <dgm:cxn modelId="{98462F52-5F99-2F4A-8239-B8EE053A1F1C}" type="presParOf" srcId="{8D548031-3C14-C642-BCDF-839A7166DD25}" destId="{B9AD5B8E-AE59-7749-A3A5-F105D0BC5EBD}" srcOrd="13" destOrd="0" presId="urn:microsoft.com/office/officeart/2005/8/layout/cycle6"/>
    <dgm:cxn modelId="{FD8D3A33-E974-784F-A18E-42D100AD9F43}" type="presParOf" srcId="{8D548031-3C14-C642-BCDF-839A7166DD25}" destId="{C62EFC6E-5E62-484D-92BB-78D31B98E6A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94C9B9-9130-7248-92A9-0350BDE2C157}"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E1EFAE96-57D0-6747-BF8F-22761D3CF0C3}">
      <dgm:prSet phldrT="[Text]" custT="1"/>
      <dgm:spPr/>
      <dgm:t>
        <a:bodyPr/>
        <a:lstStyle/>
        <a:p>
          <a:r>
            <a:rPr lang="en-US" sz="1800" b="1" dirty="0">
              <a:solidFill>
                <a:srgbClr val="000090"/>
              </a:solidFill>
            </a:rPr>
            <a:t>Realistic timeline</a:t>
          </a:r>
        </a:p>
      </dgm:t>
    </dgm:pt>
    <dgm:pt modelId="{C36BBD6A-F96F-F843-A064-C0149C4B9087}" type="parTrans" cxnId="{5FC70B77-39D1-F442-9DE1-57CFC8CF6CA4}">
      <dgm:prSet/>
      <dgm:spPr/>
      <dgm:t>
        <a:bodyPr/>
        <a:lstStyle/>
        <a:p>
          <a:endParaRPr lang="en-US"/>
        </a:p>
      </dgm:t>
    </dgm:pt>
    <dgm:pt modelId="{7EF954B2-FA7D-E24F-8C09-6BB84569B824}" type="sibTrans" cxnId="{5FC70B77-39D1-F442-9DE1-57CFC8CF6CA4}">
      <dgm:prSet/>
      <dgm:spPr/>
      <dgm:t>
        <a:bodyPr/>
        <a:lstStyle/>
        <a:p>
          <a:endParaRPr lang="en-US"/>
        </a:p>
      </dgm:t>
    </dgm:pt>
    <dgm:pt modelId="{6A34EC5E-9365-4E46-94BE-87187DC8DAF9}">
      <dgm:prSet phldrT="[Text]" custT="1"/>
      <dgm:spPr/>
      <dgm:t>
        <a:bodyPr/>
        <a:lstStyle/>
        <a:p>
          <a:r>
            <a:rPr lang="en-US" sz="1800" b="1" dirty="0">
              <a:solidFill>
                <a:srgbClr val="000090"/>
              </a:solidFill>
            </a:rPr>
            <a:t>Consideration of Technology Acceptance Model (TAM)</a:t>
          </a:r>
        </a:p>
      </dgm:t>
    </dgm:pt>
    <dgm:pt modelId="{68F33A5E-077C-F04C-BCFA-638B3DE76899}" type="parTrans" cxnId="{0420F2A2-96D7-B04E-9D74-DDA06E40981D}">
      <dgm:prSet/>
      <dgm:spPr/>
      <dgm:t>
        <a:bodyPr/>
        <a:lstStyle/>
        <a:p>
          <a:endParaRPr lang="en-US"/>
        </a:p>
      </dgm:t>
    </dgm:pt>
    <dgm:pt modelId="{12D31E3D-D803-604C-AAA7-D760DC050832}" type="sibTrans" cxnId="{0420F2A2-96D7-B04E-9D74-DDA06E40981D}">
      <dgm:prSet/>
      <dgm:spPr/>
      <dgm:t>
        <a:bodyPr/>
        <a:lstStyle/>
        <a:p>
          <a:endParaRPr lang="en-US"/>
        </a:p>
      </dgm:t>
    </dgm:pt>
    <dgm:pt modelId="{3D0E1D61-2459-D84F-A7F3-ACB363C0E7B7}">
      <dgm:prSet phldrT="[Text]" custT="1"/>
      <dgm:spPr/>
      <dgm:t>
        <a:bodyPr/>
        <a:lstStyle/>
        <a:p>
          <a:r>
            <a:rPr lang="en-US" sz="1800" b="1" dirty="0">
              <a:solidFill>
                <a:srgbClr val="000090"/>
              </a:solidFill>
            </a:rPr>
            <a:t>Involvement of staff/Open Communication </a:t>
          </a:r>
        </a:p>
      </dgm:t>
    </dgm:pt>
    <dgm:pt modelId="{B27C29D5-5925-4544-AA0A-538C05DB5430}" type="parTrans" cxnId="{516BB355-37DE-F049-8CAB-BB8967F5C5F0}">
      <dgm:prSet/>
      <dgm:spPr/>
      <dgm:t>
        <a:bodyPr/>
        <a:lstStyle/>
        <a:p>
          <a:endParaRPr lang="en-US"/>
        </a:p>
      </dgm:t>
    </dgm:pt>
    <dgm:pt modelId="{0D25D32E-3A57-2546-ADBC-884175E8B1EA}" type="sibTrans" cxnId="{516BB355-37DE-F049-8CAB-BB8967F5C5F0}">
      <dgm:prSet/>
      <dgm:spPr/>
      <dgm:t>
        <a:bodyPr/>
        <a:lstStyle/>
        <a:p>
          <a:endParaRPr lang="en-US"/>
        </a:p>
      </dgm:t>
    </dgm:pt>
    <dgm:pt modelId="{F5D97DEE-80D7-E643-BCE4-F8F6E4B76700}">
      <dgm:prSet phldrT="[Text]" custT="1"/>
      <dgm:spPr/>
      <dgm:t>
        <a:bodyPr/>
        <a:lstStyle/>
        <a:p>
          <a:r>
            <a:rPr lang="en-US" sz="1800" b="1" dirty="0">
              <a:solidFill>
                <a:srgbClr val="000090"/>
              </a:solidFill>
            </a:rPr>
            <a:t>Effective Management Team </a:t>
          </a:r>
        </a:p>
      </dgm:t>
    </dgm:pt>
    <dgm:pt modelId="{76B5764D-B363-424C-A1C1-5A9297005086}" type="parTrans" cxnId="{AADD3D4F-174B-AB44-826C-C1D600D79C1B}">
      <dgm:prSet/>
      <dgm:spPr/>
      <dgm:t>
        <a:bodyPr/>
        <a:lstStyle/>
        <a:p>
          <a:endParaRPr lang="en-US"/>
        </a:p>
      </dgm:t>
    </dgm:pt>
    <dgm:pt modelId="{F7F4C21F-CFC6-C446-81C0-DBAD3BC7E69E}" type="sibTrans" cxnId="{AADD3D4F-174B-AB44-826C-C1D600D79C1B}">
      <dgm:prSet/>
      <dgm:spPr/>
      <dgm:t>
        <a:bodyPr/>
        <a:lstStyle/>
        <a:p>
          <a:endParaRPr lang="en-US"/>
        </a:p>
      </dgm:t>
    </dgm:pt>
    <dgm:pt modelId="{EAEE25CF-C362-C247-8970-5D576C68B529}">
      <dgm:prSet phldrT="[Text]" custT="1"/>
      <dgm:spPr/>
      <dgm:t>
        <a:bodyPr/>
        <a:lstStyle/>
        <a:p>
          <a:r>
            <a:rPr lang="en-US" sz="1800" b="1" dirty="0">
              <a:solidFill>
                <a:srgbClr val="000090"/>
              </a:solidFill>
            </a:rPr>
            <a:t>Leadership</a:t>
          </a:r>
        </a:p>
      </dgm:t>
    </dgm:pt>
    <dgm:pt modelId="{92B2C411-5403-3A40-A88A-F06CBE187BFB}" type="parTrans" cxnId="{1B11167A-E5AB-3149-BDD4-412CD954F3A3}">
      <dgm:prSet/>
      <dgm:spPr/>
      <dgm:t>
        <a:bodyPr/>
        <a:lstStyle/>
        <a:p>
          <a:endParaRPr lang="en-US"/>
        </a:p>
      </dgm:t>
    </dgm:pt>
    <dgm:pt modelId="{D7B7C12D-8029-C14C-8310-10283FD33F50}" type="sibTrans" cxnId="{1B11167A-E5AB-3149-BDD4-412CD954F3A3}">
      <dgm:prSet/>
      <dgm:spPr/>
      <dgm:t>
        <a:bodyPr/>
        <a:lstStyle/>
        <a:p>
          <a:endParaRPr lang="en-US"/>
        </a:p>
      </dgm:t>
    </dgm:pt>
    <dgm:pt modelId="{EF811A9C-70C4-9E48-9372-52D1802662FB}" type="pres">
      <dgm:prSet presAssocID="{2694C9B9-9130-7248-92A9-0350BDE2C157}" presName="Name0" presStyleCnt="0">
        <dgm:presLayoutVars>
          <dgm:chMax val="7"/>
          <dgm:resizeHandles val="exact"/>
        </dgm:presLayoutVars>
      </dgm:prSet>
      <dgm:spPr/>
    </dgm:pt>
    <dgm:pt modelId="{238213C8-80D4-F840-AD7E-6EA6BEECEA14}" type="pres">
      <dgm:prSet presAssocID="{2694C9B9-9130-7248-92A9-0350BDE2C157}" presName="comp1" presStyleCnt="0"/>
      <dgm:spPr/>
    </dgm:pt>
    <dgm:pt modelId="{AE292FA3-2E02-7949-937E-14CCB5DD43C7}" type="pres">
      <dgm:prSet presAssocID="{2694C9B9-9130-7248-92A9-0350BDE2C157}" presName="circle1" presStyleLbl="node1" presStyleIdx="0" presStyleCnt="5" custScaleX="126136"/>
      <dgm:spPr/>
    </dgm:pt>
    <dgm:pt modelId="{4EDA49DD-49AB-054D-94F6-812934BC50D7}" type="pres">
      <dgm:prSet presAssocID="{2694C9B9-9130-7248-92A9-0350BDE2C157}" presName="c1text" presStyleLbl="node1" presStyleIdx="0" presStyleCnt="5">
        <dgm:presLayoutVars>
          <dgm:bulletEnabled val="1"/>
        </dgm:presLayoutVars>
      </dgm:prSet>
      <dgm:spPr/>
    </dgm:pt>
    <dgm:pt modelId="{95275880-3180-3145-915E-A03547516CFA}" type="pres">
      <dgm:prSet presAssocID="{2694C9B9-9130-7248-92A9-0350BDE2C157}" presName="comp2" presStyleCnt="0"/>
      <dgm:spPr/>
    </dgm:pt>
    <dgm:pt modelId="{4FC01EB0-DAE7-F04B-BBDF-FA70675E43DB}" type="pres">
      <dgm:prSet presAssocID="{2694C9B9-9130-7248-92A9-0350BDE2C157}" presName="circle2" presStyleLbl="node1" presStyleIdx="1" presStyleCnt="5" custScaleX="147123"/>
      <dgm:spPr/>
    </dgm:pt>
    <dgm:pt modelId="{F66A57AD-4053-384B-8921-94A2994FC66D}" type="pres">
      <dgm:prSet presAssocID="{2694C9B9-9130-7248-92A9-0350BDE2C157}" presName="c2text" presStyleLbl="node1" presStyleIdx="1" presStyleCnt="5">
        <dgm:presLayoutVars>
          <dgm:bulletEnabled val="1"/>
        </dgm:presLayoutVars>
      </dgm:prSet>
      <dgm:spPr/>
    </dgm:pt>
    <dgm:pt modelId="{70AF394E-EA81-6B40-8A9F-33806411413F}" type="pres">
      <dgm:prSet presAssocID="{2694C9B9-9130-7248-92A9-0350BDE2C157}" presName="comp3" presStyleCnt="0"/>
      <dgm:spPr/>
    </dgm:pt>
    <dgm:pt modelId="{32AA7E93-F1F3-7045-B0BB-A786F2EA75E7}" type="pres">
      <dgm:prSet presAssocID="{2694C9B9-9130-7248-92A9-0350BDE2C157}" presName="circle3" presStyleLbl="node1" presStyleIdx="2" presStyleCnt="5" custScaleX="132985" custScaleY="89069"/>
      <dgm:spPr/>
    </dgm:pt>
    <dgm:pt modelId="{B22D22D5-04F6-8C4B-BF1A-EFD305A9AF40}" type="pres">
      <dgm:prSet presAssocID="{2694C9B9-9130-7248-92A9-0350BDE2C157}" presName="c3text" presStyleLbl="node1" presStyleIdx="2" presStyleCnt="5">
        <dgm:presLayoutVars>
          <dgm:bulletEnabled val="1"/>
        </dgm:presLayoutVars>
      </dgm:prSet>
      <dgm:spPr/>
    </dgm:pt>
    <dgm:pt modelId="{EDA880F8-07D1-0A4E-8BE9-4549F21D6190}" type="pres">
      <dgm:prSet presAssocID="{2694C9B9-9130-7248-92A9-0350BDE2C157}" presName="comp4" presStyleCnt="0"/>
      <dgm:spPr/>
    </dgm:pt>
    <dgm:pt modelId="{722D1913-7DD4-D440-A191-B46B23776817}" type="pres">
      <dgm:prSet presAssocID="{2694C9B9-9130-7248-92A9-0350BDE2C157}" presName="circle4" presStyleLbl="node1" presStyleIdx="3" presStyleCnt="5" custScaleX="134737" custScaleY="76704"/>
      <dgm:spPr/>
    </dgm:pt>
    <dgm:pt modelId="{DC49532C-6C19-DB41-8225-1CDF8FC54A19}" type="pres">
      <dgm:prSet presAssocID="{2694C9B9-9130-7248-92A9-0350BDE2C157}" presName="c4text" presStyleLbl="node1" presStyleIdx="3" presStyleCnt="5">
        <dgm:presLayoutVars>
          <dgm:bulletEnabled val="1"/>
        </dgm:presLayoutVars>
      </dgm:prSet>
      <dgm:spPr/>
    </dgm:pt>
    <dgm:pt modelId="{1F40ECA3-644E-BD4C-900E-04592812C987}" type="pres">
      <dgm:prSet presAssocID="{2694C9B9-9130-7248-92A9-0350BDE2C157}" presName="comp5" presStyleCnt="0"/>
      <dgm:spPr/>
    </dgm:pt>
    <dgm:pt modelId="{9AFB6B7F-2821-9244-B441-834B65502E5C}" type="pres">
      <dgm:prSet presAssocID="{2694C9B9-9130-7248-92A9-0350BDE2C157}" presName="circle5" presStyleLbl="node1" presStyleIdx="4" presStyleCnt="5" custScaleX="141849" custScaleY="59983"/>
      <dgm:spPr/>
    </dgm:pt>
    <dgm:pt modelId="{0598E552-F1BD-5A40-9114-85B75CA72D7E}" type="pres">
      <dgm:prSet presAssocID="{2694C9B9-9130-7248-92A9-0350BDE2C157}" presName="c5text" presStyleLbl="node1" presStyleIdx="4" presStyleCnt="5">
        <dgm:presLayoutVars>
          <dgm:bulletEnabled val="1"/>
        </dgm:presLayoutVars>
      </dgm:prSet>
      <dgm:spPr/>
    </dgm:pt>
  </dgm:ptLst>
  <dgm:cxnLst>
    <dgm:cxn modelId="{5FC70B77-39D1-F442-9DE1-57CFC8CF6CA4}" srcId="{2694C9B9-9130-7248-92A9-0350BDE2C157}" destId="{E1EFAE96-57D0-6747-BF8F-22761D3CF0C3}" srcOrd="0" destOrd="0" parTransId="{C36BBD6A-F96F-F843-A064-C0149C4B9087}" sibTransId="{7EF954B2-FA7D-E24F-8C09-6BB84569B824}"/>
    <dgm:cxn modelId="{ADB587F8-86E6-DF40-A89E-4F6827E5F6BA}" type="presOf" srcId="{E1EFAE96-57D0-6747-BF8F-22761D3CF0C3}" destId="{AE292FA3-2E02-7949-937E-14CCB5DD43C7}" srcOrd="0" destOrd="0" presId="urn:microsoft.com/office/officeart/2005/8/layout/venn2"/>
    <dgm:cxn modelId="{321564B4-EEC1-274F-8AEA-12CA2005FECE}" type="presOf" srcId="{2694C9B9-9130-7248-92A9-0350BDE2C157}" destId="{EF811A9C-70C4-9E48-9372-52D1802662FB}" srcOrd="0" destOrd="0" presId="urn:microsoft.com/office/officeart/2005/8/layout/venn2"/>
    <dgm:cxn modelId="{BD848ECF-1337-8140-8C39-FF3F77126180}" type="presOf" srcId="{EAEE25CF-C362-C247-8970-5D576C68B529}" destId="{DC49532C-6C19-DB41-8225-1CDF8FC54A19}" srcOrd="1" destOrd="0" presId="urn:microsoft.com/office/officeart/2005/8/layout/venn2"/>
    <dgm:cxn modelId="{47FEE33F-B62D-3C44-A518-719E27D9F479}" type="presOf" srcId="{F5D97DEE-80D7-E643-BCE4-F8F6E4B76700}" destId="{0598E552-F1BD-5A40-9114-85B75CA72D7E}" srcOrd="1" destOrd="0" presId="urn:microsoft.com/office/officeart/2005/8/layout/venn2"/>
    <dgm:cxn modelId="{1B11167A-E5AB-3149-BDD4-412CD954F3A3}" srcId="{2694C9B9-9130-7248-92A9-0350BDE2C157}" destId="{EAEE25CF-C362-C247-8970-5D576C68B529}" srcOrd="3" destOrd="0" parTransId="{92B2C411-5403-3A40-A88A-F06CBE187BFB}" sibTransId="{D7B7C12D-8029-C14C-8310-10283FD33F50}"/>
    <dgm:cxn modelId="{516BB355-37DE-F049-8CAB-BB8967F5C5F0}" srcId="{2694C9B9-9130-7248-92A9-0350BDE2C157}" destId="{3D0E1D61-2459-D84F-A7F3-ACB363C0E7B7}" srcOrd="2" destOrd="0" parTransId="{B27C29D5-5925-4544-AA0A-538C05DB5430}" sibTransId="{0D25D32E-3A57-2546-ADBC-884175E8B1EA}"/>
    <dgm:cxn modelId="{50088983-3CB9-5344-8A86-3B4466CA371B}" type="presOf" srcId="{3D0E1D61-2459-D84F-A7F3-ACB363C0E7B7}" destId="{32AA7E93-F1F3-7045-B0BB-A786F2EA75E7}" srcOrd="0" destOrd="0" presId="urn:microsoft.com/office/officeart/2005/8/layout/venn2"/>
    <dgm:cxn modelId="{AC615F57-5472-A748-A43A-CC1EFDB2C073}" type="presOf" srcId="{6A34EC5E-9365-4E46-94BE-87187DC8DAF9}" destId="{4FC01EB0-DAE7-F04B-BBDF-FA70675E43DB}" srcOrd="0" destOrd="0" presId="urn:microsoft.com/office/officeart/2005/8/layout/venn2"/>
    <dgm:cxn modelId="{A807170F-84D3-2D4B-9557-A9677779A378}" type="presOf" srcId="{EAEE25CF-C362-C247-8970-5D576C68B529}" destId="{722D1913-7DD4-D440-A191-B46B23776817}" srcOrd="0" destOrd="0" presId="urn:microsoft.com/office/officeart/2005/8/layout/venn2"/>
    <dgm:cxn modelId="{0420F2A2-96D7-B04E-9D74-DDA06E40981D}" srcId="{2694C9B9-9130-7248-92A9-0350BDE2C157}" destId="{6A34EC5E-9365-4E46-94BE-87187DC8DAF9}" srcOrd="1" destOrd="0" parTransId="{68F33A5E-077C-F04C-BCFA-638B3DE76899}" sibTransId="{12D31E3D-D803-604C-AAA7-D760DC050832}"/>
    <dgm:cxn modelId="{E5D00233-3D2F-7D44-904F-3968971FF0DD}" type="presOf" srcId="{3D0E1D61-2459-D84F-A7F3-ACB363C0E7B7}" destId="{B22D22D5-04F6-8C4B-BF1A-EFD305A9AF40}" srcOrd="1" destOrd="0" presId="urn:microsoft.com/office/officeart/2005/8/layout/venn2"/>
    <dgm:cxn modelId="{6B658FAE-AB97-D74D-9146-46D277D247E2}" type="presOf" srcId="{F5D97DEE-80D7-E643-BCE4-F8F6E4B76700}" destId="{9AFB6B7F-2821-9244-B441-834B65502E5C}" srcOrd="0" destOrd="0" presId="urn:microsoft.com/office/officeart/2005/8/layout/venn2"/>
    <dgm:cxn modelId="{BB0E3B06-B522-9A43-B4FC-2FA6300752F1}" type="presOf" srcId="{E1EFAE96-57D0-6747-BF8F-22761D3CF0C3}" destId="{4EDA49DD-49AB-054D-94F6-812934BC50D7}" srcOrd="1" destOrd="0" presId="urn:microsoft.com/office/officeart/2005/8/layout/venn2"/>
    <dgm:cxn modelId="{AADD3D4F-174B-AB44-826C-C1D600D79C1B}" srcId="{2694C9B9-9130-7248-92A9-0350BDE2C157}" destId="{F5D97DEE-80D7-E643-BCE4-F8F6E4B76700}" srcOrd="4" destOrd="0" parTransId="{76B5764D-B363-424C-A1C1-5A9297005086}" sibTransId="{F7F4C21F-CFC6-C446-81C0-DBAD3BC7E69E}"/>
    <dgm:cxn modelId="{95B69DDA-1145-C147-9D93-D90A210F5EA2}" type="presOf" srcId="{6A34EC5E-9365-4E46-94BE-87187DC8DAF9}" destId="{F66A57AD-4053-384B-8921-94A2994FC66D}" srcOrd="1" destOrd="0" presId="urn:microsoft.com/office/officeart/2005/8/layout/venn2"/>
    <dgm:cxn modelId="{FC62BA0A-3060-8D47-A608-7F26CDA8B604}" type="presParOf" srcId="{EF811A9C-70C4-9E48-9372-52D1802662FB}" destId="{238213C8-80D4-F840-AD7E-6EA6BEECEA14}" srcOrd="0" destOrd="0" presId="urn:microsoft.com/office/officeart/2005/8/layout/venn2"/>
    <dgm:cxn modelId="{B00D3B46-6462-364D-8E56-08B07889D897}" type="presParOf" srcId="{238213C8-80D4-F840-AD7E-6EA6BEECEA14}" destId="{AE292FA3-2E02-7949-937E-14CCB5DD43C7}" srcOrd="0" destOrd="0" presId="urn:microsoft.com/office/officeart/2005/8/layout/venn2"/>
    <dgm:cxn modelId="{5E27B86B-0402-D641-B364-F291D542A987}" type="presParOf" srcId="{238213C8-80D4-F840-AD7E-6EA6BEECEA14}" destId="{4EDA49DD-49AB-054D-94F6-812934BC50D7}" srcOrd="1" destOrd="0" presId="urn:microsoft.com/office/officeart/2005/8/layout/venn2"/>
    <dgm:cxn modelId="{C86F7355-7417-354A-ACB2-D9008A43BED6}" type="presParOf" srcId="{EF811A9C-70C4-9E48-9372-52D1802662FB}" destId="{95275880-3180-3145-915E-A03547516CFA}" srcOrd="1" destOrd="0" presId="urn:microsoft.com/office/officeart/2005/8/layout/venn2"/>
    <dgm:cxn modelId="{038DAEEA-33AB-324B-9400-27A4D21475B5}" type="presParOf" srcId="{95275880-3180-3145-915E-A03547516CFA}" destId="{4FC01EB0-DAE7-F04B-BBDF-FA70675E43DB}" srcOrd="0" destOrd="0" presId="urn:microsoft.com/office/officeart/2005/8/layout/venn2"/>
    <dgm:cxn modelId="{390A1A99-E599-D34B-AC57-C4DE2D30A0B1}" type="presParOf" srcId="{95275880-3180-3145-915E-A03547516CFA}" destId="{F66A57AD-4053-384B-8921-94A2994FC66D}" srcOrd="1" destOrd="0" presId="urn:microsoft.com/office/officeart/2005/8/layout/venn2"/>
    <dgm:cxn modelId="{3E1EE10C-D7FF-6A4E-B37F-2DB4165657F8}" type="presParOf" srcId="{EF811A9C-70C4-9E48-9372-52D1802662FB}" destId="{70AF394E-EA81-6B40-8A9F-33806411413F}" srcOrd="2" destOrd="0" presId="urn:microsoft.com/office/officeart/2005/8/layout/venn2"/>
    <dgm:cxn modelId="{8AAC4060-B8FE-6641-9E3F-0A7A8FF2EDEF}" type="presParOf" srcId="{70AF394E-EA81-6B40-8A9F-33806411413F}" destId="{32AA7E93-F1F3-7045-B0BB-A786F2EA75E7}" srcOrd="0" destOrd="0" presId="urn:microsoft.com/office/officeart/2005/8/layout/venn2"/>
    <dgm:cxn modelId="{A94C7C6D-E6EA-014F-94BE-5D383719758A}" type="presParOf" srcId="{70AF394E-EA81-6B40-8A9F-33806411413F}" destId="{B22D22D5-04F6-8C4B-BF1A-EFD305A9AF40}" srcOrd="1" destOrd="0" presId="urn:microsoft.com/office/officeart/2005/8/layout/venn2"/>
    <dgm:cxn modelId="{45C51B43-B9A1-5644-8913-56F78ECFF5FC}" type="presParOf" srcId="{EF811A9C-70C4-9E48-9372-52D1802662FB}" destId="{EDA880F8-07D1-0A4E-8BE9-4549F21D6190}" srcOrd="3" destOrd="0" presId="urn:microsoft.com/office/officeart/2005/8/layout/venn2"/>
    <dgm:cxn modelId="{9A214AA9-3AE4-9A46-90B0-029BCB1AB6E0}" type="presParOf" srcId="{EDA880F8-07D1-0A4E-8BE9-4549F21D6190}" destId="{722D1913-7DD4-D440-A191-B46B23776817}" srcOrd="0" destOrd="0" presId="urn:microsoft.com/office/officeart/2005/8/layout/venn2"/>
    <dgm:cxn modelId="{62460520-3F6A-9345-8DDE-0F0EFD92C0B5}" type="presParOf" srcId="{EDA880F8-07D1-0A4E-8BE9-4549F21D6190}" destId="{DC49532C-6C19-DB41-8225-1CDF8FC54A19}" srcOrd="1" destOrd="0" presId="urn:microsoft.com/office/officeart/2005/8/layout/venn2"/>
    <dgm:cxn modelId="{22059920-57C9-9D43-91D2-4CE44810B307}" type="presParOf" srcId="{EF811A9C-70C4-9E48-9372-52D1802662FB}" destId="{1F40ECA3-644E-BD4C-900E-04592812C987}" srcOrd="4" destOrd="0" presId="urn:microsoft.com/office/officeart/2005/8/layout/venn2"/>
    <dgm:cxn modelId="{82A44D73-E245-1B4A-A989-CE36C2E118C3}" type="presParOf" srcId="{1F40ECA3-644E-BD4C-900E-04592812C987}" destId="{9AFB6B7F-2821-9244-B441-834B65502E5C}" srcOrd="0" destOrd="0" presId="urn:microsoft.com/office/officeart/2005/8/layout/venn2"/>
    <dgm:cxn modelId="{15302547-1960-694A-BD8F-A4C757FC7463}" type="presParOf" srcId="{1F40ECA3-644E-BD4C-900E-04592812C987}" destId="{0598E552-F1BD-5A40-9114-85B75CA72D7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23F30-DC16-9C45-8C03-C2485CDBF7BD}"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B66BFEBF-4CCB-C946-95E5-430350EA1640}">
      <dgm:prSet phldrT="[Text]"/>
      <dgm:spPr/>
      <dgm:t>
        <a:bodyPr/>
        <a:lstStyle/>
        <a:p>
          <a:r>
            <a:rPr lang="en-US" dirty="0"/>
            <a:t>1</a:t>
          </a:r>
          <a:r>
            <a:rPr lang="en-US" baseline="30000" dirty="0"/>
            <a:t>st: </a:t>
          </a:r>
          <a:r>
            <a:rPr lang="en-US" dirty="0"/>
            <a:t>Management and unit Clerk training </a:t>
          </a:r>
        </a:p>
      </dgm:t>
    </dgm:pt>
    <dgm:pt modelId="{E4F66D0F-B375-774E-871C-8B73A0C17319}" type="parTrans" cxnId="{EE36D054-EB4B-514A-984A-400939C61E99}">
      <dgm:prSet/>
      <dgm:spPr/>
      <dgm:t>
        <a:bodyPr/>
        <a:lstStyle/>
        <a:p>
          <a:endParaRPr lang="en-US"/>
        </a:p>
      </dgm:t>
    </dgm:pt>
    <dgm:pt modelId="{D5581E2A-3D75-E443-96B9-59D513F9D894}" type="sibTrans" cxnId="{EE36D054-EB4B-514A-984A-400939C61E99}">
      <dgm:prSet/>
      <dgm:spPr/>
      <dgm:t>
        <a:bodyPr/>
        <a:lstStyle/>
        <a:p>
          <a:endParaRPr lang="en-US"/>
        </a:p>
      </dgm:t>
    </dgm:pt>
    <dgm:pt modelId="{25862E7F-F208-6247-9FAD-BBFEA6868B68}">
      <dgm:prSet phldrT="[Text]"/>
      <dgm:spPr/>
      <dgm:t>
        <a:bodyPr/>
        <a:lstStyle/>
        <a:p>
          <a:r>
            <a:rPr lang="en-US" b="1" dirty="0"/>
            <a:t>6 Months Prior</a:t>
          </a:r>
          <a:r>
            <a:rPr lang="en-US" dirty="0"/>
            <a:t>:</a:t>
          </a:r>
        </a:p>
        <a:p>
          <a:r>
            <a:rPr lang="en-US" dirty="0"/>
            <a:t>- Super-user training </a:t>
          </a:r>
        </a:p>
        <a:p>
          <a:r>
            <a:rPr lang="en-US" dirty="0"/>
            <a:t>- dbMotion Testing Orientation </a:t>
          </a:r>
        </a:p>
        <a:p>
          <a:r>
            <a:rPr lang="en-US" dirty="0"/>
            <a:t>- Formal onsite training certification and informal web-based modules.</a:t>
          </a:r>
        </a:p>
        <a:p>
          <a:r>
            <a:rPr lang="en-US" b="1" dirty="0"/>
            <a:t>During rollout</a:t>
          </a:r>
          <a:r>
            <a:rPr lang="en-US" dirty="0"/>
            <a:t>:</a:t>
          </a:r>
        </a:p>
        <a:p>
          <a:r>
            <a:rPr lang="en-US" dirty="0"/>
            <a:t>- Super users available onsite for assistance </a:t>
          </a:r>
        </a:p>
        <a:p>
          <a:r>
            <a:rPr lang="en-US" dirty="0"/>
            <a:t>- Practice online modules and help center available </a:t>
          </a:r>
        </a:p>
      </dgm:t>
    </dgm:pt>
    <dgm:pt modelId="{47DEBA18-E330-CA40-8B02-3AB6FAA011A1}" type="parTrans" cxnId="{AC412910-282A-494B-8EB8-0945E7236ECE}">
      <dgm:prSet/>
      <dgm:spPr/>
      <dgm:t>
        <a:bodyPr/>
        <a:lstStyle/>
        <a:p>
          <a:endParaRPr lang="en-US"/>
        </a:p>
      </dgm:t>
    </dgm:pt>
    <dgm:pt modelId="{5EFF8BED-0804-0A42-9205-9DCE925B5ABA}" type="sibTrans" cxnId="{AC412910-282A-494B-8EB8-0945E7236ECE}">
      <dgm:prSet/>
      <dgm:spPr/>
      <dgm:t>
        <a:bodyPr/>
        <a:lstStyle/>
        <a:p>
          <a:endParaRPr lang="en-US"/>
        </a:p>
      </dgm:t>
    </dgm:pt>
    <dgm:pt modelId="{530A36E0-2258-8745-A092-77301F87EE4C}">
      <dgm:prSet phldrT="[Text]"/>
      <dgm:spPr/>
      <dgm:t>
        <a:bodyPr/>
        <a:lstStyle/>
        <a:p>
          <a:r>
            <a:rPr lang="en-US" dirty="0"/>
            <a:t>2</a:t>
          </a:r>
          <a:r>
            <a:rPr lang="en-US" baseline="30000" dirty="0"/>
            <a:t>nd:</a:t>
          </a:r>
          <a:r>
            <a:rPr lang="en-US" dirty="0"/>
            <a:t> Nurses and Doctors </a:t>
          </a:r>
        </a:p>
      </dgm:t>
    </dgm:pt>
    <dgm:pt modelId="{D4974592-6031-DD4D-A098-565B7AF0E869}" type="parTrans" cxnId="{16CC4A79-8DD9-AE40-9A92-5300DD73F19D}">
      <dgm:prSet/>
      <dgm:spPr/>
      <dgm:t>
        <a:bodyPr/>
        <a:lstStyle/>
        <a:p>
          <a:endParaRPr lang="en-US"/>
        </a:p>
      </dgm:t>
    </dgm:pt>
    <dgm:pt modelId="{1CC62D02-3C97-394E-8B67-50FB98422E1F}" type="sibTrans" cxnId="{16CC4A79-8DD9-AE40-9A92-5300DD73F19D}">
      <dgm:prSet/>
      <dgm:spPr/>
      <dgm:t>
        <a:bodyPr/>
        <a:lstStyle/>
        <a:p>
          <a:endParaRPr lang="en-US"/>
        </a:p>
      </dgm:t>
    </dgm:pt>
    <dgm:pt modelId="{B82D610B-4E7E-BE40-B296-AD1962A00728}">
      <dgm:prSet phldrT="[Text]"/>
      <dgm:spPr/>
      <dgm:t>
        <a:bodyPr/>
        <a:lstStyle/>
        <a:p>
          <a:r>
            <a:rPr lang="en-US" dirty="0"/>
            <a:t>3</a:t>
          </a:r>
          <a:r>
            <a:rPr lang="en-US" baseline="30000" dirty="0"/>
            <a:t>rd:</a:t>
          </a:r>
          <a:r>
            <a:rPr lang="en-US" dirty="0"/>
            <a:t> Additional staff </a:t>
          </a:r>
        </a:p>
      </dgm:t>
    </dgm:pt>
    <dgm:pt modelId="{71EA0CDC-6683-394A-8088-A4AB16FD103C}" type="parTrans" cxnId="{1EC3A207-3556-9347-8B56-15A172771507}">
      <dgm:prSet/>
      <dgm:spPr/>
      <dgm:t>
        <a:bodyPr/>
        <a:lstStyle/>
        <a:p>
          <a:endParaRPr lang="en-US"/>
        </a:p>
      </dgm:t>
    </dgm:pt>
    <dgm:pt modelId="{473C0B5E-5C17-F743-B5D1-639F3987F5AC}" type="sibTrans" cxnId="{1EC3A207-3556-9347-8B56-15A172771507}">
      <dgm:prSet/>
      <dgm:spPr/>
      <dgm:t>
        <a:bodyPr/>
        <a:lstStyle/>
        <a:p>
          <a:endParaRPr lang="en-US"/>
        </a:p>
      </dgm:t>
    </dgm:pt>
    <dgm:pt modelId="{A95D68C8-6495-7241-ACD5-D65AF13CCFDF}" type="pres">
      <dgm:prSet presAssocID="{4B223F30-DC16-9C45-8C03-C2485CDBF7BD}" presName="Name0" presStyleCnt="0">
        <dgm:presLayoutVars>
          <dgm:chMax val="5"/>
          <dgm:chPref val="5"/>
          <dgm:dir/>
          <dgm:animLvl val="lvl"/>
        </dgm:presLayoutVars>
      </dgm:prSet>
      <dgm:spPr/>
    </dgm:pt>
    <dgm:pt modelId="{007949C0-0BDE-604B-AEE3-B1842048842F}" type="pres">
      <dgm:prSet presAssocID="{B66BFEBF-4CCB-C946-95E5-430350EA1640}" presName="parentText1" presStyleLbl="node1" presStyleIdx="0" presStyleCnt="3" custScaleX="96988" custLinFactNeighborX="-6710" custLinFactNeighborY="-16530">
        <dgm:presLayoutVars>
          <dgm:chMax/>
          <dgm:chPref val="3"/>
          <dgm:bulletEnabled val="1"/>
        </dgm:presLayoutVars>
      </dgm:prSet>
      <dgm:spPr/>
    </dgm:pt>
    <dgm:pt modelId="{FC4F0B2F-6A56-F54D-9D2E-614D1E2D1A91}" type="pres">
      <dgm:prSet presAssocID="{B66BFEBF-4CCB-C946-95E5-430350EA1640}" presName="childText1" presStyleLbl="solidAlignAcc1" presStyleIdx="0" presStyleCnt="1" custScaleX="293839" custScaleY="133106" custLinFactNeighborX="79296" custLinFactNeighborY="4415">
        <dgm:presLayoutVars>
          <dgm:chMax val="0"/>
          <dgm:chPref val="0"/>
          <dgm:bulletEnabled val="1"/>
        </dgm:presLayoutVars>
      </dgm:prSet>
      <dgm:spPr/>
    </dgm:pt>
    <dgm:pt modelId="{8FA80C9D-1227-5B42-9740-07CC511564C2}" type="pres">
      <dgm:prSet presAssocID="{530A36E0-2258-8745-A092-77301F87EE4C}" presName="parentText2" presStyleLbl="node1" presStyleIdx="1" presStyleCnt="3" custLinFactNeighborX="-13020" custLinFactNeighborY="-6583">
        <dgm:presLayoutVars>
          <dgm:chMax/>
          <dgm:chPref val="3"/>
          <dgm:bulletEnabled val="1"/>
        </dgm:presLayoutVars>
      </dgm:prSet>
      <dgm:spPr/>
    </dgm:pt>
    <dgm:pt modelId="{2C3BD106-110F-0C40-A888-3C503E01E827}" type="pres">
      <dgm:prSet presAssocID="{B82D610B-4E7E-BE40-B296-AD1962A00728}" presName="parentText3" presStyleLbl="node1" presStyleIdx="2" presStyleCnt="3" custLinFactNeighborX="-19969" custLinFactNeighborY="3950">
        <dgm:presLayoutVars>
          <dgm:chMax/>
          <dgm:chPref val="3"/>
          <dgm:bulletEnabled val="1"/>
        </dgm:presLayoutVars>
      </dgm:prSet>
      <dgm:spPr/>
    </dgm:pt>
  </dgm:ptLst>
  <dgm:cxnLst>
    <dgm:cxn modelId="{1EC3A207-3556-9347-8B56-15A172771507}" srcId="{4B223F30-DC16-9C45-8C03-C2485CDBF7BD}" destId="{B82D610B-4E7E-BE40-B296-AD1962A00728}" srcOrd="2" destOrd="0" parTransId="{71EA0CDC-6683-394A-8088-A4AB16FD103C}" sibTransId="{473C0B5E-5C17-F743-B5D1-639F3987F5AC}"/>
    <dgm:cxn modelId="{AC412910-282A-494B-8EB8-0945E7236ECE}" srcId="{B66BFEBF-4CCB-C946-95E5-430350EA1640}" destId="{25862E7F-F208-6247-9FAD-BBFEA6868B68}" srcOrd="0" destOrd="0" parTransId="{47DEBA18-E330-CA40-8B02-3AB6FAA011A1}" sibTransId="{5EFF8BED-0804-0A42-9205-9DCE925B5ABA}"/>
    <dgm:cxn modelId="{7D619C0A-026A-914A-BA86-82E340DA6D01}" type="presOf" srcId="{B82D610B-4E7E-BE40-B296-AD1962A00728}" destId="{2C3BD106-110F-0C40-A888-3C503E01E827}" srcOrd="0" destOrd="0" presId="urn:microsoft.com/office/officeart/2009/3/layout/IncreasingArrowsProcess"/>
    <dgm:cxn modelId="{CCF8FEF9-5E5F-9845-9564-12FB6ED38FB9}" type="presOf" srcId="{25862E7F-F208-6247-9FAD-BBFEA6868B68}" destId="{FC4F0B2F-6A56-F54D-9D2E-614D1E2D1A91}" srcOrd="0" destOrd="0" presId="urn:microsoft.com/office/officeart/2009/3/layout/IncreasingArrowsProcess"/>
    <dgm:cxn modelId="{5C9FB2F5-9423-2C45-A245-86AE32FA2457}" type="presOf" srcId="{4B223F30-DC16-9C45-8C03-C2485CDBF7BD}" destId="{A95D68C8-6495-7241-ACD5-D65AF13CCFDF}" srcOrd="0" destOrd="0" presId="urn:microsoft.com/office/officeart/2009/3/layout/IncreasingArrowsProcess"/>
    <dgm:cxn modelId="{16CC4A79-8DD9-AE40-9A92-5300DD73F19D}" srcId="{4B223F30-DC16-9C45-8C03-C2485CDBF7BD}" destId="{530A36E0-2258-8745-A092-77301F87EE4C}" srcOrd="1" destOrd="0" parTransId="{D4974592-6031-DD4D-A098-565B7AF0E869}" sibTransId="{1CC62D02-3C97-394E-8B67-50FB98422E1F}"/>
    <dgm:cxn modelId="{A591A2A4-4A9B-B540-ACC7-9F6891E6C923}" type="presOf" srcId="{530A36E0-2258-8745-A092-77301F87EE4C}" destId="{8FA80C9D-1227-5B42-9740-07CC511564C2}" srcOrd="0" destOrd="0" presId="urn:microsoft.com/office/officeart/2009/3/layout/IncreasingArrowsProcess"/>
    <dgm:cxn modelId="{E2F5DCA1-8E82-1146-A88C-3DD41601CAC6}" type="presOf" srcId="{B66BFEBF-4CCB-C946-95E5-430350EA1640}" destId="{007949C0-0BDE-604B-AEE3-B1842048842F}" srcOrd="0" destOrd="0" presId="urn:microsoft.com/office/officeart/2009/3/layout/IncreasingArrowsProcess"/>
    <dgm:cxn modelId="{EE36D054-EB4B-514A-984A-400939C61E99}" srcId="{4B223F30-DC16-9C45-8C03-C2485CDBF7BD}" destId="{B66BFEBF-4CCB-C946-95E5-430350EA1640}" srcOrd="0" destOrd="0" parTransId="{E4F66D0F-B375-774E-871C-8B73A0C17319}" sibTransId="{D5581E2A-3D75-E443-96B9-59D513F9D894}"/>
    <dgm:cxn modelId="{609DD309-B1AE-E34D-836B-019612440274}" type="presParOf" srcId="{A95D68C8-6495-7241-ACD5-D65AF13CCFDF}" destId="{007949C0-0BDE-604B-AEE3-B1842048842F}" srcOrd="0" destOrd="0" presId="urn:microsoft.com/office/officeart/2009/3/layout/IncreasingArrowsProcess"/>
    <dgm:cxn modelId="{027BB0F1-9CA2-D143-A48A-85847D41561D}" type="presParOf" srcId="{A95D68C8-6495-7241-ACD5-D65AF13CCFDF}" destId="{FC4F0B2F-6A56-F54D-9D2E-614D1E2D1A91}" srcOrd="1" destOrd="0" presId="urn:microsoft.com/office/officeart/2009/3/layout/IncreasingArrowsProcess"/>
    <dgm:cxn modelId="{4C677222-6534-3F49-9269-4F7E5E20A93E}" type="presParOf" srcId="{A95D68C8-6495-7241-ACD5-D65AF13CCFDF}" destId="{8FA80C9D-1227-5B42-9740-07CC511564C2}" srcOrd="2" destOrd="0" presId="urn:microsoft.com/office/officeart/2009/3/layout/IncreasingArrowsProcess"/>
    <dgm:cxn modelId="{4D1C037A-4266-9645-B376-E49814F8A7C4}" type="presParOf" srcId="{A95D68C8-6495-7241-ACD5-D65AF13CCFDF}" destId="{2C3BD106-110F-0C40-A888-3C503E01E827}"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92A7D-A996-8946-B7BF-F8FEC85BF087}">
      <dsp:nvSpPr>
        <dsp:cNvPr id="0" name=""/>
        <dsp:cNvSpPr/>
      </dsp:nvSpPr>
      <dsp:spPr>
        <a:xfrm>
          <a:off x="3269251" y="32772"/>
          <a:ext cx="1985853" cy="11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ritannic Bold"/>
              <a:cs typeface="Britannic Bold"/>
            </a:rPr>
            <a:t>Emergency </a:t>
          </a:r>
        </a:p>
      </dsp:txBody>
      <dsp:txXfrm>
        <a:off x="3269251" y="32772"/>
        <a:ext cx="1985853" cy="1167606"/>
      </dsp:txXfrm>
    </dsp:sp>
    <dsp:sp modelId="{755D04F6-BD48-4E46-921E-236A6467CCD8}">
      <dsp:nvSpPr>
        <dsp:cNvPr id="0" name=""/>
        <dsp:cNvSpPr/>
      </dsp:nvSpPr>
      <dsp:spPr>
        <a:xfrm>
          <a:off x="964166" y="13"/>
          <a:ext cx="4378935" cy="4378935"/>
        </a:xfrm>
        <a:prstGeom prst="circularArrow">
          <a:avLst>
            <a:gd name="adj1" fmla="val 5200"/>
            <a:gd name="adj2" fmla="val 335866"/>
            <a:gd name="adj3" fmla="val 21293434"/>
            <a:gd name="adj4" fmla="val 19766071"/>
            <a:gd name="adj5" fmla="val 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556F05-5ECE-2449-B75C-641E550178C2}">
      <dsp:nvSpPr>
        <dsp:cNvPr id="0" name=""/>
        <dsp:cNvSpPr/>
      </dsp:nvSpPr>
      <dsp:spPr>
        <a:xfrm>
          <a:off x="4384142" y="2204900"/>
          <a:ext cx="1167606" cy="11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ritannic Bold"/>
              <a:cs typeface="Britannic Bold"/>
            </a:rPr>
            <a:t>Staff</a:t>
          </a:r>
        </a:p>
      </dsp:txBody>
      <dsp:txXfrm>
        <a:off x="4384142" y="2204900"/>
        <a:ext cx="1167606" cy="1167606"/>
      </dsp:txXfrm>
    </dsp:sp>
    <dsp:sp modelId="{E3E07368-07E6-9D42-90F2-F87272EDDE1B}">
      <dsp:nvSpPr>
        <dsp:cNvPr id="0" name=""/>
        <dsp:cNvSpPr/>
      </dsp:nvSpPr>
      <dsp:spPr>
        <a:xfrm>
          <a:off x="1090925" y="-166863"/>
          <a:ext cx="4378935" cy="4378935"/>
        </a:xfrm>
        <a:prstGeom prst="circularArrow">
          <a:avLst>
            <a:gd name="adj1" fmla="val 5200"/>
            <a:gd name="adj2" fmla="val 335866"/>
            <a:gd name="adj3" fmla="val 4084850"/>
            <a:gd name="adj4" fmla="val 2233055"/>
            <a:gd name="adj5" fmla="val 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CD0800-5B64-BD47-B498-1A9808CF31B1}">
      <dsp:nvSpPr>
        <dsp:cNvPr id="0" name=""/>
        <dsp:cNvSpPr/>
      </dsp:nvSpPr>
      <dsp:spPr>
        <a:xfrm>
          <a:off x="2264437" y="3547684"/>
          <a:ext cx="1394834" cy="11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ritannic Bold"/>
              <a:cs typeface="Britannic Bold"/>
            </a:rPr>
            <a:t>Trauma Unit</a:t>
          </a:r>
        </a:p>
      </dsp:txBody>
      <dsp:txXfrm>
        <a:off x="2264437" y="3547684"/>
        <a:ext cx="1394834" cy="1167606"/>
      </dsp:txXfrm>
    </dsp:sp>
    <dsp:sp modelId="{409F6ADD-6912-534F-B632-47C2FC147351}">
      <dsp:nvSpPr>
        <dsp:cNvPr id="0" name=""/>
        <dsp:cNvSpPr/>
      </dsp:nvSpPr>
      <dsp:spPr>
        <a:xfrm>
          <a:off x="525977" y="-174568"/>
          <a:ext cx="4378935" cy="4378935"/>
        </a:xfrm>
        <a:prstGeom prst="circularArrow">
          <a:avLst>
            <a:gd name="adj1" fmla="val 5200"/>
            <a:gd name="adj2" fmla="val 335866"/>
            <a:gd name="adj3" fmla="val 8795535"/>
            <a:gd name="adj4" fmla="val 6765858"/>
            <a:gd name="adj5" fmla="val 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4A6ACD-1C56-144E-92A4-441084C3C755}">
      <dsp:nvSpPr>
        <dsp:cNvPr id="0" name=""/>
        <dsp:cNvSpPr/>
      </dsp:nvSpPr>
      <dsp:spPr>
        <a:xfrm>
          <a:off x="246280" y="1887382"/>
          <a:ext cx="1751690" cy="11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ritannic Bold"/>
              <a:cs typeface="Britannic Bold"/>
            </a:rPr>
            <a:t>Patients</a:t>
          </a:r>
        </a:p>
      </dsp:txBody>
      <dsp:txXfrm>
        <a:off x="246280" y="1887382"/>
        <a:ext cx="1751690" cy="1167606"/>
      </dsp:txXfrm>
    </dsp:sp>
    <dsp:sp modelId="{E47EB45D-247C-A54F-87DC-265F82970E96}">
      <dsp:nvSpPr>
        <dsp:cNvPr id="0" name=""/>
        <dsp:cNvSpPr/>
      </dsp:nvSpPr>
      <dsp:spPr>
        <a:xfrm>
          <a:off x="837426" y="-118424"/>
          <a:ext cx="4378935" cy="4378935"/>
        </a:xfrm>
        <a:prstGeom prst="circularArrow">
          <a:avLst>
            <a:gd name="adj1" fmla="val 5200"/>
            <a:gd name="adj2" fmla="val 335866"/>
            <a:gd name="adj3" fmla="val 12649163"/>
            <a:gd name="adj4" fmla="val 11633358"/>
            <a:gd name="adj5" fmla="val 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AEE81B-EC70-9D42-B104-00C0278CE5A0}">
      <dsp:nvSpPr>
        <dsp:cNvPr id="0" name=""/>
        <dsp:cNvSpPr/>
      </dsp:nvSpPr>
      <dsp:spPr>
        <a:xfrm>
          <a:off x="1394464" y="32772"/>
          <a:ext cx="1167606" cy="11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Britannic Bold"/>
              <a:cs typeface="Britannic Bold"/>
            </a:rPr>
            <a:t>Data</a:t>
          </a:r>
        </a:p>
      </dsp:txBody>
      <dsp:txXfrm>
        <a:off x="1394464" y="32772"/>
        <a:ext cx="1167606" cy="1167606"/>
      </dsp:txXfrm>
    </dsp:sp>
    <dsp:sp modelId="{E9EAF550-41F1-C149-A8C1-70A7731A97FA}">
      <dsp:nvSpPr>
        <dsp:cNvPr id="0" name=""/>
        <dsp:cNvSpPr/>
      </dsp:nvSpPr>
      <dsp:spPr>
        <a:xfrm>
          <a:off x="946869" y="149291"/>
          <a:ext cx="4378935" cy="4378935"/>
        </a:xfrm>
        <a:prstGeom prst="circularArrow">
          <a:avLst>
            <a:gd name="adj1" fmla="val 5200"/>
            <a:gd name="adj2" fmla="val 335866"/>
            <a:gd name="adj3" fmla="val 16128095"/>
            <a:gd name="adj4" fmla="val 15198249"/>
            <a:gd name="adj5" fmla="val 606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CF2CE-A4AC-B84F-B72A-29D796E34CEA}">
      <dsp:nvSpPr>
        <dsp:cNvPr id="0" name=""/>
        <dsp:cNvSpPr/>
      </dsp:nvSpPr>
      <dsp:spPr>
        <a:xfrm>
          <a:off x="3020390" y="2504224"/>
          <a:ext cx="3060719" cy="306071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ritannic Bold"/>
              <a:cs typeface="Britannic Bold"/>
            </a:rPr>
            <a:t>Leader </a:t>
          </a:r>
          <a:r>
            <a:rPr lang="en-US" sz="1400" kern="1200" dirty="0">
              <a:latin typeface="Britannic Bold"/>
              <a:cs typeface="Britannic Bold"/>
            </a:rPr>
            <a:t>(Experienced ER Nurse) </a:t>
          </a:r>
          <a:r>
            <a:rPr lang="en-US" sz="2400" kern="1200" dirty="0">
              <a:latin typeface="Britannic Bold"/>
              <a:cs typeface="Britannic Bold"/>
            </a:rPr>
            <a:t>/ Informatics Consultant </a:t>
          </a:r>
        </a:p>
      </dsp:txBody>
      <dsp:txXfrm>
        <a:off x="3635731" y="3221183"/>
        <a:ext cx="1830037" cy="1573273"/>
      </dsp:txXfrm>
    </dsp:sp>
    <dsp:sp modelId="{F7D81B84-0EC7-B744-8F23-D3673A282EEF}">
      <dsp:nvSpPr>
        <dsp:cNvPr id="0" name=""/>
        <dsp:cNvSpPr/>
      </dsp:nvSpPr>
      <dsp:spPr>
        <a:xfrm>
          <a:off x="79562" y="1407040"/>
          <a:ext cx="3546293" cy="3006895"/>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ritannic Bold"/>
              <a:cs typeface="Britannic Bold"/>
            </a:rPr>
            <a:t>Management Team/IT Team</a:t>
          </a:r>
        </a:p>
      </dsp:txBody>
      <dsp:txXfrm>
        <a:off x="914965" y="2168610"/>
        <a:ext cx="1875487" cy="1483755"/>
      </dsp:txXfrm>
    </dsp:sp>
    <dsp:sp modelId="{19B586C4-4E88-4948-BAF2-DD2BB288D630}">
      <dsp:nvSpPr>
        <dsp:cNvPr id="0" name=""/>
        <dsp:cNvSpPr/>
      </dsp:nvSpPr>
      <dsp:spPr>
        <a:xfrm rot="20700000">
          <a:off x="2370809" y="245084"/>
          <a:ext cx="2181003" cy="2181003"/>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ritannic Bold"/>
              <a:cs typeface="Britannic Bold"/>
            </a:rPr>
            <a:t>Staff </a:t>
          </a:r>
          <a:r>
            <a:rPr lang="en-US" sz="1400" kern="1200" dirty="0">
              <a:latin typeface="Britannic Bold"/>
              <a:cs typeface="Britannic Bold"/>
            </a:rPr>
            <a:t>(ER and Trauma Unit)</a:t>
          </a:r>
        </a:p>
      </dsp:txBody>
      <dsp:txXfrm rot="-20700000">
        <a:off x="2849167" y="723442"/>
        <a:ext cx="1224287" cy="1224287"/>
      </dsp:txXfrm>
    </dsp:sp>
    <dsp:sp modelId="{C6F1E16F-430E-9F4B-956A-1AA88B4677EE}">
      <dsp:nvSpPr>
        <dsp:cNvPr id="0" name=""/>
        <dsp:cNvSpPr/>
      </dsp:nvSpPr>
      <dsp:spPr>
        <a:xfrm>
          <a:off x="2406096" y="2121429"/>
          <a:ext cx="3917720" cy="3917720"/>
        </a:xfrm>
        <a:prstGeom prst="circularArrow">
          <a:avLst>
            <a:gd name="adj1" fmla="val 4688"/>
            <a:gd name="adj2" fmla="val 299029"/>
            <a:gd name="adj3" fmla="val 2541439"/>
            <a:gd name="adj4" fmla="val 15807869"/>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7F7626-8460-D540-AF27-6CD58788A512}">
      <dsp:nvSpPr>
        <dsp:cNvPr id="0" name=""/>
        <dsp:cNvSpPr/>
      </dsp:nvSpPr>
      <dsp:spPr>
        <a:xfrm rot="20573230">
          <a:off x="33430" y="1715636"/>
          <a:ext cx="2846468" cy="284646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43C7CB-2437-8C4A-A759-EE07F8AAC2F2}">
      <dsp:nvSpPr>
        <dsp:cNvPr id="0" name=""/>
        <dsp:cNvSpPr/>
      </dsp:nvSpPr>
      <dsp:spPr>
        <a:xfrm rot="701680">
          <a:off x="2333985" y="-171675"/>
          <a:ext cx="3069066" cy="306906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61AB2-24BF-4848-AFB4-BC16E7312B79}">
      <dsp:nvSpPr>
        <dsp:cNvPr id="0" name=""/>
        <dsp:cNvSpPr/>
      </dsp:nvSpPr>
      <dsp:spPr>
        <a:xfrm>
          <a:off x="946878" y="0"/>
          <a:ext cx="5365642" cy="3181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5FF266-9DC4-D54A-A13A-2571A6ABB1B5}">
      <dsp:nvSpPr>
        <dsp:cNvPr id="0" name=""/>
        <dsp:cNvSpPr/>
      </dsp:nvSpPr>
      <dsp:spPr>
        <a:xfrm>
          <a:off x="2774" y="954588"/>
          <a:ext cx="1212879" cy="12727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Discussion Phase</a:t>
          </a:r>
        </a:p>
      </dsp:txBody>
      <dsp:txXfrm>
        <a:off x="61982" y="1013796"/>
        <a:ext cx="1094463" cy="1154369"/>
      </dsp:txXfrm>
    </dsp:sp>
    <dsp:sp modelId="{B9F99FC6-3C04-C649-96E3-0F43913FD46C}">
      <dsp:nvSpPr>
        <dsp:cNvPr id="0" name=""/>
        <dsp:cNvSpPr/>
      </dsp:nvSpPr>
      <dsp:spPr>
        <a:xfrm>
          <a:off x="1276297" y="954588"/>
          <a:ext cx="1212879" cy="12727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Testing Phase</a:t>
          </a:r>
        </a:p>
      </dsp:txBody>
      <dsp:txXfrm>
        <a:off x="1335505" y="1013796"/>
        <a:ext cx="1094463" cy="1154369"/>
      </dsp:txXfrm>
    </dsp:sp>
    <dsp:sp modelId="{DFECB344-25DE-BA4D-A954-23F0D6F58E3B}">
      <dsp:nvSpPr>
        <dsp:cNvPr id="0" name=""/>
        <dsp:cNvSpPr/>
      </dsp:nvSpPr>
      <dsp:spPr>
        <a:xfrm>
          <a:off x="2549820" y="954588"/>
          <a:ext cx="1212879" cy="12727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Change Phase</a:t>
          </a:r>
        </a:p>
      </dsp:txBody>
      <dsp:txXfrm>
        <a:off x="2609028" y="1013796"/>
        <a:ext cx="1094463" cy="1154369"/>
      </dsp:txXfrm>
    </dsp:sp>
    <dsp:sp modelId="{C3A6F81C-E9BC-F94E-A71A-3488E278EF4B}">
      <dsp:nvSpPr>
        <dsp:cNvPr id="0" name=""/>
        <dsp:cNvSpPr/>
      </dsp:nvSpPr>
      <dsp:spPr>
        <a:xfrm>
          <a:off x="3823344" y="954588"/>
          <a:ext cx="1212879" cy="12727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Rollout Phase</a:t>
          </a:r>
        </a:p>
      </dsp:txBody>
      <dsp:txXfrm>
        <a:off x="3882552" y="1013796"/>
        <a:ext cx="1094463" cy="1154369"/>
      </dsp:txXfrm>
    </dsp:sp>
    <dsp:sp modelId="{BC7A7652-6D2F-1A4B-B3BA-7CB2E04D616D}">
      <dsp:nvSpPr>
        <dsp:cNvPr id="0" name=""/>
        <dsp:cNvSpPr/>
      </dsp:nvSpPr>
      <dsp:spPr>
        <a:xfrm>
          <a:off x="5096867" y="954588"/>
          <a:ext cx="1212879" cy="12727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Evaluation Phase</a:t>
          </a:r>
        </a:p>
      </dsp:txBody>
      <dsp:txXfrm>
        <a:off x="5156075" y="1013796"/>
        <a:ext cx="1094463" cy="115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EC0A-42A3-F34A-8605-43E45FE86878}">
      <dsp:nvSpPr>
        <dsp:cNvPr id="0" name=""/>
        <dsp:cNvSpPr/>
      </dsp:nvSpPr>
      <dsp:spPr>
        <a:xfrm>
          <a:off x="2525800" y="1135"/>
          <a:ext cx="1563283" cy="1016134"/>
        </a:xfrm>
        <a:prstGeom prst="round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Nurse User Element </a:t>
          </a:r>
        </a:p>
      </dsp:txBody>
      <dsp:txXfrm>
        <a:off x="2575404" y="50739"/>
        <a:ext cx="1464075" cy="916926"/>
      </dsp:txXfrm>
    </dsp:sp>
    <dsp:sp modelId="{A22E4B35-B14A-784A-ADCC-F23B306E3B7D}">
      <dsp:nvSpPr>
        <dsp:cNvPr id="0" name=""/>
        <dsp:cNvSpPr/>
      </dsp:nvSpPr>
      <dsp:spPr>
        <a:xfrm>
          <a:off x="1278670" y="509202"/>
          <a:ext cx="4057542" cy="4057542"/>
        </a:xfrm>
        <a:custGeom>
          <a:avLst/>
          <a:gdLst/>
          <a:ahLst/>
          <a:cxnLst/>
          <a:rect l="0" t="0" r="0" b="0"/>
          <a:pathLst>
            <a:path>
              <a:moveTo>
                <a:pt x="2821135" y="161133"/>
              </a:moveTo>
              <a:arcTo wR="2028771" hR="2028771" stAng="17579373" swAng="19598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53811B-48B9-EB40-B4FA-F48FD29A801D}">
      <dsp:nvSpPr>
        <dsp:cNvPr id="0" name=""/>
        <dsp:cNvSpPr/>
      </dsp:nvSpPr>
      <dsp:spPr>
        <a:xfrm>
          <a:off x="4455276" y="1402981"/>
          <a:ext cx="1563283" cy="1016134"/>
        </a:xfrm>
        <a:prstGeom prst="round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Information Processing Element </a:t>
          </a:r>
        </a:p>
      </dsp:txBody>
      <dsp:txXfrm>
        <a:off x="4504880" y="1452585"/>
        <a:ext cx="1464075" cy="916926"/>
      </dsp:txXfrm>
    </dsp:sp>
    <dsp:sp modelId="{46B8FF4A-0B54-C34C-ACA8-0CE1D3899DB1}">
      <dsp:nvSpPr>
        <dsp:cNvPr id="0" name=""/>
        <dsp:cNvSpPr/>
      </dsp:nvSpPr>
      <dsp:spPr>
        <a:xfrm>
          <a:off x="1278670" y="509202"/>
          <a:ext cx="4057542" cy="4057542"/>
        </a:xfrm>
        <a:custGeom>
          <a:avLst/>
          <a:gdLst/>
          <a:ahLst/>
          <a:cxnLst/>
          <a:rect l="0" t="0" r="0" b="0"/>
          <a:pathLst>
            <a:path>
              <a:moveTo>
                <a:pt x="4054776" y="1922874"/>
              </a:moveTo>
              <a:arcTo wR="2028771" hR="2028771" stAng="21420477" swAng="2195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80F53C-AA72-FE45-BE55-783EA1B3A8AB}">
      <dsp:nvSpPr>
        <dsp:cNvPr id="0" name=""/>
        <dsp:cNvSpPr/>
      </dsp:nvSpPr>
      <dsp:spPr>
        <a:xfrm>
          <a:off x="3718282" y="3671216"/>
          <a:ext cx="1563283" cy="1016134"/>
        </a:xfrm>
        <a:prstGeom prst="round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Nursing Information Systems Element</a:t>
          </a:r>
        </a:p>
      </dsp:txBody>
      <dsp:txXfrm>
        <a:off x="3767886" y="3720820"/>
        <a:ext cx="1464075" cy="916926"/>
      </dsp:txXfrm>
    </dsp:sp>
    <dsp:sp modelId="{561A1010-8759-C74F-9608-2641509A2E14}">
      <dsp:nvSpPr>
        <dsp:cNvPr id="0" name=""/>
        <dsp:cNvSpPr/>
      </dsp:nvSpPr>
      <dsp:spPr>
        <a:xfrm>
          <a:off x="1278670" y="509202"/>
          <a:ext cx="4057542" cy="4057542"/>
        </a:xfrm>
        <a:custGeom>
          <a:avLst/>
          <a:gdLst/>
          <a:ahLst/>
          <a:cxnLst/>
          <a:rect l="0" t="0" r="0" b="0"/>
          <a:pathLst>
            <a:path>
              <a:moveTo>
                <a:pt x="2431561" y="4017155"/>
              </a:moveTo>
              <a:arcTo wR="2028771" hR="2028771" stAng="4712908" swAng="13741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8B3BD3-F77A-A045-9C84-E7F389441A51}">
      <dsp:nvSpPr>
        <dsp:cNvPr id="0" name=""/>
        <dsp:cNvSpPr/>
      </dsp:nvSpPr>
      <dsp:spPr>
        <a:xfrm>
          <a:off x="1333318" y="3671216"/>
          <a:ext cx="1563283" cy="1016134"/>
        </a:xfrm>
        <a:prstGeom prst="round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Nursing Information Element </a:t>
          </a:r>
        </a:p>
      </dsp:txBody>
      <dsp:txXfrm>
        <a:off x="1382922" y="3720820"/>
        <a:ext cx="1464075" cy="916926"/>
      </dsp:txXfrm>
    </dsp:sp>
    <dsp:sp modelId="{24FFF5D3-FB31-5245-B71A-0E1D9258C032}">
      <dsp:nvSpPr>
        <dsp:cNvPr id="0" name=""/>
        <dsp:cNvSpPr/>
      </dsp:nvSpPr>
      <dsp:spPr>
        <a:xfrm>
          <a:off x="1278670" y="509202"/>
          <a:ext cx="4057542" cy="4057542"/>
        </a:xfrm>
        <a:custGeom>
          <a:avLst/>
          <a:gdLst/>
          <a:ahLst/>
          <a:cxnLst/>
          <a:rect l="0" t="0" r="0" b="0"/>
          <a:pathLst>
            <a:path>
              <a:moveTo>
                <a:pt x="338797" y="3151224"/>
              </a:moveTo>
              <a:arcTo wR="2028771" hR="2028771" stAng="8784512" swAng="2195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BF61B7-841A-5040-A89A-64CFDD0CBEFF}">
      <dsp:nvSpPr>
        <dsp:cNvPr id="0" name=""/>
        <dsp:cNvSpPr/>
      </dsp:nvSpPr>
      <dsp:spPr>
        <a:xfrm>
          <a:off x="596324" y="1402981"/>
          <a:ext cx="1563283" cy="1016134"/>
        </a:xfrm>
        <a:prstGeom prst="roundRec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Systems Goals Element</a:t>
          </a:r>
        </a:p>
      </dsp:txBody>
      <dsp:txXfrm>
        <a:off x="645928" y="1452585"/>
        <a:ext cx="1464075" cy="916926"/>
      </dsp:txXfrm>
    </dsp:sp>
    <dsp:sp modelId="{C62EFC6E-5E62-484D-92BB-78D31B98E6A5}">
      <dsp:nvSpPr>
        <dsp:cNvPr id="0" name=""/>
        <dsp:cNvSpPr/>
      </dsp:nvSpPr>
      <dsp:spPr>
        <a:xfrm>
          <a:off x="1278670" y="509202"/>
          <a:ext cx="4057542" cy="4057542"/>
        </a:xfrm>
        <a:custGeom>
          <a:avLst/>
          <a:gdLst/>
          <a:ahLst/>
          <a:cxnLst/>
          <a:rect l="0" t="0" r="0" b="0"/>
          <a:pathLst>
            <a:path>
              <a:moveTo>
                <a:pt x="353728" y="884155"/>
              </a:moveTo>
              <a:arcTo wR="2028771" hR="2028771" stAng="12860770" swAng="19598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92FA3-2E02-7949-937E-14CCB5DD43C7}">
      <dsp:nvSpPr>
        <dsp:cNvPr id="0" name=""/>
        <dsp:cNvSpPr/>
      </dsp:nvSpPr>
      <dsp:spPr>
        <a:xfrm>
          <a:off x="384305" y="0"/>
          <a:ext cx="5995052" cy="475284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90"/>
              </a:solidFill>
            </a:rPr>
            <a:t>Realistic timeline</a:t>
          </a:r>
        </a:p>
      </dsp:txBody>
      <dsp:txXfrm>
        <a:off x="2257759" y="237642"/>
        <a:ext cx="2248144" cy="475284"/>
      </dsp:txXfrm>
    </dsp:sp>
    <dsp:sp modelId="{4FC01EB0-DAE7-F04B-BBDF-FA70675E43DB}">
      <dsp:nvSpPr>
        <dsp:cNvPr id="0" name=""/>
        <dsp:cNvSpPr/>
      </dsp:nvSpPr>
      <dsp:spPr>
        <a:xfrm>
          <a:off x="410005" y="712927"/>
          <a:ext cx="5943652" cy="403992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90"/>
              </a:solidFill>
            </a:rPr>
            <a:t>Consideration of Technology Acceptance Model (TAM)</a:t>
          </a:r>
        </a:p>
      </dsp:txBody>
      <dsp:txXfrm>
        <a:off x="2100231" y="945222"/>
        <a:ext cx="2563200" cy="464590"/>
      </dsp:txXfrm>
    </dsp:sp>
    <dsp:sp modelId="{32AA7E93-F1F3-7045-B0BB-A786F2EA75E7}">
      <dsp:nvSpPr>
        <dsp:cNvPr id="0" name=""/>
        <dsp:cNvSpPr/>
      </dsp:nvSpPr>
      <dsp:spPr>
        <a:xfrm>
          <a:off x="1169630" y="1607691"/>
          <a:ext cx="4424402" cy="296331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90"/>
              </a:solidFill>
            </a:rPr>
            <a:t>Involvement of staff/Open Communication </a:t>
          </a:r>
        </a:p>
      </dsp:txBody>
      <dsp:txXfrm>
        <a:off x="2237017" y="1812160"/>
        <a:ext cx="2289628" cy="408938"/>
      </dsp:txXfrm>
    </dsp:sp>
    <dsp:sp modelId="{722D1913-7DD4-D440-A191-B46B23776817}">
      <dsp:nvSpPr>
        <dsp:cNvPr id="0" name=""/>
        <dsp:cNvSpPr/>
      </dsp:nvSpPr>
      <dsp:spPr>
        <a:xfrm>
          <a:off x="1620774" y="2443268"/>
          <a:ext cx="3522114" cy="200509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90"/>
              </a:solidFill>
            </a:rPr>
            <a:t>Leadership</a:t>
          </a:r>
        </a:p>
      </dsp:txBody>
      <dsp:txXfrm>
        <a:off x="2430861" y="2623726"/>
        <a:ext cx="1901941" cy="360916"/>
      </dsp:txXfrm>
    </dsp:sp>
    <dsp:sp modelId="{9AFB6B7F-2821-9244-B441-834B65502E5C}">
      <dsp:nvSpPr>
        <dsp:cNvPr id="0" name=""/>
        <dsp:cNvSpPr/>
      </dsp:nvSpPr>
      <dsp:spPr>
        <a:xfrm>
          <a:off x="2033458" y="3232098"/>
          <a:ext cx="2696746" cy="114036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0090"/>
              </a:solidFill>
            </a:rPr>
            <a:t>Effective Management Team </a:t>
          </a:r>
        </a:p>
      </dsp:txBody>
      <dsp:txXfrm>
        <a:off x="2428387" y="3517188"/>
        <a:ext cx="1906888" cy="570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949C0-0BDE-604B-AEE3-B1842048842F}">
      <dsp:nvSpPr>
        <dsp:cNvPr id="0" name=""/>
        <dsp:cNvSpPr/>
      </dsp:nvSpPr>
      <dsp:spPr>
        <a:xfrm>
          <a:off x="847339" y="259138"/>
          <a:ext cx="8453514" cy="1269387"/>
        </a:xfrm>
        <a:prstGeom prst="rightArrow">
          <a:avLst>
            <a:gd name="adj1" fmla="val 50000"/>
            <a:gd name="adj2" fmla="val 5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1515" numCol="1" spcCol="1270" anchor="ctr" anchorCtr="0">
          <a:noAutofit/>
        </a:bodyPr>
        <a:lstStyle/>
        <a:p>
          <a:pPr marL="0" lvl="0" indent="0" algn="l" defTabSz="1066800">
            <a:lnSpc>
              <a:spcPct val="90000"/>
            </a:lnSpc>
            <a:spcBef>
              <a:spcPct val="0"/>
            </a:spcBef>
            <a:spcAft>
              <a:spcPct val="35000"/>
            </a:spcAft>
            <a:buNone/>
          </a:pPr>
          <a:r>
            <a:rPr lang="en-US" sz="2400" kern="1200" dirty="0"/>
            <a:t>1</a:t>
          </a:r>
          <a:r>
            <a:rPr lang="en-US" sz="2400" kern="1200" baseline="30000" dirty="0"/>
            <a:t>st: </a:t>
          </a:r>
          <a:r>
            <a:rPr lang="en-US" sz="2400" kern="1200" dirty="0"/>
            <a:t>Management and unit Clerk training </a:t>
          </a:r>
        </a:p>
      </dsp:txBody>
      <dsp:txXfrm>
        <a:off x="847339" y="576485"/>
        <a:ext cx="8136167" cy="634693"/>
      </dsp:txXfrm>
    </dsp:sp>
    <dsp:sp modelId="{FC4F0B2F-6A56-F54D-9D2E-614D1E2D1A91}">
      <dsp:nvSpPr>
        <dsp:cNvPr id="0" name=""/>
        <dsp:cNvSpPr/>
      </dsp:nvSpPr>
      <dsp:spPr>
        <a:xfrm>
          <a:off x="827811" y="1151037"/>
          <a:ext cx="7888228" cy="32548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6 Months Prior</a:t>
          </a:r>
          <a:r>
            <a:rPr lang="en-US" sz="2100" kern="1200" dirty="0"/>
            <a:t>:</a:t>
          </a:r>
        </a:p>
        <a:p>
          <a:pPr marL="0" lvl="0" indent="0" algn="l" defTabSz="933450">
            <a:lnSpc>
              <a:spcPct val="90000"/>
            </a:lnSpc>
            <a:spcBef>
              <a:spcPct val="0"/>
            </a:spcBef>
            <a:spcAft>
              <a:spcPct val="35000"/>
            </a:spcAft>
            <a:buNone/>
          </a:pPr>
          <a:r>
            <a:rPr lang="en-US" sz="2100" kern="1200" dirty="0"/>
            <a:t>- Super-user training </a:t>
          </a:r>
        </a:p>
        <a:p>
          <a:pPr marL="0" lvl="0" indent="0" algn="l" defTabSz="933450">
            <a:lnSpc>
              <a:spcPct val="90000"/>
            </a:lnSpc>
            <a:spcBef>
              <a:spcPct val="0"/>
            </a:spcBef>
            <a:spcAft>
              <a:spcPct val="35000"/>
            </a:spcAft>
            <a:buNone/>
          </a:pPr>
          <a:r>
            <a:rPr lang="en-US" sz="2100" kern="1200" dirty="0"/>
            <a:t>- dbMotion Testing Orientation </a:t>
          </a:r>
        </a:p>
        <a:p>
          <a:pPr marL="0" lvl="0" indent="0" algn="l" defTabSz="933450">
            <a:lnSpc>
              <a:spcPct val="90000"/>
            </a:lnSpc>
            <a:spcBef>
              <a:spcPct val="0"/>
            </a:spcBef>
            <a:spcAft>
              <a:spcPct val="35000"/>
            </a:spcAft>
            <a:buNone/>
          </a:pPr>
          <a:r>
            <a:rPr lang="en-US" sz="2100" kern="1200" dirty="0"/>
            <a:t>- Formal onsite training certification and informal web-based modules.</a:t>
          </a:r>
        </a:p>
        <a:p>
          <a:pPr marL="0" lvl="0" indent="0" algn="l" defTabSz="933450">
            <a:lnSpc>
              <a:spcPct val="90000"/>
            </a:lnSpc>
            <a:spcBef>
              <a:spcPct val="0"/>
            </a:spcBef>
            <a:spcAft>
              <a:spcPct val="35000"/>
            </a:spcAft>
            <a:buNone/>
          </a:pPr>
          <a:r>
            <a:rPr lang="en-US" sz="2100" b="1" kern="1200" dirty="0"/>
            <a:t>During rollout</a:t>
          </a:r>
          <a:r>
            <a:rPr lang="en-US" sz="2100" kern="1200" dirty="0"/>
            <a:t>:</a:t>
          </a:r>
        </a:p>
        <a:p>
          <a:pPr marL="0" lvl="0" indent="0" algn="l" defTabSz="933450">
            <a:lnSpc>
              <a:spcPct val="90000"/>
            </a:lnSpc>
            <a:spcBef>
              <a:spcPct val="0"/>
            </a:spcBef>
            <a:spcAft>
              <a:spcPct val="35000"/>
            </a:spcAft>
            <a:buNone/>
          </a:pPr>
          <a:r>
            <a:rPr lang="en-US" sz="2100" kern="1200" dirty="0"/>
            <a:t>- Super users available onsite for assistance </a:t>
          </a:r>
        </a:p>
        <a:p>
          <a:pPr marL="0" lvl="0" indent="0" algn="l" defTabSz="933450">
            <a:lnSpc>
              <a:spcPct val="90000"/>
            </a:lnSpc>
            <a:spcBef>
              <a:spcPct val="0"/>
            </a:spcBef>
            <a:spcAft>
              <a:spcPct val="35000"/>
            </a:spcAft>
            <a:buNone/>
          </a:pPr>
          <a:r>
            <a:rPr lang="en-US" sz="2100" kern="1200" dirty="0"/>
            <a:t>- Practice online modules and help center available </a:t>
          </a:r>
        </a:p>
      </dsp:txBody>
      <dsp:txXfrm>
        <a:off x="827811" y="1151037"/>
        <a:ext cx="7888228" cy="3254852"/>
      </dsp:txXfrm>
    </dsp:sp>
    <dsp:sp modelId="{8FA80C9D-1227-5B42-9740-07CC511564C2}">
      <dsp:nvSpPr>
        <dsp:cNvPr id="0" name=""/>
        <dsp:cNvSpPr/>
      </dsp:nvSpPr>
      <dsp:spPr>
        <a:xfrm>
          <a:off x="3200161" y="808533"/>
          <a:ext cx="6031501" cy="1269387"/>
        </a:xfrm>
        <a:prstGeom prst="rightArrow">
          <a:avLst>
            <a:gd name="adj1" fmla="val 50000"/>
            <a:gd name="adj2" fmla="val 5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1515" numCol="1" spcCol="1270" anchor="ctr" anchorCtr="0">
          <a:noAutofit/>
        </a:bodyPr>
        <a:lstStyle/>
        <a:p>
          <a:pPr marL="0" lvl="0" indent="0" algn="l" defTabSz="1066800">
            <a:lnSpc>
              <a:spcPct val="90000"/>
            </a:lnSpc>
            <a:spcBef>
              <a:spcPct val="0"/>
            </a:spcBef>
            <a:spcAft>
              <a:spcPct val="35000"/>
            </a:spcAft>
            <a:buNone/>
          </a:pPr>
          <a:r>
            <a:rPr lang="en-US" sz="2400" kern="1200" dirty="0"/>
            <a:t>2</a:t>
          </a:r>
          <a:r>
            <a:rPr lang="en-US" sz="2400" kern="1200" baseline="30000" dirty="0"/>
            <a:t>nd:</a:t>
          </a:r>
          <a:r>
            <a:rPr lang="en-US" sz="2400" kern="1200" dirty="0"/>
            <a:t> Nurses and Doctors </a:t>
          </a:r>
        </a:p>
      </dsp:txBody>
      <dsp:txXfrm>
        <a:off x="3200161" y="1125880"/>
        <a:ext cx="5714154" cy="634693"/>
      </dsp:txXfrm>
    </dsp:sp>
    <dsp:sp modelId="{2C3BD106-110F-0C40-A888-3C503E01E827}">
      <dsp:nvSpPr>
        <dsp:cNvPr id="0" name=""/>
        <dsp:cNvSpPr/>
      </dsp:nvSpPr>
      <dsp:spPr>
        <a:xfrm>
          <a:off x="6001649" y="1365367"/>
          <a:ext cx="3346960" cy="1269387"/>
        </a:xfrm>
        <a:prstGeom prst="rightArrow">
          <a:avLst>
            <a:gd name="adj1" fmla="val 50000"/>
            <a:gd name="adj2" fmla="val 5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01515" numCol="1" spcCol="1270" anchor="ctr" anchorCtr="0">
          <a:noAutofit/>
        </a:bodyPr>
        <a:lstStyle/>
        <a:p>
          <a:pPr marL="0" lvl="0" indent="0" algn="l" defTabSz="1066800">
            <a:lnSpc>
              <a:spcPct val="90000"/>
            </a:lnSpc>
            <a:spcBef>
              <a:spcPct val="0"/>
            </a:spcBef>
            <a:spcAft>
              <a:spcPct val="35000"/>
            </a:spcAft>
            <a:buNone/>
          </a:pPr>
          <a:r>
            <a:rPr lang="en-US" sz="2400" kern="1200" dirty="0"/>
            <a:t>3</a:t>
          </a:r>
          <a:r>
            <a:rPr lang="en-US" sz="2400" kern="1200" baseline="30000" dirty="0"/>
            <a:t>rd:</a:t>
          </a:r>
          <a:r>
            <a:rPr lang="en-US" sz="2400" kern="1200" dirty="0"/>
            <a:t> Additional staff </a:t>
          </a:r>
        </a:p>
      </dsp:txBody>
      <dsp:txXfrm>
        <a:off x="6001649" y="1682714"/>
        <a:ext cx="3029613" cy="63469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ED3E41-E2DE-48B7-AD25-2C05D8372D60}" type="datetime4">
              <a:rPr lang="en-US" smtClean="0"/>
              <a:pPr/>
              <a:t>November 18,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65934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8049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1097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1120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pPr/>
              <a:t>November 18,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extLst>
      <p:ext uri="{BB962C8B-B14F-4D97-AF65-F5344CB8AC3E}">
        <p14:creationId xmlns:p14="http://schemas.microsoft.com/office/powerpoint/2010/main" val="417731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24180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5806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34718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87291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6572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11/18/2016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54207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2858260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bestbuy.ca/en-ca/product/hp-hp-elite-8200mt-intel-core-i7-2600-3-4-8gb-memory-2tb-hard-drive-dvdrw-windows-7-pro-64-bit-mar-keyboard-and-mouse-1yw-ref-elite-8200/10440561.aspx?path=d089acdb3459444ba500618fb91f8b5den02"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scotshi.bcs.org.uk/hs09/Day1_Fettes_JohanHjord_dbMotionInteroperabilityTechnologies.pdf"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jpg"/><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jamia.oxfordjournals.org/content/19/3/413#ref-14" TargetMode="External"/><Relationship Id="rId4" Type="http://schemas.openxmlformats.org/officeDocument/2006/relationships/hyperlink" Target="http://www.health.gov.bc.ca/library/publications/year/2015/IMIT-policy-pape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g"/><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2" name="Oval 11"/>
          <p:cNvSpPr/>
          <p:nvPr/>
        </p:nvSpPr>
        <p:spPr>
          <a:xfrm>
            <a:off x="4745356" y="2824251"/>
            <a:ext cx="2239006" cy="22059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377946772"/>
              </p:ext>
            </p:extLst>
          </p:nvPr>
        </p:nvGraphicFramePr>
        <p:xfrm>
          <a:off x="2940784" y="1701941"/>
          <a:ext cx="5948404" cy="4715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link-building1.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16929" y="3147504"/>
            <a:ext cx="1483126" cy="1486723"/>
          </a:xfrm>
          <a:prstGeom prst="rect">
            <a:avLst/>
          </a:prstGeom>
        </p:spPr>
      </p:pic>
      <p:sp>
        <p:nvSpPr>
          <p:cNvPr id="7" name="TextBox 6"/>
          <p:cNvSpPr txBox="1"/>
          <p:nvPr/>
        </p:nvSpPr>
        <p:spPr>
          <a:xfrm>
            <a:off x="263167" y="217781"/>
            <a:ext cx="8626021" cy="2123658"/>
          </a:xfrm>
          <a:prstGeom prst="rect">
            <a:avLst/>
          </a:prstGeom>
          <a:noFill/>
        </p:spPr>
        <p:txBody>
          <a:bodyPr wrap="square" rtlCol="0">
            <a:spAutoFit/>
          </a:bodyPr>
          <a:lstStyle/>
          <a:p>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a:cs typeface="Britannic Bold"/>
              </a:rPr>
              <a:t>Health Information Exchange for Emergency and Trauma Unit 1 </a:t>
            </a:r>
          </a:p>
        </p:txBody>
      </p:sp>
    </p:spTree>
    <p:custDataLst>
      <p:tags r:id="rId1"/>
    </p:custDataLst>
    <p:extLst>
      <p:ext uri="{BB962C8B-B14F-4D97-AF65-F5344CB8AC3E}">
        <p14:creationId xmlns:p14="http://schemas.microsoft.com/office/powerpoint/2010/main" val="22222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403" y="83557"/>
            <a:ext cx="3569669" cy="845035"/>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System Analysis </a:t>
            </a:r>
          </a:p>
        </p:txBody>
      </p:sp>
      <p:sp>
        <p:nvSpPr>
          <p:cNvPr id="3" name="Content Placeholder 2"/>
          <p:cNvSpPr>
            <a:spLocks noGrp="1"/>
          </p:cNvSpPr>
          <p:nvPr>
            <p:ph idx="1"/>
          </p:nvPr>
        </p:nvSpPr>
        <p:spPr>
          <a:xfrm>
            <a:off x="2790403" y="881605"/>
            <a:ext cx="5802200" cy="990089"/>
          </a:xfrm>
        </p:spPr>
        <p:txBody>
          <a:bodyPr>
            <a:normAutofit fontScale="85000" lnSpcReduction="20000"/>
          </a:bodyPr>
          <a:lstStyle/>
          <a:p>
            <a:pPr marL="0" indent="0">
              <a:buNone/>
            </a:pPr>
            <a:r>
              <a:rPr lang="en-US" sz="2000" dirty="0"/>
              <a:t>Gassert Model for Defining Information System Requirements for Nursing (MDISRN) was used for analyzing system requirements for nursing and other staff, which resulted in positive feedback, supporting the implementation of dbMotion.</a:t>
            </a:r>
            <a:r>
              <a:rPr lang="en-US" sz="2000" dirty="0">
                <a:effectLst/>
              </a:rPr>
              <a:t> </a:t>
            </a:r>
            <a:endParaRPr lang="en-US" sz="2000" dirty="0"/>
          </a:p>
        </p:txBody>
      </p:sp>
      <p:graphicFrame>
        <p:nvGraphicFramePr>
          <p:cNvPr id="4" name="Diagram 3"/>
          <p:cNvGraphicFramePr/>
          <p:nvPr>
            <p:extLst>
              <p:ext uri="{D42A27DB-BD31-4B8C-83A1-F6EECF244321}">
                <p14:modId xmlns:p14="http://schemas.microsoft.com/office/powerpoint/2010/main" val="332730942"/>
              </p:ext>
            </p:extLst>
          </p:nvPr>
        </p:nvGraphicFramePr>
        <p:xfrm>
          <a:off x="2378735" y="1871694"/>
          <a:ext cx="6614884" cy="4755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02595" y="6473279"/>
            <a:ext cx="1391024" cy="307777"/>
          </a:xfrm>
          <a:prstGeom prst="rect">
            <a:avLst/>
          </a:prstGeom>
          <a:noFill/>
        </p:spPr>
        <p:txBody>
          <a:bodyPr wrap="square" rtlCol="0">
            <a:spAutoFit/>
          </a:bodyPr>
          <a:lstStyle/>
          <a:p>
            <a:r>
              <a:rPr lang="en-US" sz="1400" dirty="0"/>
              <a:t>(</a:t>
            </a:r>
            <a:r>
              <a:rPr lang="en-US" sz="1400" dirty="0" err="1"/>
              <a:t>Gassert</a:t>
            </a:r>
            <a:r>
              <a:rPr lang="en-US" sz="1400" dirty="0"/>
              <a:t>, 1996) </a:t>
            </a:r>
            <a:endParaRPr lang="en-US" dirty="0"/>
          </a:p>
        </p:txBody>
      </p:sp>
      <p:pic>
        <p:nvPicPr>
          <p:cNvPr id="7" name="Picture 6" descr="NurseWithSenior.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94974" y="3596975"/>
            <a:ext cx="2109511" cy="1437983"/>
          </a:xfrm>
          <a:prstGeom prst="rect">
            <a:avLst/>
          </a:prstGeom>
        </p:spPr>
      </p:pic>
    </p:spTree>
    <p:custDataLst>
      <p:tags r:id="rId1"/>
    </p:custDataLst>
    <p:extLst>
      <p:ext uri="{BB962C8B-B14F-4D97-AF65-F5344CB8AC3E}">
        <p14:creationId xmlns:p14="http://schemas.microsoft.com/office/powerpoint/2010/main" val="1469414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Screen Shot 2016-07-14 at 7.02.40 PM.png"/>
          <p:cNvPicPr>
            <a:picLocks noGrp="1" noChangeAspect="1"/>
          </p:cNvPicPr>
          <p:nvPr>
            <p:ph idx="1"/>
          </p:nvPr>
        </p:nvPicPr>
        <p:blipFill>
          <a:blip r:embed="rId3" cstate="email">
            <a:extLst>
              <a:ext uri="{28A0092B-C50C-407E-A947-70E740481C1C}">
                <a14:useLocalDpi xmlns:a14="http://schemas.microsoft.com/office/drawing/2010/main" val="0"/>
              </a:ext>
            </a:extLst>
          </a:blip>
          <a:srcRect l="-17612" r="-17612"/>
          <a:stretch>
            <a:fillRect/>
          </a:stretch>
        </p:blipFill>
        <p:spPr>
          <a:xfrm>
            <a:off x="6067248" y="4140356"/>
            <a:ext cx="3511186" cy="1931017"/>
          </a:xfrm>
        </p:spPr>
      </p:pic>
      <p:pic>
        <p:nvPicPr>
          <p:cNvPr id="8" name="Picture 7" descr="Screen Shot 2016-07-16 at 10.36.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37" y="2860628"/>
            <a:ext cx="6545217" cy="3929104"/>
          </a:xfrm>
          <a:prstGeom prst="rect">
            <a:avLst/>
          </a:prstGeom>
        </p:spPr>
      </p:pic>
      <p:pic>
        <p:nvPicPr>
          <p:cNvPr id="9" name="Picture 8" descr="original.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9143999" cy="3046988"/>
          </a:xfrm>
          <a:prstGeom prst="rect">
            <a:avLst/>
          </a:prstGeom>
        </p:spPr>
      </p:pic>
      <p:sp>
        <p:nvSpPr>
          <p:cNvPr id="2" name="Title 1"/>
          <p:cNvSpPr>
            <a:spLocks noGrp="1"/>
          </p:cNvSpPr>
          <p:nvPr>
            <p:ph type="title"/>
          </p:nvPr>
        </p:nvSpPr>
        <p:spPr>
          <a:xfrm>
            <a:off x="116964" y="545331"/>
            <a:ext cx="3542308" cy="1143000"/>
          </a:xfrm>
        </p:spPr>
        <p:txBody>
          <a:bodyPr>
            <a:noAutofit/>
          </a:bodyPr>
          <a:lstStyle/>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Hardware and Software Selection</a:t>
            </a:r>
          </a:p>
        </p:txBody>
      </p:sp>
      <p:sp>
        <p:nvSpPr>
          <p:cNvPr id="5" name="TextBox 4"/>
          <p:cNvSpPr txBox="1"/>
          <p:nvPr/>
        </p:nvSpPr>
        <p:spPr>
          <a:xfrm>
            <a:off x="3659272" y="0"/>
            <a:ext cx="5484728" cy="3046988"/>
          </a:xfrm>
          <a:prstGeom prst="rect">
            <a:avLst/>
          </a:prstGeom>
          <a:noFill/>
        </p:spPr>
        <p:txBody>
          <a:bodyPr wrap="square" rtlCol="0">
            <a:spAutoFit/>
          </a:bodyPr>
          <a:lstStyle/>
          <a:p>
            <a:r>
              <a:rPr lang="en-US" sz="1600" dirty="0">
                <a:solidFill>
                  <a:schemeClr val="bg1"/>
                </a:solidFill>
              </a:rPr>
              <a:t>Hardware</a:t>
            </a:r>
          </a:p>
          <a:p>
            <a:r>
              <a:rPr lang="en-US" sz="1600" dirty="0">
                <a:solidFill>
                  <a:schemeClr val="bg1"/>
                </a:solidFill>
              </a:rPr>
              <a:t>The dbMotion system will operate on the facility’s current Windows based system, software, and wireless network.  Current desktop computer systems are HP </a:t>
            </a:r>
            <a:r>
              <a:rPr lang="en-US" sz="1600" u="sng" dirty="0">
                <a:solidFill>
                  <a:schemeClr val="bg1"/>
                </a:solidFill>
                <a:hlinkClick r:id="rId6"/>
              </a:rPr>
              <a:t>Elite 8200MT Intel Core i7-2600-3.4, 8GB Memory,2TB Hard Drive, DVDRW, Windows 7 Pro 64 Bit(MAR)</a:t>
            </a:r>
            <a:r>
              <a:rPr lang="en-US" sz="1600" dirty="0">
                <a:solidFill>
                  <a:schemeClr val="bg1"/>
                </a:solidFill>
              </a:rPr>
              <a:t> </a:t>
            </a:r>
          </a:p>
          <a:p>
            <a:r>
              <a:rPr lang="en-US" sz="1600" dirty="0">
                <a:solidFill>
                  <a:schemeClr val="bg1"/>
                </a:solidFill>
              </a:rPr>
              <a:t>Software </a:t>
            </a:r>
          </a:p>
          <a:p>
            <a:pPr marL="285750" indent="-285750">
              <a:buFont typeface="Arial"/>
              <a:buChar char="•"/>
            </a:pPr>
            <a:r>
              <a:rPr lang="en-US" sz="1600" dirty="0">
                <a:solidFill>
                  <a:schemeClr val="bg1"/>
                </a:solidFill>
              </a:rPr>
              <a:t>Complements the current CIS used by staff, minimizing drastic change in systems. </a:t>
            </a:r>
          </a:p>
          <a:p>
            <a:pPr marL="285750" indent="-285750">
              <a:buFont typeface="Arial"/>
              <a:buChar char="•"/>
            </a:pPr>
            <a:r>
              <a:rPr lang="en-US" sz="1600" dirty="0">
                <a:solidFill>
                  <a:schemeClr val="bg1"/>
                </a:solidFill>
              </a:rPr>
              <a:t>Provides the Link of patient patient without the need to re-enter information. </a:t>
            </a:r>
          </a:p>
          <a:p>
            <a:pPr marL="285750" indent="-285750">
              <a:buFont typeface="Arial"/>
              <a:buChar char="•"/>
            </a:pPr>
            <a:endParaRPr lang="en-US" sz="1600" dirty="0">
              <a:solidFill>
                <a:schemeClr val="bg1"/>
              </a:solidFill>
            </a:endParaRPr>
          </a:p>
        </p:txBody>
      </p:sp>
    </p:spTree>
    <p:custDataLst>
      <p:tags r:id="rId1"/>
    </p:custDataLst>
    <p:extLst>
      <p:ext uri="{BB962C8B-B14F-4D97-AF65-F5344CB8AC3E}">
        <p14:creationId xmlns:p14="http://schemas.microsoft.com/office/powerpoint/2010/main" val="27145164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19354" y="1068700"/>
            <a:ext cx="1440107" cy="1323439"/>
          </a:xfrm>
          <a:prstGeom prst="rect">
            <a:avLst/>
          </a:prstGeom>
        </p:spPr>
        <p:txBody>
          <a:bodyPr wrap="square">
            <a:spAutoFit/>
          </a:bodyPr>
          <a:lstStyle/>
          <a:p>
            <a:r>
              <a:rPr lang="en-US" sz="2000" b="1" dirty="0">
                <a:hlinkClick r:id="rId4"/>
              </a:rPr>
              <a:t>For more information visit: dbMotion</a:t>
            </a:r>
            <a:endParaRPr lang="en-US" sz="2000" b="1" dirty="0"/>
          </a:p>
        </p:txBody>
      </p:sp>
    </p:spTree>
    <p:custDataLst>
      <p:tags r:id="rId1"/>
    </p:custDataLst>
    <p:extLst>
      <p:ext uri="{BB962C8B-B14F-4D97-AF65-F5344CB8AC3E}">
        <p14:creationId xmlns:p14="http://schemas.microsoft.com/office/powerpoint/2010/main" val="2073993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 name="Cloud Callout 13"/>
          <p:cNvSpPr/>
          <p:nvPr/>
        </p:nvSpPr>
        <p:spPr>
          <a:xfrm>
            <a:off x="4549882" y="150405"/>
            <a:ext cx="4432062" cy="1504038"/>
          </a:xfrm>
          <a:prstGeom prst="cloudCallout">
            <a:avLst/>
          </a:prstGeom>
          <a:solidFill>
            <a:srgbClr val="FF23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6963" y="150405"/>
            <a:ext cx="4093705" cy="852289"/>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a:cs typeface="Britannic Bold"/>
              </a:rPr>
              <a:t>Phase 4: Implementation</a:t>
            </a:r>
          </a:p>
        </p:txBody>
      </p:sp>
      <p:graphicFrame>
        <p:nvGraphicFramePr>
          <p:cNvPr id="5" name="Diagram 4"/>
          <p:cNvGraphicFramePr/>
          <p:nvPr>
            <p:extLst>
              <p:ext uri="{D42A27DB-BD31-4B8C-83A1-F6EECF244321}">
                <p14:modId xmlns:p14="http://schemas.microsoft.com/office/powerpoint/2010/main" val="731026440"/>
              </p:ext>
            </p:extLst>
          </p:nvPr>
        </p:nvGraphicFramePr>
        <p:xfrm>
          <a:off x="-180318" y="1266692"/>
          <a:ext cx="6763664" cy="4752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5380298" y="3506039"/>
            <a:ext cx="3893197" cy="1200329"/>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a:cs typeface="Britannic Bold"/>
              </a:rPr>
              <a:t>Successful Implementation </a:t>
            </a:r>
          </a:p>
        </p:txBody>
      </p:sp>
      <p:cxnSp>
        <p:nvCxnSpPr>
          <p:cNvPr id="10" name="Elbow Connector 9"/>
          <p:cNvCxnSpPr>
            <a:endCxn id="8" idx="0"/>
          </p:cNvCxnSpPr>
          <p:nvPr/>
        </p:nvCxnSpPr>
        <p:spPr>
          <a:xfrm>
            <a:off x="5681917" y="2439885"/>
            <a:ext cx="1644980" cy="1066154"/>
          </a:xfrm>
          <a:prstGeom prst="bentConnector2">
            <a:avLst/>
          </a:prstGeom>
          <a:ln>
            <a:solidFill>
              <a:srgbClr val="FF238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62573" y="402529"/>
            <a:ext cx="3951678" cy="954107"/>
          </a:xfrm>
          <a:prstGeom prst="rect">
            <a:avLst/>
          </a:prstGeom>
          <a:noFill/>
        </p:spPr>
        <p:txBody>
          <a:bodyPr wrap="square" rtlCol="0">
            <a:spAutoFit/>
          </a:bodyPr>
          <a:lstStyle/>
          <a:p>
            <a:r>
              <a:rPr lang="en-US" sz="1400" dirty="0"/>
              <a:t>Change issues and change management began early in the technical process in order to make adjustments before the system implementation began (</a:t>
            </a:r>
            <a:r>
              <a:rPr lang="en-US" sz="1400" dirty="0" err="1"/>
              <a:t>Lorenzi</a:t>
            </a:r>
            <a:r>
              <a:rPr lang="en-US" sz="1400" dirty="0"/>
              <a:t> &amp; Riley, 2003).</a:t>
            </a:r>
          </a:p>
        </p:txBody>
      </p:sp>
      <p:sp>
        <p:nvSpPr>
          <p:cNvPr id="15" name="Oval Callout 14"/>
          <p:cNvSpPr/>
          <p:nvPr/>
        </p:nvSpPr>
        <p:spPr>
          <a:xfrm>
            <a:off x="4549882" y="5183963"/>
            <a:ext cx="4723614" cy="1671153"/>
          </a:xfrm>
          <a:prstGeom prst="wedgeEllipseCallout">
            <a:avLst>
              <a:gd name="adj1" fmla="val -36895"/>
              <a:gd name="adj2" fmla="val -55357"/>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5154726" y="5452726"/>
            <a:ext cx="3759525" cy="1446550"/>
          </a:xfrm>
          <a:prstGeom prst="rect">
            <a:avLst/>
          </a:prstGeom>
          <a:noFill/>
        </p:spPr>
        <p:txBody>
          <a:bodyPr wrap="square" rtlCol="0">
            <a:spAutoFit/>
          </a:bodyPr>
          <a:lstStyle/>
          <a:p>
            <a:r>
              <a:rPr lang="en-US" sz="1400" b="1" dirty="0"/>
              <a:t>Discussions about the ease of use and how to maintain effective communication channels during the implementation process is vital  (Dimension Data, 2015; </a:t>
            </a:r>
            <a:r>
              <a:rPr lang="en-US" sz="1400" b="1" dirty="0" err="1"/>
              <a:t>Maillet</a:t>
            </a:r>
            <a:r>
              <a:rPr lang="en-US" sz="1400" b="1" dirty="0"/>
              <a:t>, Luc, &amp; </a:t>
            </a:r>
            <a:r>
              <a:rPr lang="en-US" sz="1400" b="1" dirty="0" err="1"/>
              <a:t>Sicotte</a:t>
            </a:r>
            <a:r>
              <a:rPr lang="en-US" sz="1400" b="1" dirty="0"/>
              <a:t>, 2015). </a:t>
            </a:r>
          </a:p>
          <a:p>
            <a:endParaRPr lang="en-US" dirty="0"/>
          </a:p>
        </p:txBody>
      </p:sp>
      <p:sp>
        <p:nvSpPr>
          <p:cNvPr id="21" name="Rounded Rectangle 20"/>
          <p:cNvSpPr/>
          <p:nvPr/>
        </p:nvSpPr>
        <p:spPr>
          <a:xfrm>
            <a:off x="7084616" y="1871693"/>
            <a:ext cx="1420265" cy="8188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Adequate Training</a:t>
            </a:r>
          </a:p>
        </p:txBody>
      </p:sp>
    </p:spTree>
    <p:custDataLst>
      <p:tags r:id="rId1"/>
    </p:custDataLst>
    <p:extLst>
      <p:ext uri="{BB962C8B-B14F-4D97-AF65-F5344CB8AC3E}">
        <p14:creationId xmlns:p14="http://schemas.microsoft.com/office/powerpoint/2010/main" val="3138632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6" presetClass="entr" presetSubtype="16"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50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1000"/>
                                        <p:tgtEl>
                                          <p:spTgt spid="15"/>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14" presetClass="entr" presetSubtype="10" fill="hold" grpId="0" nodeType="afterEffect">
                                  <p:stCondLst>
                                    <p:cond delay="400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2000"/>
                                        <p:tgtEl>
                                          <p:spTgt spid="21"/>
                                        </p:tgtEl>
                                      </p:cBhvr>
                                    </p:animEffect>
                                  </p:childTnLst>
                                </p:cTn>
                              </p:par>
                            </p:childTnLst>
                          </p:cTn>
                        </p:par>
                        <p:par>
                          <p:cTn id="24" fill="hold">
                            <p:stCondLst>
                              <p:cond delay="12000"/>
                            </p:stCondLst>
                            <p:childTnLst>
                              <p:par>
                                <p:cTn id="25" presetID="45" presetClass="entr" presetSubtype="0" fill="hold" grpId="0"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12" grpId="0"/>
      <p:bldP spid="15" grpId="0" animBg="1"/>
      <p:bldP spid="16"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0301096"/>
              </p:ext>
            </p:extLst>
          </p:nvPr>
        </p:nvGraphicFramePr>
        <p:xfrm>
          <a:off x="-445086" y="1148989"/>
          <a:ext cx="8716042" cy="4766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2717800" y="404076"/>
            <a:ext cx="6280179" cy="707886"/>
          </a:xfrm>
          <a:prstGeom prst="rect">
            <a:avLst/>
          </a:prstGeom>
          <a:noFill/>
        </p:spPr>
        <p:txBody>
          <a:bodyPr wrap="square" lIns="91440" tIns="45720" rIns="91440" bIns="45720">
            <a:spAutoFit/>
          </a:bodyPr>
          <a:lstStyle/>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Education/Training Plan </a:t>
            </a:r>
          </a:p>
        </p:txBody>
      </p:sp>
      <p:sp>
        <p:nvSpPr>
          <p:cNvPr id="7" name="Cloud Callout 6"/>
          <p:cNvSpPr/>
          <p:nvPr/>
        </p:nvSpPr>
        <p:spPr>
          <a:xfrm>
            <a:off x="3843070" y="5397829"/>
            <a:ext cx="5499916" cy="1460171"/>
          </a:xfrm>
          <a:prstGeom prst="cloudCallout">
            <a:avLst>
              <a:gd name="adj1" fmla="val -26558"/>
              <a:gd name="adj2" fmla="val -58712"/>
            </a:avLst>
          </a:prstGeom>
          <a:solidFill>
            <a:srgbClr val="FF154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45102" y="5760192"/>
            <a:ext cx="4079651" cy="830997"/>
          </a:xfrm>
          <a:prstGeom prst="rect">
            <a:avLst/>
          </a:prstGeom>
          <a:noFill/>
        </p:spPr>
        <p:txBody>
          <a:bodyPr wrap="square" rtlCol="0">
            <a:spAutoFit/>
          </a:bodyPr>
          <a:lstStyle/>
          <a:p>
            <a:r>
              <a:rPr lang="en-US" sz="1600" b="1" dirty="0"/>
              <a:t>Hands-on clinical education with the platform is beneficial and can improve patient outcomes  (Creswell et al.,</a:t>
            </a:r>
            <a:r>
              <a:rPr lang="en-US" sz="1600" b="1" i="1" dirty="0"/>
              <a:t> </a:t>
            </a:r>
            <a:r>
              <a:rPr lang="en-US" sz="1600" b="1" dirty="0"/>
              <a:t>2013). </a:t>
            </a:r>
          </a:p>
        </p:txBody>
      </p:sp>
    </p:spTree>
    <p:custDataLst>
      <p:tags r:id="rId1"/>
    </p:custDataLst>
    <p:extLst>
      <p:ext uri="{BB962C8B-B14F-4D97-AF65-F5344CB8AC3E}">
        <p14:creationId xmlns:p14="http://schemas.microsoft.com/office/powerpoint/2010/main" val="3611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786" y="2047815"/>
            <a:ext cx="5027529" cy="4446002"/>
          </a:xfrm>
        </p:spPr>
        <p:txBody>
          <a:bodyPr>
            <a:normAutofit fontScale="77500" lnSpcReduction="20000"/>
          </a:bodyPr>
          <a:lstStyle/>
          <a:p>
            <a:pPr marL="0" indent="0">
              <a:buNone/>
            </a:pPr>
            <a:r>
              <a:rPr lang="en-US" dirty="0"/>
              <a:t>Utilize the Agency for Healthcare Research and Quality (AHRQ) (2015) for evaluating HIE projects: </a:t>
            </a:r>
          </a:p>
          <a:p>
            <a:pPr marL="0" indent="0">
              <a:buNone/>
            </a:pPr>
            <a:endParaRPr lang="en-US" dirty="0">
              <a:effectLst/>
            </a:endParaRPr>
          </a:p>
          <a:p>
            <a:r>
              <a:rPr lang="en-US" b="1" dirty="0"/>
              <a:t>Step 1: Select Evaluation Team</a:t>
            </a:r>
          </a:p>
          <a:p>
            <a:pPr marL="0" indent="0">
              <a:buNone/>
            </a:pPr>
            <a:r>
              <a:rPr lang="en-US" sz="1800" b="1" dirty="0"/>
              <a:t>- Management Team, IT Team and Staff </a:t>
            </a:r>
            <a:endParaRPr lang="en-US" sz="1800" dirty="0"/>
          </a:p>
          <a:p>
            <a:r>
              <a:rPr lang="en-US" b="1" dirty="0"/>
              <a:t>Step 2: Characterize the HIE Project</a:t>
            </a:r>
          </a:p>
          <a:p>
            <a:pPr marL="0" indent="0">
              <a:buNone/>
            </a:pPr>
            <a:r>
              <a:rPr lang="en-US" sz="1800" b="1" dirty="0"/>
              <a:t>-Goals and objectives must be articulated</a:t>
            </a:r>
            <a:r>
              <a:rPr lang="en-US" sz="1800" b="1" dirty="0">
                <a:effectLst/>
              </a:rPr>
              <a:t> </a:t>
            </a:r>
            <a:endParaRPr lang="en-US" sz="1800" b="1" dirty="0"/>
          </a:p>
          <a:p>
            <a:r>
              <a:rPr lang="en-US" b="1" dirty="0"/>
              <a:t>Step 3: Assess the value of the HIE system</a:t>
            </a:r>
            <a:r>
              <a:rPr lang="en-US" dirty="0"/>
              <a:t> </a:t>
            </a:r>
          </a:p>
          <a:p>
            <a:pPr marL="0" indent="0">
              <a:buNone/>
            </a:pPr>
            <a:r>
              <a:rPr lang="en-US" sz="1800" b="1" dirty="0"/>
              <a:t>- Is there financial benefit, clinical and patient benefit?  </a:t>
            </a:r>
          </a:p>
          <a:p>
            <a:r>
              <a:rPr lang="en-US" b="1" dirty="0"/>
              <a:t>Step 4: Develop evaluation plan</a:t>
            </a:r>
          </a:p>
          <a:p>
            <a:pPr marL="0" indent="0">
              <a:buNone/>
            </a:pPr>
            <a:r>
              <a:rPr lang="en-US" sz="1800" b="1" dirty="0"/>
              <a:t>- Solidifying goals and objectives</a:t>
            </a:r>
            <a:r>
              <a:rPr lang="en-US" sz="1800" b="1" dirty="0">
                <a:effectLst/>
              </a:rPr>
              <a:t> for evaluation plan</a:t>
            </a:r>
            <a:endParaRPr lang="en-US" sz="1800" b="1" dirty="0"/>
          </a:p>
          <a:p>
            <a:endParaRPr lang="en-US" dirty="0"/>
          </a:p>
        </p:txBody>
      </p:sp>
      <p:sp>
        <p:nvSpPr>
          <p:cNvPr id="4" name="Rectangle 3"/>
          <p:cNvSpPr/>
          <p:nvPr/>
        </p:nvSpPr>
        <p:spPr>
          <a:xfrm>
            <a:off x="271637" y="293488"/>
            <a:ext cx="4511421" cy="1754327"/>
          </a:xfrm>
          <a:prstGeom prst="rect">
            <a:avLst/>
          </a:prstGeom>
          <a:noFill/>
          <a:scene3d>
            <a:camera prst="orthographicFront"/>
            <a:lightRig rig="threePt" dir="t"/>
          </a:scene3d>
          <a:sp3d>
            <a:bevelT prst="slope"/>
          </a:sp3d>
        </p:spPr>
        <p:txBody>
          <a:bodyPr wrap="non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Phase 5: </a:t>
            </a: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Evaluation plan</a:t>
            </a:r>
          </a:p>
        </p:txBody>
      </p:sp>
      <p:sp>
        <p:nvSpPr>
          <p:cNvPr id="5" name="Cloud Callout 4"/>
          <p:cNvSpPr/>
          <p:nvPr/>
        </p:nvSpPr>
        <p:spPr>
          <a:xfrm>
            <a:off x="4845610" y="293488"/>
            <a:ext cx="4298389" cy="1674366"/>
          </a:xfrm>
          <a:prstGeom prst="cloudCallout">
            <a:avLst>
              <a:gd name="adj1" fmla="val -59317"/>
              <a:gd name="adj2" fmla="val -18345"/>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528799" y="541431"/>
            <a:ext cx="3291673" cy="1077218"/>
          </a:xfrm>
          <a:prstGeom prst="rect">
            <a:avLst/>
          </a:prstGeom>
          <a:noFill/>
        </p:spPr>
        <p:txBody>
          <a:bodyPr wrap="square" rtlCol="0">
            <a:spAutoFit/>
          </a:bodyPr>
          <a:lstStyle/>
          <a:p>
            <a:r>
              <a:rPr lang="en-US" sz="1600" b="1" dirty="0">
                <a:solidFill>
                  <a:schemeClr val="bg1"/>
                </a:solidFill>
              </a:rPr>
              <a:t>The value assessment  will include quantitative and qualitative components to ensure a well-rounded evaluation of effects. </a:t>
            </a:r>
          </a:p>
        </p:txBody>
      </p:sp>
    </p:spTree>
    <p:custDataLst>
      <p:tags r:id="rId1"/>
    </p:custDataLst>
    <p:extLst>
      <p:ext uri="{BB962C8B-B14F-4D97-AF65-F5344CB8AC3E}">
        <p14:creationId xmlns:p14="http://schemas.microsoft.com/office/powerpoint/2010/main" val="4158170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heel(1)">
                                      <p:cBhvr>
                                        <p:cTn id="11" dur="2000"/>
                                        <p:tgtEl>
                                          <p:spTgt spid="3">
                                            <p:txEl>
                                              <p:pRg st="2" end="2"/>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1)">
                                      <p:cBhvr>
                                        <p:cTn id="23" dur="2000"/>
                                        <p:tgtEl>
                                          <p:spTgt spid="3">
                                            <p:txEl>
                                              <p:pRg st="5" end="5"/>
                                            </p:txEl>
                                          </p:spTgt>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heel(1)">
                                      <p:cBhvr>
                                        <p:cTn id="35" dur="2000"/>
                                        <p:tgtEl>
                                          <p:spTgt spid="3">
                                            <p:txEl>
                                              <p:pRg st="8" end="8"/>
                                            </p:txEl>
                                          </p:spTgt>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heel(1)">
                                      <p:cBhvr>
                                        <p:cTn id="3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748" y="139531"/>
            <a:ext cx="5622640" cy="962016"/>
          </a:xfrm>
        </p:spPr>
        <p:txBody>
          <a:bodyPr>
            <a:noAutofit/>
          </a:bodyPr>
          <a:lstStyle/>
          <a:p>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Closing remarks</a:t>
            </a:r>
          </a:p>
        </p:txBody>
      </p:sp>
      <p:sp>
        <p:nvSpPr>
          <p:cNvPr id="7" name="TextBox 6"/>
          <p:cNvSpPr txBox="1"/>
          <p:nvPr/>
        </p:nvSpPr>
        <p:spPr>
          <a:xfrm>
            <a:off x="4130501" y="1101547"/>
            <a:ext cx="4864100" cy="3416320"/>
          </a:xfrm>
          <a:prstGeom prst="rect">
            <a:avLst/>
          </a:prstGeom>
          <a:noFill/>
        </p:spPr>
        <p:txBody>
          <a:bodyPr wrap="square" rtlCol="0">
            <a:spAutoFit/>
          </a:bodyPr>
          <a:lstStyle/>
          <a:p>
            <a:r>
              <a:rPr lang="en-US" dirty="0">
                <a:solidFill>
                  <a:srgbClr val="FFFFFF"/>
                </a:solidFill>
              </a:rPr>
              <a:t>To better serve the patients of University of Alberta Hospital, lower costs and improve work productivity the solution of dbMotion a HIE/cloud computing system will be implemented to link patient data, history and current up to date information from ER and a follow up trauma unit so there is continuity of care.</a:t>
            </a:r>
          </a:p>
          <a:p>
            <a:r>
              <a:rPr lang="en-US" dirty="0">
                <a:solidFill>
                  <a:srgbClr val="FFFFFF"/>
                </a:solidFill>
              </a:rPr>
              <a:t>If successful remaining units of the hospital will follow suit, with the hope of complete interoperability and data sharing without completing changing current Clinical information systems. </a:t>
            </a:r>
          </a:p>
        </p:txBody>
      </p:sp>
      <p:pic>
        <p:nvPicPr>
          <p:cNvPr id="8" name="Picture 7" descr="6788841076_a9c0b1483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62551" y="5061447"/>
            <a:ext cx="1745905" cy="1382472"/>
          </a:xfrm>
          <a:prstGeom prst="rect">
            <a:avLst/>
          </a:prstGeom>
        </p:spPr>
      </p:pic>
    </p:spTree>
    <p:custDataLst>
      <p:tags r:id="rId1"/>
    </p:custDataLst>
    <p:extLst>
      <p:ext uri="{BB962C8B-B14F-4D97-AF65-F5344CB8AC3E}">
        <p14:creationId xmlns:p14="http://schemas.microsoft.com/office/powerpoint/2010/main" val="11339806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br>
              <a:rPr lang="en-US" dirty="0"/>
            </a:br>
            <a:endParaRPr lang="en-US" dirty="0"/>
          </a:p>
        </p:txBody>
      </p:sp>
      <p:sp>
        <p:nvSpPr>
          <p:cNvPr id="3" name="Content Placeholder 2"/>
          <p:cNvSpPr>
            <a:spLocks noGrp="1"/>
          </p:cNvSpPr>
          <p:nvPr>
            <p:ph idx="1"/>
          </p:nvPr>
        </p:nvSpPr>
        <p:spPr>
          <a:xfrm>
            <a:off x="0" y="1069539"/>
            <a:ext cx="9144000" cy="5788461"/>
          </a:xfrm>
        </p:spPr>
        <p:txBody>
          <a:bodyPr>
            <a:normAutofit fontScale="40000" lnSpcReduction="20000"/>
          </a:bodyPr>
          <a:lstStyle/>
          <a:p>
            <a:r>
              <a:rPr lang="en-US" sz="3500" dirty="0"/>
              <a:t>Agency for Healthcare Research and Quality (AHRQ) (2015). </a:t>
            </a:r>
          </a:p>
          <a:p>
            <a:r>
              <a:rPr lang="en-US" sz="3500" dirty="0"/>
              <a:t>British Columbia Ministry of Health. (2015). Enabling effective, quality population and patient-</a:t>
            </a:r>
            <a:r>
              <a:rPr lang="en-US" sz="3500" dirty="0" err="1"/>
              <a:t>centred</a:t>
            </a:r>
            <a:r>
              <a:rPr lang="en-US" sz="3500" dirty="0"/>
              <a:t> care: A provincial strategy for health information management and technology. Retrieved from </a:t>
            </a:r>
            <a:r>
              <a:rPr lang="en-US" sz="3500" u="sng" dirty="0">
                <a:hlinkClick r:id="rId4"/>
              </a:rPr>
              <a:t>http://www.health.gov.bc.ca/library/publications/year/2015/IMIT-policy-paper.pdf</a:t>
            </a:r>
            <a:endParaRPr lang="en-US" sz="3500" u="sng" dirty="0"/>
          </a:p>
          <a:p>
            <a:r>
              <a:rPr lang="en-US" sz="3500" dirty="0" err="1"/>
              <a:t>Cresswell</a:t>
            </a:r>
            <a:r>
              <a:rPr lang="en-US" sz="3500" dirty="0"/>
              <a:t>, K. M., Bates, D. W., &amp; Sheikh, A. (2013). Ten key considerations for the successful implementation and adoption of large-scale health information technology. </a:t>
            </a:r>
            <a:r>
              <a:rPr lang="en-US" sz="3500" i="1" dirty="0"/>
              <a:t>Journal of the American Medical Informatics Association</a:t>
            </a:r>
            <a:r>
              <a:rPr lang="en-US" sz="3500" dirty="0"/>
              <a:t>, </a:t>
            </a:r>
            <a:r>
              <a:rPr lang="en-US" sz="3500" i="1" dirty="0"/>
              <a:t>20</a:t>
            </a:r>
            <a:r>
              <a:rPr lang="en-US" sz="3500" dirty="0"/>
              <a:t>(1), 9-13.</a:t>
            </a:r>
          </a:p>
          <a:p>
            <a:r>
              <a:rPr lang="en-US" sz="3500" dirty="0"/>
              <a:t>Dimension Data (2015).  </a:t>
            </a:r>
            <a:r>
              <a:rPr lang="en-US" sz="3500" i="1" dirty="0"/>
              <a:t>A guide to a successful clinical information system implementation. </a:t>
            </a:r>
            <a:r>
              <a:rPr lang="en-US" sz="3500" dirty="0"/>
              <a:t>Dimension Data Pamphlet: A Best Practice Guide, 1-7. </a:t>
            </a:r>
          </a:p>
          <a:p>
            <a:r>
              <a:rPr lang="en-US" sz="3500" dirty="0" err="1"/>
              <a:t>Frisse</a:t>
            </a:r>
            <a:r>
              <a:rPr lang="en-US" sz="3500" dirty="0"/>
              <a:t>, M., Johnson, K, </a:t>
            </a:r>
            <a:r>
              <a:rPr lang="en-US" sz="3500" dirty="0" err="1"/>
              <a:t>Nian</a:t>
            </a:r>
            <a:r>
              <a:rPr lang="en-US" sz="3500" dirty="0"/>
              <a:t>, H., Davison, C., </a:t>
            </a:r>
            <a:r>
              <a:rPr lang="en-US" sz="3500" dirty="0" err="1"/>
              <a:t>Gadd</a:t>
            </a:r>
            <a:r>
              <a:rPr lang="en-US" sz="3500" dirty="0"/>
              <a:t>, C., </a:t>
            </a:r>
            <a:r>
              <a:rPr lang="en-US" sz="3500" dirty="0" err="1"/>
              <a:t>Unertl</a:t>
            </a:r>
            <a:r>
              <a:rPr lang="en-US" sz="3500" dirty="0"/>
              <a:t>, K., …Chen, Q. (2011). The financial impact of health information exchange on emergency department care. </a:t>
            </a:r>
            <a:r>
              <a:rPr lang="en-US" sz="3500" i="1" dirty="0"/>
              <a:t>Journal of American Medical Informatics Association, 19, </a:t>
            </a:r>
            <a:r>
              <a:rPr lang="en-US" sz="3500" dirty="0"/>
              <a:t>328-333.</a:t>
            </a:r>
          </a:p>
          <a:p>
            <a:r>
              <a:rPr lang="en-US" sz="3500" dirty="0" err="1"/>
              <a:t>Gassert</a:t>
            </a:r>
            <a:r>
              <a:rPr lang="en-US" sz="3500" dirty="0"/>
              <a:t>, C.A. (1996). Defining information requirements using holistic models: Introduction to a case study. </a:t>
            </a:r>
            <a:r>
              <a:rPr lang="en-US" sz="3500" i="1" dirty="0"/>
              <a:t>Holistic Nursing Practice, 11, </a:t>
            </a:r>
            <a:r>
              <a:rPr lang="en-US" sz="3500" dirty="0"/>
              <a:t>64-74.</a:t>
            </a:r>
          </a:p>
          <a:p>
            <a:r>
              <a:rPr lang="en-US" sz="3500" dirty="0"/>
              <a:t>Health Quality Ontario. (2013). Electronic tools for health information exchange: an evidence-based analysis. </a:t>
            </a:r>
            <a:r>
              <a:rPr lang="en-US" sz="3500" i="1" dirty="0"/>
              <a:t>Ontario Health Technology Assessment Series, 13</a:t>
            </a:r>
            <a:r>
              <a:rPr lang="en-US" sz="3500" dirty="0"/>
              <a:t>(11), 1-76.</a:t>
            </a:r>
          </a:p>
          <a:p>
            <a:r>
              <a:rPr lang="en-US" sz="3500" dirty="0" err="1"/>
              <a:t>Lorenzi</a:t>
            </a:r>
            <a:r>
              <a:rPr lang="en-US" sz="3500" dirty="0"/>
              <a:t>, N. M., &amp; Riley, R. T. (2003). Organizational issues= change.</a:t>
            </a:r>
            <a:r>
              <a:rPr lang="en-US" sz="3500" i="1" dirty="0"/>
              <a:t> International Journal of Medical Informatics, 69</a:t>
            </a:r>
            <a:r>
              <a:rPr lang="en-US" sz="3500" dirty="0"/>
              <a:t>(2), 197-203. </a:t>
            </a:r>
          </a:p>
          <a:p>
            <a:r>
              <a:rPr lang="en-US" sz="3500" dirty="0" err="1"/>
              <a:t>Ludwick</a:t>
            </a:r>
            <a:r>
              <a:rPr lang="en-US" sz="3500" dirty="0"/>
              <a:t>, D. A., &amp; Doucette, J. (2009). Adopting electronic medical records in primary care: Lessons learned from health information systems implementation experience in seven countries. </a:t>
            </a:r>
            <a:r>
              <a:rPr lang="en-US" sz="3500" i="1" dirty="0"/>
              <a:t>International Journal of Medical Informatics</a:t>
            </a:r>
            <a:r>
              <a:rPr lang="en-US" sz="3500" dirty="0"/>
              <a:t>, </a:t>
            </a:r>
            <a:r>
              <a:rPr lang="en-US" sz="3500" i="1" dirty="0"/>
              <a:t>78</a:t>
            </a:r>
            <a:r>
              <a:rPr lang="en-US" sz="3500" dirty="0"/>
              <a:t>(1), 22-31.</a:t>
            </a:r>
          </a:p>
          <a:p>
            <a:r>
              <a:rPr lang="en-US" sz="3500" dirty="0" err="1"/>
              <a:t>Maillet</a:t>
            </a:r>
            <a:r>
              <a:rPr lang="en-US" sz="3500" dirty="0"/>
              <a:t>, </a:t>
            </a:r>
            <a:r>
              <a:rPr lang="en-US" sz="3500" dirty="0" err="1"/>
              <a:t>É</a:t>
            </a:r>
            <a:r>
              <a:rPr lang="en-US" sz="3500" dirty="0"/>
              <a:t>., Mathieu, L., &amp; </a:t>
            </a:r>
            <a:r>
              <a:rPr lang="en-US" sz="3500" dirty="0" err="1"/>
              <a:t>Sicotte</a:t>
            </a:r>
            <a:r>
              <a:rPr lang="en-US" sz="3500" dirty="0"/>
              <a:t>, C. (2015). Modeling factors explaining the acceptance, actual use and satisfaction of nurses using an Electronic Patient Record in acute care settings: An extension of the UTAUT. </a:t>
            </a:r>
            <a:r>
              <a:rPr lang="en-US" sz="3500" i="1" dirty="0"/>
              <a:t>International journal of Medical Informatics</a:t>
            </a:r>
            <a:r>
              <a:rPr lang="en-US" sz="3500" dirty="0"/>
              <a:t>, </a:t>
            </a:r>
            <a:r>
              <a:rPr lang="en-US" sz="3500" i="1" dirty="0"/>
              <a:t>84</a:t>
            </a:r>
            <a:r>
              <a:rPr lang="en-US" sz="3500" dirty="0"/>
              <a:t>(1), 36-47.</a:t>
            </a:r>
          </a:p>
          <a:p>
            <a:r>
              <a:rPr lang="en-US" sz="3500" dirty="0"/>
              <a:t>Reddy, G.N., &amp; Reddy, G.J. (2014). Study of cloud computing in healthcare industry. </a:t>
            </a:r>
            <a:r>
              <a:rPr lang="en-US" sz="3500" i="1" dirty="0"/>
              <a:t>International Journal of Science and Engineering Research, 4</a:t>
            </a:r>
            <a:r>
              <a:rPr lang="en-US" sz="3500" dirty="0"/>
              <a:t>(9), 8-71.</a:t>
            </a:r>
          </a:p>
          <a:p>
            <a:r>
              <a:rPr lang="en-US" sz="3500" dirty="0"/>
              <a:t>Yen, P. Y., &amp; Bakken, S. (2012). Review of health information technology usability study methodologies. </a:t>
            </a:r>
            <a:r>
              <a:rPr lang="en-US" sz="3500" i="1" dirty="0"/>
              <a:t>Journal of the American Medical Informatics Association</a:t>
            </a:r>
            <a:r>
              <a:rPr lang="en-US" sz="3500" dirty="0"/>
              <a:t>, </a:t>
            </a:r>
            <a:r>
              <a:rPr lang="en-US" sz="3500" i="1" dirty="0"/>
              <a:t>19</a:t>
            </a:r>
            <a:r>
              <a:rPr lang="en-US" sz="3500" dirty="0"/>
              <a:t>(3), 413-422. </a:t>
            </a:r>
            <a:r>
              <a:rPr lang="en-US" sz="3500" u="sng" dirty="0">
                <a:hlinkClick r:id="rId5"/>
              </a:rPr>
              <a:t>http://jamia.oxfordjournals.org/content/19/3/413#ref-14</a:t>
            </a:r>
            <a:r>
              <a:rPr lang="en-US" sz="3500" dirty="0"/>
              <a:t> </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b="1" dirty="0"/>
          </a:p>
          <a:p>
            <a:endParaRPr lang="en-US" dirty="0"/>
          </a:p>
        </p:txBody>
      </p:sp>
    </p:spTree>
    <p:custDataLst>
      <p:tags r:id="rId1"/>
    </p:custDataLst>
    <p:extLst>
      <p:ext uri="{BB962C8B-B14F-4D97-AF65-F5344CB8AC3E}">
        <p14:creationId xmlns:p14="http://schemas.microsoft.com/office/powerpoint/2010/main" val="18211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080" y="284096"/>
            <a:ext cx="2925441" cy="1143000"/>
          </a:xfrm>
        </p:spPr>
        <p:txBody>
          <a:bodyPr/>
          <a:lstStyle/>
          <a:p>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ritannic Bold"/>
                <a:cs typeface="Britannic Bold"/>
              </a:rPr>
              <a:t>Problem</a:t>
            </a:r>
          </a:p>
        </p:txBody>
      </p:sp>
      <p:sp>
        <p:nvSpPr>
          <p:cNvPr id="3" name="Content Placeholder 2"/>
          <p:cNvSpPr>
            <a:spLocks noGrp="1"/>
          </p:cNvSpPr>
          <p:nvPr>
            <p:ph idx="1"/>
          </p:nvPr>
        </p:nvSpPr>
        <p:spPr>
          <a:xfrm>
            <a:off x="4511429" y="501346"/>
            <a:ext cx="4448771" cy="6212703"/>
          </a:xfrm>
        </p:spPr>
        <p:txBody>
          <a:bodyPr>
            <a:normAutofit fontScale="85000" lnSpcReduction="20000"/>
          </a:bodyPr>
          <a:lstStyle/>
          <a:p>
            <a:pPr marL="0" indent="0">
              <a:buNone/>
            </a:pPr>
            <a:r>
              <a:rPr lang="en-US" sz="2400" b="1" dirty="0"/>
              <a:t>Each unit uses different Clinical Information Systems (CIS) for important reasons. </a:t>
            </a:r>
          </a:p>
          <a:p>
            <a:pPr marL="425196" indent="-342900">
              <a:buFont typeface="+mj-lt"/>
              <a:buAutoNum type="arabicPeriod"/>
            </a:pPr>
            <a:r>
              <a:rPr lang="en-US" sz="2400" b="1" dirty="0"/>
              <a:t>ER CIS is compatible with Ambulance and Paramedic system (e- Critical/</a:t>
            </a:r>
            <a:r>
              <a:rPr lang="en-US" sz="2400" b="1" dirty="0" err="1"/>
              <a:t>Clinibase</a:t>
            </a:r>
            <a:r>
              <a:rPr lang="en-US" sz="2400" b="1" dirty="0"/>
              <a:t>)</a:t>
            </a:r>
          </a:p>
          <a:p>
            <a:pPr marL="425196" indent="-342900">
              <a:buFont typeface="+mj-lt"/>
              <a:buAutoNum type="arabicPeriod"/>
            </a:pPr>
            <a:r>
              <a:rPr lang="en-US" sz="2400" b="1" dirty="0"/>
              <a:t>Trauma Unit is specific for long term stay and used throughout the hospital (Sunrise Clinical Manager (SCM)).   </a:t>
            </a:r>
            <a:r>
              <a:rPr lang="en-US" sz="1800" b="1" dirty="0"/>
              <a:t> </a:t>
            </a:r>
          </a:p>
          <a:p>
            <a:endParaRPr lang="en-US" sz="1800" b="1" dirty="0"/>
          </a:p>
          <a:p>
            <a:pPr marL="82296" indent="0">
              <a:buNone/>
            </a:pPr>
            <a:r>
              <a:rPr lang="en-US" sz="2600" b="1" dirty="0">
                <a:solidFill>
                  <a:srgbClr val="FF0000"/>
                </a:solidFill>
              </a:rPr>
              <a:t>Operational consequences: </a:t>
            </a:r>
          </a:p>
          <a:p>
            <a:r>
              <a:rPr lang="en-US" sz="2600" b="1" dirty="0">
                <a:solidFill>
                  <a:srgbClr val="FF0000"/>
                </a:solidFill>
              </a:rPr>
              <a:t>duplication of tasks </a:t>
            </a:r>
          </a:p>
          <a:p>
            <a:r>
              <a:rPr lang="en-US" sz="2600" b="1" dirty="0">
                <a:solidFill>
                  <a:srgbClr val="FF0000"/>
                </a:solidFill>
              </a:rPr>
              <a:t>increased potential for errors </a:t>
            </a:r>
          </a:p>
          <a:p>
            <a:r>
              <a:rPr lang="en-US" sz="2600" b="1" dirty="0">
                <a:solidFill>
                  <a:srgbClr val="FF0000"/>
                </a:solidFill>
              </a:rPr>
              <a:t>increased workload for nursing staff</a:t>
            </a:r>
          </a:p>
          <a:p>
            <a:r>
              <a:rPr lang="en-US" sz="2600" b="1" dirty="0">
                <a:solidFill>
                  <a:srgbClr val="FF0000"/>
                </a:solidFill>
              </a:rPr>
              <a:t>decreased overall system efficiency</a:t>
            </a:r>
          </a:p>
          <a:p>
            <a:r>
              <a:rPr lang="en-US" sz="2600" b="1" dirty="0">
                <a:solidFill>
                  <a:srgbClr val="FF0000"/>
                </a:solidFill>
              </a:rPr>
              <a:t>Potential for errors, missed information and poor patient care </a:t>
            </a:r>
          </a:p>
          <a:p>
            <a:endParaRPr lang="en-US" sz="2600" b="1" dirty="0">
              <a:solidFill>
                <a:srgbClr val="FF0000"/>
              </a:solidFill>
            </a:endParaRPr>
          </a:p>
          <a:p>
            <a:endParaRPr lang="en-US" dirty="0"/>
          </a:p>
          <a:p>
            <a:endParaRPr lang="en-US" dirty="0"/>
          </a:p>
        </p:txBody>
      </p:sp>
      <p:sp>
        <p:nvSpPr>
          <p:cNvPr id="6" name="Not Equal 5"/>
          <p:cNvSpPr/>
          <p:nvPr/>
        </p:nvSpPr>
        <p:spPr>
          <a:xfrm>
            <a:off x="0" y="4645810"/>
            <a:ext cx="1436974" cy="1069538"/>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384307" y="1427096"/>
            <a:ext cx="735196" cy="711982"/>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0880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0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10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10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1000"/>
                                        <p:tgtEl>
                                          <p:spTgt spid="3">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1000"/>
                                        <p:tgtEl>
                                          <p:spTgt spid="3">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1000"/>
                                        <p:tgtEl>
                                          <p:spTgt spid="3">
                                            <p:txEl>
                                              <p:pRg st="6" end="6"/>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1000"/>
                                        <p:tgtEl>
                                          <p:spTgt spid="3">
                                            <p:txEl>
                                              <p:pRg st="7" end="7"/>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1000"/>
                                        <p:tgtEl>
                                          <p:spTgt spid="3">
                                            <p:txEl>
                                              <p:pRg st="8" end="8"/>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arn(inVertical)">
                                      <p:cBhvr>
                                        <p:cTn id="3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578" y="45720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itannic Bold"/>
                <a:cs typeface="Britannic Bold"/>
              </a:rPr>
              <a:t>Solution</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7" name="Content Placeholder 6"/>
          <p:cNvSpPr>
            <a:spLocks noGrp="1"/>
          </p:cNvSpPr>
          <p:nvPr>
            <p:ph idx="1"/>
          </p:nvPr>
        </p:nvSpPr>
        <p:spPr>
          <a:xfrm>
            <a:off x="1219757" y="1600200"/>
            <a:ext cx="4695229" cy="4525963"/>
          </a:xfrm>
        </p:spPr>
        <p:txBody>
          <a:bodyPr>
            <a:normAutofit fontScale="92500" lnSpcReduction="2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Consult the staff</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 a new CIS and gain staff input </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Make a plan</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Develop a team </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Integrate the platform for interoperability of hospital clinical information systems and cloud based storage and transfer of information.</a:t>
            </a:r>
          </a:p>
          <a:p>
            <a:endParaRPr lang="en-US" dirty="0"/>
          </a:p>
          <a:p>
            <a:endParaRPr lang="en-US" dirty="0"/>
          </a:p>
        </p:txBody>
      </p:sp>
      <p:sp>
        <p:nvSpPr>
          <p:cNvPr id="8" name="Cloud Callout 7"/>
          <p:cNvSpPr/>
          <p:nvPr/>
        </p:nvSpPr>
        <p:spPr>
          <a:xfrm>
            <a:off x="5781314" y="2924520"/>
            <a:ext cx="3191419" cy="1838270"/>
          </a:xfrm>
          <a:prstGeom prst="cloudCallout">
            <a:avLst>
              <a:gd name="adj1" fmla="val -47147"/>
              <a:gd name="adj2" fmla="val -821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92" y="3175194"/>
            <a:ext cx="2489641" cy="141577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dbMotion</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Health Information Exchange (HIE)</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1431719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3000"/>
                                        <p:tgtEl>
                                          <p:spTgt spid="8"/>
                                        </p:tgtEl>
                                      </p:cBhvr>
                                    </p:animEffect>
                                  </p:childTnLst>
                                </p:cTn>
                              </p:par>
                            </p:childTnLst>
                          </p:cTn>
                        </p:par>
                        <p:par>
                          <p:cTn id="8" fill="hold">
                            <p:stCondLst>
                              <p:cond delay="6000"/>
                            </p:stCondLst>
                            <p:childTnLst>
                              <p:par>
                                <p:cTn id="9" presetID="21" presetClass="entr" presetSubtype="1"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CEDFF"/>
        </a:solidFill>
        <a:effectLst/>
      </p:bgPr>
    </p:bg>
    <p:spTree>
      <p:nvGrpSpPr>
        <p:cNvPr id="1" name=""/>
        <p:cNvGrpSpPr/>
        <p:nvPr/>
      </p:nvGrpSpPr>
      <p:grpSpPr>
        <a:xfrm>
          <a:off x="0" y="0"/>
          <a:ext cx="0" cy="0"/>
          <a:chOff x="0" y="0"/>
          <a:chExt cx="0" cy="0"/>
        </a:xfrm>
      </p:grpSpPr>
      <p:pic>
        <p:nvPicPr>
          <p:cNvPr id="8" name="Picture 7" descr="cloud-comput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625712">
            <a:off x="1370570" y="4647056"/>
            <a:ext cx="1403660" cy="1882203"/>
          </a:xfrm>
          <a:prstGeom prst="rect">
            <a:avLst/>
          </a:prstGeom>
        </p:spPr>
      </p:pic>
      <p:sp>
        <p:nvSpPr>
          <p:cNvPr id="2" name="Cloud Callout 1"/>
          <p:cNvSpPr/>
          <p:nvPr/>
        </p:nvSpPr>
        <p:spPr>
          <a:xfrm>
            <a:off x="5881567" y="715088"/>
            <a:ext cx="2556478" cy="2115632"/>
          </a:xfrm>
          <a:prstGeom prst="cloudCallout">
            <a:avLst>
              <a:gd name="adj1" fmla="val -61129"/>
              <a:gd name="adj2" fmla="val -260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047755" y="2584346"/>
            <a:ext cx="4808015" cy="4154983"/>
          </a:xfrm>
          <a:prstGeom prst="rect">
            <a:avLst/>
          </a:prstGeom>
          <a:noFill/>
        </p:spPr>
        <p:txBody>
          <a:bodyPr wrap="square" lIns="91440" tIns="45720" rIns="91440" bIns="45720">
            <a:spAutoFit/>
          </a:bodyPr>
          <a:lstStyle/>
          <a:p>
            <a:pPr marL="0" indent="0" algn="just">
              <a:buNone/>
            </a:pPr>
            <a:r>
              <a:rPr lang="en-US" sz="2400" dirty="0">
                <a:latin typeface="Britannic Bold"/>
                <a:cs typeface="Britannic Bold"/>
              </a:rPr>
              <a:t>HIE is a common theme in developing frameworks for sharing and exchanging health information across the many healthcare providers involved in a patient’s care, and to ensure smooth transitions from one setting to the next (British Columbia Ministry of Health, 2015; </a:t>
            </a:r>
            <a:r>
              <a:rPr lang="en-US" sz="2400" dirty="0" err="1">
                <a:latin typeface="Britannic Bold"/>
                <a:cs typeface="Britannic Bold"/>
              </a:rPr>
              <a:t>Frisse</a:t>
            </a:r>
            <a:r>
              <a:rPr lang="en-US" sz="2400" dirty="0">
                <a:latin typeface="Britannic Bold"/>
                <a:cs typeface="Britannic Bold"/>
              </a:rPr>
              <a:t> </a:t>
            </a:r>
            <a:r>
              <a:rPr lang="en-US" sz="2400" i="1" dirty="0">
                <a:latin typeface="Britannic Bold"/>
                <a:cs typeface="Britannic Bold"/>
              </a:rPr>
              <a:t>et al.</a:t>
            </a:r>
            <a:r>
              <a:rPr lang="en-US" sz="2400" dirty="0">
                <a:latin typeface="Britannic Bold"/>
                <a:cs typeface="Britannic Bold"/>
              </a:rPr>
              <a:t>, 2011; Health Quality Ontario, 2013). </a:t>
            </a:r>
          </a:p>
        </p:txBody>
      </p:sp>
      <p:sp>
        <p:nvSpPr>
          <p:cNvPr id="5" name="TextBox 4"/>
          <p:cNvSpPr txBox="1"/>
          <p:nvPr/>
        </p:nvSpPr>
        <p:spPr>
          <a:xfrm>
            <a:off x="230735" y="1002563"/>
            <a:ext cx="3562207" cy="4062651"/>
          </a:xfrm>
          <a:prstGeom prst="rect">
            <a:avLst/>
          </a:prstGeom>
          <a:noFill/>
        </p:spPr>
        <p:txBody>
          <a:bodyPr wrap="square" rtlCol="0">
            <a:spAutoFit/>
          </a:bodyPr>
          <a:lstStyle/>
          <a:p>
            <a:r>
              <a:rPr lang="en-US" sz="2400" dirty="0">
                <a:solidFill>
                  <a:srgbClr val="870000"/>
                </a:solidFill>
                <a:latin typeface="Britannic Bold"/>
                <a:cs typeface="Britannic Bold"/>
              </a:rPr>
              <a:t>Cloud-based hospital information systems are becoming more widespread and are an effective mechanism to facilitate HIE and provide better healthcare services to patients (Reddy &amp; Reddy, 2014). </a:t>
            </a:r>
            <a:endParaRPr lang="en-US" sz="2400" b="1" dirty="0">
              <a:ln w="12700">
                <a:solidFill>
                  <a:schemeClr val="tx2">
                    <a:satMod val="155000"/>
                  </a:schemeClr>
                </a:solidFill>
                <a:prstDash val="solid"/>
              </a:ln>
              <a:solidFill>
                <a:srgbClr val="870000"/>
              </a:solidFill>
              <a:effectLst>
                <a:outerShdw blurRad="41275" dist="20320" dir="1800000" algn="tl" rotWithShape="0">
                  <a:srgbClr val="000000">
                    <a:alpha val="40000"/>
                  </a:srgbClr>
                </a:outerShdw>
              </a:effectLst>
              <a:latin typeface="Britannic Bold"/>
              <a:cs typeface="Britannic Bold"/>
            </a:endParaRPr>
          </a:p>
          <a:p>
            <a:endParaRPr lang="en-US" dirty="0"/>
          </a:p>
        </p:txBody>
      </p:sp>
      <p:sp>
        <p:nvSpPr>
          <p:cNvPr id="6" name="Rectangle 5"/>
          <p:cNvSpPr/>
          <p:nvPr/>
        </p:nvSpPr>
        <p:spPr>
          <a:xfrm>
            <a:off x="230735" y="18577"/>
            <a:ext cx="8913265" cy="1754327"/>
          </a:xfrm>
          <a:prstGeom prst="rect">
            <a:avLst/>
          </a:prstGeom>
          <a:noFill/>
          <a:effectLst>
            <a:glow rad="228600">
              <a:schemeClr val="accent2">
                <a:satMod val="175000"/>
                <a:alpha val="40000"/>
              </a:schemeClr>
            </a:glow>
          </a:effectLst>
        </p:spPr>
        <p:txBody>
          <a:bodyPr wrap="square" lIns="91440" tIns="45720" rIns="91440" bIns="45720">
            <a:spAutoFit/>
          </a:bodyPr>
          <a:lstStyle/>
          <a:p>
            <a:pPr algn="ctr"/>
            <a:r>
              <a:rPr lang="en-US" sz="5400" dirty="0">
                <a:solidFill>
                  <a:schemeClr val="tx2"/>
                </a:solidFill>
                <a:effectLst>
                  <a:glow rad="228600">
                    <a:schemeClr val="accent2">
                      <a:satMod val="175000"/>
                      <a:alpha val="40000"/>
                    </a:schemeClr>
                  </a:glow>
                </a:effectLst>
              </a:rPr>
              <a:t>Health Information Exchange (HIE)</a:t>
            </a:r>
            <a:endParaRPr lang="en-US" sz="5400" b="1" cap="none" spc="0" dirty="0">
              <a:ln w="12700">
                <a:solidFill>
                  <a:schemeClr val="tx2">
                    <a:satMod val="155000"/>
                  </a:schemeClr>
                </a:solidFill>
                <a:prstDash val="solid"/>
              </a:ln>
              <a:solidFill>
                <a:schemeClr val="tx2"/>
              </a:solidFill>
              <a:effectLst>
                <a:glow rad="228600">
                  <a:schemeClr val="accent2">
                    <a:satMod val="175000"/>
                    <a:alpha val="40000"/>
                  </a:schemeClr>
                </a:glow>
              </a:effectLst>
            </a:endParaRPr>
          </a:p>
        </p:txBody>
      </p:sp>
      <p:pic>
        <p:nvPicPr>
          <p:cNvPr id="7" name="Picture 6" descr="1101-1-children-health-car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9267" y="1178930"/>
            <a:ext cx="1791658" cy="1187947"/>
          </a:xfrm>
          <a:prstGeom prst="rect">
            <a:avLst/>
          </a:prstGeom>
        </p:spPr>
      </p:pic>
    </p:spTree>
    <p:custDataLst>
      <p:tags r:id="rId1"/>
    </p:custDataLst>
    <p:extLst>
      <p:ext uri="{BB962C8B-B14F-4D97-AF65-F5344CB8AC3E}">
        <p14:creationId xmlns:p14="http://schemas.microsoft.com/office/powerpoint/2010/main" val="4204652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4" presetClass="entr" presetSubtype="10" fill="hold" grpId="0" nodeType="afterEffect">
                                  <p:stCondLst>
                                    <p:cond delay="3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2000"/>
                                        <p:tgtEl>
                                          <p:spTgt spid="4">
                                            <p:txEl>
                                              <p:pRg st="0" end="0"/>
                                            </p:txEl>
                                          </p:spTgt>
                                        </p:tgtEl>
                                      </p:cBhvr>
                                    </p:animEffect>
                                  </p:childTnLst>
                                </p:cTn>
                              </p:par>
                            </p:childTnLst>
                          </p:cTn>
                        </p:par>
                        <p:par>
                          <p:cTn id="12" fill="hold">
                            <p:stCondLst>
                              <p:cond delay="7000"/>
                            </p:stCondLst>
                            <p:childTnLst>
                              <p:par>
                                <p:cTn id="13" presetID="6" presetClass="emph" presetSubtype="0" fill="hold" nodeType="after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19" y="264028"/>
            <a:ext cx="2600547" cy="1143000"/>
          </a:xfrm>
        </p:spPr>
        <p:txBody>
          <a:bodyPr/>
          <a:lstStyle/>
          <a:p>
            <a:r>
              <a:rPr lang="en-US" sz="5400" b="1" dirty="0">
                <a:solidFill>
                  <a:srgbClr val="FF6600"/>
                </a:solidFill>
                <a:effectLst>
                  <a:reflection blurRad="6350" stA="55000" endA="50" endPos="85000" dir="5400000" sy="-100000" algn="bl" rotWithShape="0"/>
                </a:effectLst>
                <a:latin typeface="Britannic Bold"/>
                <a:cs typeface="Britannic Bold"/>
              </a:rPr>
              <a:t>Team</a:t>
            </a:r>
          </a:p>
        </p:txBody>
      </p:sp>
      <p:pic>
        <p:nvPicPr>
          <p:cNvPr id="4" name="Content Placeholder 3" descr="powerpoint-presentation.png"/>
          <p:cNvPicPr>
            <a:picLocks noGrp="1" noChangeAspect="1"/>
          </p:cNvPicPr>
          <p:nvPr>
            <p:ph idx="1"/>
          </p:nvPr>
        </p:nvPicPr>
        <p:blipFill>
          <a:blip r:embed="rId4" cstate="email">
            <a:extLst>
              <a:ext uri="{28A0092B-C50C-407E-A947-70E740481C1C}">
                <a14:useLocalDpi xmlns:a14="http://schemas.microsoft.com/office/drawing/2010/main" val="0"/>
              </a:ext>
            </a:extLst>
          </a:blip>
          <a:srcRect t="6213" b="6213"/>
          <a:stretch>
            <a:fillRect/>
          </a:stretch>
        </p:blipFill>
        <p:spPr>
          <a:xfrm>
            <a:off x="5214998" y="634990"/>
            <a:ext cx="3494567" cy="1921877"/>
          </a:xfrm>
          <a:ln>
            <a:solidFill>
              <a:schemeClr val="tx1"/>
            </a:solidFill>
            <a:prstDash val="lgDash"/>
          </a:ln>
        </p:spPr>
      </p:pic>
      <p:graphicFrame>
        <p:nvGraphicFramePr>
          <p:cNvPr id="6" name="Diagram 5"/>
          <p:cNvGraphicFramePr/>
          <p:nvPr>
            <p:extLst>
              <p:ext uri="{D42A27DB-BD31-4B8C-83A1-F6EECF244321}">
                <p14:modId xmlns:p14="http://schemas.microsoft.com/office/powerpoint/2010/main" val="3734166828"/>
              </p:ext>
            </p:extLst>
          </p:nvPr>
        </p:nvGraphicFramePr>
        <p:xfrm>
          <a:off x="-33419" y="818867"/>
          <a:ext cx="6366129" cy="55649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372526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CEDFF"/>
        </a:solidFill>
        <a:effectLst/>
      </p:bgPr>
    </p:bg>
    <p:spTree>
      <p:nvGrpSpPr>
        <p:cNvPr id="1" name=""/>
        <p:cNvGrpSpPr/>
        <p:nvPr/>
      </p:nvGrpSpPr>
      <p:grpSpPr>
        <a:xfrm>
          <a:off x="0" y="0"/>
          <a:ext cx="0" cy="0"/>
          <a:chOff x="0" y="0"/>
          <a:chExt cx="0" cy="0"/>
        </a:xfrm>
      </p:grpSpPr>
      <p:pic>
        <p:nvPicPr>
          <p:cNvPr id="4" name="Content Placeholder 3" descr="images (2).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8650" r="-8650"/>
          <a:stretch/>
        </p:blipFill>
        <p:spPr>
          <a:xfrm>
            <a:off x="175159" y="2912862"/>
            <a:ext cx="3200059" cy="3664723"/>
          </a:xfrm>
        </p:spPr>
      </p:pic>
      <p:sp>
        <p:nvSpPr>
          <p:cNvPr id="6" name="TextBox 5"/>
          <p:cNvSpPr txBox="1"/>
          <p:nvPr/>
        </p:nvSpPr>
        <p:spPr>
          <a:xfrm>
            <a:off x="3065408" y="368439"/>
            <a:ext cx="6078592" cy="7017307"/>
          </a:xfrm>
          <a:prstGeom prst="rect">
            <a:avLst/>
          </a:prstGeom>
          <a:noFill/>
        </p:spPr>
        <p:txBody>
          <a:bodyPr wrap="square" rtlCol="0">
            <a:spAutoFit/>
          </a:bodyPr>
          <a:lstStyle/>
          <a:p>
            <a:pPr algn="ctr"/>
            <a:endParaRPr lang="en-US" dirty="0">
              <a:latin typeface="Britannic Bold"/>
              <a:cs typeface="Britannic Bold"/>
            </a:endParaRPr>
          </a:p>
          <a:p>
            <a:pPr algn="ctr"/>
            <a:r>
              <a:rPr lang="en-US" sz="2000" b="1" dirty="0">
                <a:latin typeface="Britannic Bold"/>
                <a:cs typeface="Britannic Bold"/>
              </a:rPr>
              <a:t>1) Discussion Phase: </a:t>
            </a:r>
          </a:p>
          <a:p>
            <a:pPr lvl="0" algn="ctr"/>
            <a:r>
              <a:rPr lang="en-US" dirty="0">
                <a:latin typeface="Britannic Bold"/>
                <a:cs typeface="Britannic Bold"/>
              </a:rPr>
              <a:t>Clarify problem(s) that the technology is meant to help tackle</a:t>
            </a:r>
          </a:p>
          <a:p>
            <a:pPr lvl="0" algn="ctr"/>
            <a:r>
              <a:rPr lang="en-US" dirty="0">
                <a:latin typeface="Britannic Bold"/>
                <a:cs typeface="Britannic Bold"/>
              </a:rPr>
              <a:t>Build consensus</a:t>
            </a:r>
          </a:p>
          <a:p>
            <a:pPr algn="ctr"/>
            <a:r>
              <a:rPr lang="en-US" dirty="0">
                <a:latin typeface="Britannic Bold"/>
                <a:cs typeface="Britannic Bold"/>
              </a:rPr>
              <a:t> </a:t>
            </a:r>
          </a:p>
          <a:p>
            <a:pPr algn="ctr"/>
            <a:r>
              <a:rPr lang="en-US" sz="2000" b="1" dirty="0">
                <a:latin typeface="Britannic Bold"/>
                <a:cs typeface="Britannic Bold"/>
              </a:rPr>
              <a:t>2) Testing Phase</a:t>
            </a:r>
            <a:r>
              <a:rPr lang="en-US" sz="2000" dirty="0">
                <a:latin typeface="Britannic Bold"/>
                <a:cs typeface="Britannic Bold"/>
              </a:rPr>
              <a:t>:</a:t>
            </a:r>
          </a:p>
          <a:p>
            <a:pPr lvl="0" algn="ctr"/>
            <a:r>
              <a:rPr lang="en-US" dirty="0">
                <a:latin typeface="Britannic Bold"/>
                <a:cs typeface="Britannic Bold"/>
              </a:rPr>
              <a:t>Consider Options</a:t>
            </a:r>
          </a:p>
          <a:p>
            <a:pPr lvl="0" algn="ctr"/>
            <a:r>
              <a:rPr lang="en-US" dirty="0">
                <a:latin typeface="Britannic Bold"/>
                <a:cs typeface="Britannic Bold"/>
              </a:rPr>
              <a:t>Choose systems that meet the clinical needs and is affordable</a:t>
            </a:r>
          </a:p>
          <a:p>
            <a:pPr algn="ctr"/>
            <a:r>
              <a:rPr lang="en-US" dirty="0">
                <a:latin typeface="Britannic Bold"/>
                <a:cs typeface="Britannic Bold"/>
              </a:rPr>
              <a:t> </a:t>
            </a:r>
          </a:p>
          <a:p>
            <a:pPr algn="ctr"/>
            <a:r>
              <a:rPr lang="en-US" sz="2000" b="1" dirty="0">
                <a:latin typeface="Britannic Bold"/>
                <a:cs typeface="Britannic Bold"/>
              </a:rPr>
              <a:t>3) Change Phase:</a:t>
            </a:r>
          </a:p>
          <a:p>
            <a:pPr lvl="0" algn="ctr"/>
            <a:r>
              <a:rPr lang="en-US" dirty="0">
                <a:latin typeface="Britannic Bold"/>
                <a:cs typeface="Britannic Bold"/>
              </a:rPr>
              <a:t>Plan appropriately</a:t>
            </a:r>
          </a:p>
          <a:p>
            <a:pPr algn="ctr"/>
            <a:r>
              <a:rPr lang="en-US" dirty="0">
                <a:latin typeface="Britannic Bold"/>
                <a:cs typeface="Britannic Bold"/>
              </a:rPr>
              <a:t> </a:t>
            </a:r>
          </a:p>
          <a:p>
            <a:pPr algn="ctr"/>
            <a:r>
              <a:rPr lang="en-US" sz="2000" b="1" dirty="0">
                <a:latin typeface="Britannic Bold"/>
                <a:cs typeface="Britannic Bold"/>
              </a:rPr>
              <a:t>4) Implementation/Rollout</a:t>
            </a:r>
            <a:r>
              <a:rPr lang="en-US" sz="2000" dirty="0">
                <a:latin typeface="Britannic Bold"/>
                <a:cs typeface="Britannic Bold"/>
              </a:rPr>
              <a:t>:</a:t>
            </a:r>
          </a:p>
          <a:p>
            <a:pPr lvl="0" algn="ctr"/>
            <a:r>
              <a:rPr lang="en-US" dirty="0">
                <a:latin typeface="Britannic Bold"/>
                <a:cs typeface="Britannic Bold"/>
              </a:rPr>
              <a:t>Don’t forget the infrastructure</a:t>
            </a:r>
          </a:p>
          <a:p>
            <a:pPr lvl="0" algn="ctr"/>
            <a:r>
              <a:rPr lang="en-US" dirty="0">
                <a:latin typeface="Britannic Bold"/>
                <a:cs typeface="Britannic Bold"/>
              </a:rPr>
              <a:t>Train Staff</a:t>
            </a:r>
          </a:p>
          <a:p>
            <a:pPr algn="ctr"/>
            <a:r>
              <a:rPr lang="en-US" sz="1600" dirty="0">
                <a:latin typeface="Britannic Bold"/>
                <a:cs typeface="Britannic Bold"/>
              </a:rPr>
              <a:t> </a:t>
            </a:r>
            <a:endParaRPr lang="en-US" dirty="0">
              <a:latin typeface="Britannic Bold"/>
              <a:cs typeface="Britannic Bold"/>
            </a:endParaRPr>
          </a:p>
          <a:p>
            <a:pPr algn="ctr"/>
            <a:r>
              <a:rPr lang="en-US" sz="2000" b="1" dirty="0">
                <a:latin typeface="Britannic Bold"/>
                <a:cs typeface="Britannic Bold"/>
              </a:rPr>
              <a:t>5) Evaluation Phase</a:t>
            </a:r>
            <a:r>
              <a:rPr lang="en-US" sz="2000" dirty="0">
                <a:latin typeface="Britannic Bold"/>
                <a:cs typeface="Britannic Bold"/>
              </a:rPr>
              <a:t>:</a:t>
            </a:r>
          </a:p>
          <a:p>
            <a:pPr lvl="0" algn="ctr"/>
            <a:r>
              <a:rPr lang="en-US" dirty="0">
                <a:latin typeface="Britannic Bold"/>
                <a:cs typeface="Britannic Bold"/>
              </a:rPr>
              <a:t>Continuously evaluate the process</a:t>
            </a:r>
          </a:p>
          <a:p>
            <a:pPr lvl="0" algn="ctr"/>
            <a:r>
              <a:rPr lang="en-US" dirty="0">
                <a:latin typeface="Britannic Bold"/>
                <a:cs typeface="Britannic Bold"/>
              </a:rPr>
              <a:t>Maintain the system</a:t>
            </a:r>
          </a:p>
          <a:p>
            <a:pPr lvl="0" algn="ctr"/>
            <a:r>
              <a:rPr lang="en-US" dirty="0">
                <a:latin typeface="Britannic Bold"/>
                <a:cs typeface="Britannic Bold"/>
              </a:rPr>
              <a:t>Stay the course</a:t>
            </a:r>
          </a:p>
          <a:p>
            <a:pPr algn="ctr"/>
            <a:r>
              <a:rPr lang="en-US" sz="1400" dirty="0">
                <a:latin typeface="Britannic Bold"/>
                <a:cs typeface="Britannic Bold"/>
              </a:rPr>
              <a:t>(</a:t>
            </a:r>
            <a:r>
              <a:rPr lang="en-US" sz="1400" dirty="0" err="1">
                <a:latin typeface="Britannic Bold"/>
                <a:cs typeface="Britannic Bold"/>
              </a:rPr>
              <a:t>Cresswell</a:t>
            </a:r>
            <a:r>
              <a:rPr lang="en-US" sz="1400" dirty="0">
                <a:latin typeface="Britannic Bold"/>
                <a:cs typeface="Britannic Bold"/>
              </a:rPr>
              <a:t> </a:t>
            </a:r>
            <a:r>
              <a:rPr lang="en-US" sz="1400" i="1" dirty="0">
                <a:latin typeface="Britannic Bold"/>
                <a:cs typeface="Britannic Bold"/>
              </a:rPr>
              <a:t>et al., </a:t>
            </a:r>
            <a:r>
              <a:rPr lang="en-US" sz="1400" dirty="0">
                <a:latin typeface="Britannic Bold"/>
                <a:cs typeface="Britannic Bold"/>
              </a:rPr>
              <a:t>2013) </a:t>
            </a:r>
          </a:p>
          <a:p>
            <a:endParaRPr lang="en-US" dirty="0"/>
          </a:p>
        </p:txBody>
      </p:sp>
      <p:sp>
        <p:nvSpPr>
          <p:cNvPr id="15" name="Rectangle 14"/>
          <p:cNvSpPr/>
          <p:nvPr/>
        </p:nvSpPr>
        <p:spPr>
          <a:xfrm>
            <a:off x="802032" y="159206"/>
            <a:ext cx="7920066" cy="523220"/>
          </a:xfrm>
          <a:prstGeom prst="rect">
            <a:avLst/>
          </a:prstGeom>
          <a:noFill/>
        </p:spPr>
        <p:txBody>
          <a:bodyPr wrap="square" lIns="91440" tIns="45720" rIns="91440" bIns="45720">
            <a:spAutoFit/>
          </a:bodyPr>
          <a:lstStyle/>
          <a:p>
            <a:pPr algn="ct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a:cs typeface="Britannic Bold"/>
              </a:rPr>
              <a:t>5 –phases wi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a:cs typeface="Britannic Bold"/>
              </a:rPr>
              <a:t>th ‘10 Considerations’ Integrated</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ritannic Bold"/>
              <a:cs typeface="Britannic Bold"/>
            </a:endParaRPr>
          </a:p>
        </p:txBody>
      </p:sp>
      <p:sp>
        <p:nvSpPr>
          <p:cNvPr id="18" name="Rounded Rectangular Callout 17"/>
          <p:cNvSpPr/>
          <p:nvPr/>
        </p:nvSpPr>
        <p:spPr>
          <a:xfrm>
            <a:off x="241995" y="1140303"/>
            <a:ext cx="2565117" cy="141656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241995" y="1283434"/>
            <a:ext cx="2448154" cy="1477327"/>
          </a:xfrm>
          <a:prstGeom prst="rect">
            <a:avLst/>
          </a:prstGeom>
          <a:noFill/>
        </p:spPr>
        <p:txBody>
          <a:bodyPr wrap="square" rtlCol="0">
            <a:spAutoFit/>
          </a:bodyPr>
          <a:lstStyle/>
          <a:p>
            <a:pPr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Create a plan and a realistic timeline </a:t>
            </a:r>
          </a:p>
          <a:p>
            <a:pPr algn="ctr"/>
            <a:endParaRPr lang="en-US" dirty="0"/>
          </a:p>
        </p:txBody>
      </p:sp>
      <p:pic>
        <p:nvPicPr>
          <p:cNvPr id="20" name="Picture 19" descr="3001739-inline-inline-2-features-calling-dr-watson.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76646">
            <a:off x="1214363" y="3678044"/>
            <a:ext cx="982274" cy="1147128"/>
          </a:xfrm>
          <a:prstGeom prst="rect">
            <a:avLst/>
          </a:prstGeom>
        </p:spPr>
      </p:pic>
    </p:spTree>
    <p:custDataLst>
      <p:tags r:id="rId1"/>
    </p:custDataLst>
    <p:extLst>
      <p:ext uri="{BB962C8B-B14F-4D97-AF65-F5344CB8AC3E}">
        <p14:creationId xmlns:p14="http://schemas.microsoft.com/office/powerpoint/2010/main" val="3933074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337" y="164909"/>
            <a:ext cx="2817764" cy="954764"/>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Timeline</a:t>
            </a:r>
          </a:p>
        </p:txBody>
      </p:sp>
      <p:graphicFrame>
        <p:nvGraphicFramePr>
          <p:cNvPr id="10" name="Diagram 9"/>
          <p:cNvGraphicFramePr/>
          <p:nvPr>
            <p:extLst>
              <p:ext uri="{D42A27DB-BD31-4B8C-83A1-F6EECF244321}">
                <p14:modId xmlns:p14="http://schemas.microsoft.com/office/powerpoint/2010/main" val="2163546930"/>
              </p:ext>
            </p:extLst>
          </p:nvPr>
        </p:nvGraphicFramePr>
        <p:xfrm>
          <a:off x="2442994" y="344173"/>
          <a:ext cx="6312521" cy="3181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Straight Arrow Connector 12"/>
          <p:cNvCxnSpPr/>
          <p:nvPr/>
        </p:nvCxnSpPr>
        <p:spPr>
          <a:xfrm flipH="1">
            <a:off x="2442995" y="2736962"/>
            <a:ext cx="467852" cy="5588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018514" y="2647774"/>
            <a:ext cx="317472" cy="6480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480553" y="2670116"/>
            <a:ext cx="150382" cy="6257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950944" y="2701287"/>
            <a:ext cx="66836" cy="6758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237537" y="2661789"/>
            <a:ext cx="200508" cy="6758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Curved Left Arrow 21"/>
          <p:cNvSpPr/>
          <p:nvPr/>
        </p:nvSpPr>
        <p:spPr>
          <a:xfrm rot="3528154">
            <a:off x="7407353" y="2375802"/>
            <a:ext cx="423899" cy="63520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1212586" y="3221597"/>
            <a:ext cx="1514462" cy="1015663"/>
          </a:xfrm>
          <a:prstGeom prst="rect">
            <a:avLst/>
          </a:prstGeom>
          <a:noFill/>
        </p:spPr>
        <p:txBody>
          <a:bodyPr wrap="square" rtlCol="0">
            <a:spAutoFit/>
          </a:bodyPr>
          <a:lstStyle/>
          <a:p>
            <a:r>
              <a:rPr lang="en-US" b="1" dirty="0">
                <a:latin typeface="Britannic Bold"/>
                <a:cs typeface="Britannic Bold"/>
              </a:rPr>
              <a:t>1 month </a:t>
            </a:r>
            <a:r>
              <a:rPr lang="en-US" sz="1400" b="1" dirty="0">
                <a:latin typeface="Britannic Bold"/>
                <a:cs typeface="Britannic Bold"/>
              </a:rPr>
              <a:t>January 1</a:t>
            </a:r>
            <a:r>
              <a:rPr lang="en-US" sz="1400" b="1" baseline="30000" dirty="0">
                <a:latin typeface="Britannic Bold"/>
                <a:cs typeface="Britannic Bold"/>
              </a:rPr>
              <a:t>st</a:t>
            </a:r>
            <a:r>
              <a:rPr lang="en-US" sz="1400" b="1" dirty="0">
                <a:latin typeface="Britannic Bold"/>
                <a:cs typeface="Britannic Bold"/>
              </a:rPr>
              <a:t> 2016- February 1</a:t>
            </a:r>
            <a:r>
              <a:rPr lang="en-US" sz="1400" b="1" baseline="30000" dirty="0">
                <a:latin typeface="Britannic Bold"/>
                <a:cs typeface="Britannic Bold"/>
              </a:rPr>
              <a:t>st</a:t>
            </a:r>
            <a:r>
              <a:rPr lang="en-US" sz="1400" b="1" dirty="0">
                <a:latin typeface="Britannic Bold"/>
                <a:cs typeface="Britannic Bold"/>
              </a:rPr>
              <a:t> 2016</a:t>
            </a:r>
            <a:endParaRPr lang="en-US" sz="1400" dirty="0"/>
          </a:p>
        </p:txBody>
      </p:sp>
      <p:sp>
        <p:nvSpPr>
          <p:cNvPr id="25" name="TextBox 24"/>
          <p:cNvSpPr txBox="1"/>
          <p:nvPr/>
        </p:nvSpPr>
        <p:spPr>
          <a:xfrm>
            <a:off x="2940784" y="3377155"/>
            <a:ext cx="1236466" cy="800219"/>
          </a:xfrm>
          <a:prstGeom prst="rect">
            <a:avLst/>
          </a:prstGeom>
          <a:noFill/>
        </p:spPr>
        <p:txBody>
          <a:bodyPr wrap="square" rtlCol="0">
            <a:spAutoFit/>
          </a:bodyPr>
          <a:lstStyle/>
          <a:p>
            <a:r>
              <a:rPr lang="en-US" b="1" dirty="0">
                <a:latin typeface="Britannic Bold"/>
                <a:cs typeface="Britannic Bold"/>
              </a:rPr>
              <a:t>6 months </a:t>
            </a:r>
            <a:r>
              <a:rPr lang="en-US" sz="1400" b="1" dirty="0">
                <a:latin typeface="Britannic Bold"/>
                <a:cs typeface="Britannic Bold"/>
              </a:rPr>
              <a:t>February 1</a:t>
            </a:r>
            <a:r>
              <a:rPr lang="en-US" sz="1400" b="1" baseline="30000" dirty="0">
                <a:latin typeface="Britannic Bold"/>
                <a:cs typeface="Britannic Bold"/>
              </a:rPr>
              <a:t>st</a:t>
            </a:r>
            <a:r>
              <a:rPr lang="en-US" sz="1400" b="1" dirty="0">
                <a:latin typeface="Britannic Bold"/>
                <a:cs typeface="Britannic Bold"/>
              </a:rPr>
              <a:t>- July 1</a:t>
            </a:r>
            <a:r>
              <a:rPr lang="en-US" sz="1400" b="1" baseline="30000" dirty="0">
                <a:latin typeface="Britannic Bold"/>
                <a:cs typeface="Britannic Bold"/>
              </a:rPr>
              <a:t>st</a:t>
            </a:r>
            <a:r>
              <a:rPr lang="en-US" sz="1400" b="1" dirty="0">
                <a:latin typeface="Britannic Bold"/>
                <a:cs typeface="Britannic Bold"/>
              </a:rPr>
              <a:t> 2016</a:t>
            </a:r>
            <a:endParaRPr lang="en-US" sz="1400" dirty="0"/>
          </a:p>
        </p:txBody>
      </p:sp>
      <p:sp>
        <p:nvSpPr>
          <p:cNvPr id="27" name="TextBox 26"/>
          <p:cNvSpPr txBox="1"/>
          <p:nvPr/>
        </p:nvSpPr>
        <p:spPr>
          <a:xfrm>
            <a:off x="4578269" y="3281958"/>
            <a:ext cx="1102794" cy="1015663"/>
          </a:xfrm>
          <a:prstGeom prst="rect">
            <a:avLst/>
          </a:prstGeom>
          <a:noFill/>
        </p:spPr>
        <p:txBody>
          <a:bodyPr wrap="square" rtlCol="0">
            <a:spAutoFit/>
          </a:bodyPr>
          <a:lstStyle/>
          <a:p>
            <a:r>
              <a:rPr lang="en-US" b="1" dirty="0">
                <a:latin typeface="Britannic Bold"/>
                <a:cs typeface="Britannic Bold"/>
              </a:rPr>
              <a:t>1 Month </a:t>
            </a:r>
            <a:r>
              <a:rPr lang="en-US" sz="1400" b="1" dirty="0">
                <a:latin typeface="Britannic Bold"/>
                <a:cs typeface="Britannic Bold"/>
              </a:rPr>
              <a:t>July 1</a:t>
            </a:r>
            <a:r>
              <a:rPr lang="en-US" sz="1400" b="1" baseline="30000" dirty="0">
                <a:latin typeface="Britannic Bold"/>
                <a:cs typeface="Britannic Bold"/>
              </a:rPr>
              <a:t>st</a:t>
            </a:r>
            <a:r>
              <a:rPr lang="en-US" sz="1400" b="1" dirty="0">
                <a:latin typeface="Britannic Bold"/>
                <a:cs typeface="Britannic Bold"/>
              </a:rPr>
              <a:t> – July 31</a:t>
            </a:r>
            <a:r>
              <a:rPr lang="en-US" sz="1400" b="1" baseline="30000" dirty="0">
                <a:latin typeface="Britannic Bold"/>
                <a:cs typeface="Britannic Bold"/>
              </a:rPr>
              <a:t>st</a:t>
            </a:r>
            <a:r>
              <a:rPr lang="en-US" sz="1400" b="1" dirty="0">
                <a:latin typeface="Britannic Bold"/>
                <a:cs typeface="Britannic Bold"/>
              </a:rPr>
              <a:t> 2016</a:t>
            </a:r>
            <a:endParaRPr lang="en-US" sz="1400" dirty="0"/>
          </a:p>
        </p:txBody>
      </p:sp>
      <p:sp>
        <p:nvSpPr>
          <p:cNvPr id="29" name="TextBox 28"/>
          <p:cNvSpPr txBox="1"/>
          <p:nvPr/>
        </p:nvSpPr>
        <p:spPr>
          <a:xfrm>
            <a:off x="5981822" y="3337657"/>
            <a:ext cx="1637481" cy="1015663"/>
          </a:xfrm>
          <a:prstGeom prst="rect">
            <a:avLst/>
          </a:prstGeom>
          <a:noFill/>
        </p:spPr>
        <p:txBody>
          <a:bodyPr wrap="square" rtlCol="0">
            <a:spAutoFit/>
          </a:bodyPr>
          <a:lstStyle/>
          <a:p>
            <a:r>
              <a:rPr lang="en-US" b="1" dirty="0">
                <a:latin typeface="Britannic Bold"/>
                <a:cs typeface="Britannic Bold"/>
              </a:rPr>
              <a:t>6 Months </a:t>
            </a:r>
            <a:r>
              <a:rPr lang="en-US" sz="1400" b="1" dirty="0">
                <a:latin typeface="Britannic Bold"/>
                <a:cs typeface="Britannic Bold"/>
              </a:rPr>
              <a:t>July 31</a:t>
            </a:r>
            <a:r>
              <a:rPr lang="en-US" sz="1400" b="1" baseline="30000" dirty="0">
                <a:latin typeface="Britannic Bold"/>
                <a:cs typeface="Britannic Bold"/>
              </a:rPr>
              <a:t>st</a:t>
            </a:r>
            <a:r>
              <a:rPr lang="en-US" sz="1400" b="1" dirty="0">
                <a:latin typeface="Britannic Bold"/>
                <a:cs typeface="Britannic Bold"/>
              </a:rPr>
              <a:t> 2016- January 31</a:t>
            </a:r>
            <a:r>
              <a:rPr lang="en-US" sz="1400" b="1" baseline="30000" dirty="0">
                <a:latin typeface="Britannic Bold"/>
                <a:cs typeface="Britannic Bold"/>
              </a:rPr>
              <a:t>st</a:t>
            </a:r>
            <a:r>
              <a:rPr lang="en-US" sz="1400" b="1" dirty="0">
                <a:latin typeface="Britannic Bold"/>
                <a:cs typeface="Britannic Bold"/>
              </a:rPr>
              <a:t> 2017</a:t>
            </a:r>
            <a:endParaRPr lang="en-US" sz="1400" dirty="0"/>
          </a:p>
        </p:txBody>
      </p:sp>
      <p:sp>
        <p:nvSpPr>
          <p:cNvPr id="30" name="TextBox 29"/>
          <p:cNvSpPr txBox="1"/>
          <p:nvPr/>
        </p:nvSpPr>
        <p:spPr>
          <a:xfrm>
            <a:off x="7619303" y="3377155"/>
            <a:ext cx="1353430" cy="800219"/>
          </a:xfrm>
          <a:prstGeom prst="rect">
            <a:avLst/>
          </a:prstGeom>
          <a:noFill/>
        </p:spPr>
        <p:txBody>
          <a:bodyPr wrap="square" rtlCol="0">
            <a:spAutoFit/>
          </a:bodyPr>
          <a:lstStyle/>
          <a:p>
            <a:r>
              <a:rPr lang="en-US" b="1" dirty="0">
                <a:latin typeface="Britannic Bold"/>
                <a:cs typeface="Britannic Bold"/>
              </a:rPr>
              <a:t>1 Year </a:t>
            </a:r>
          </a:p>
          <a:p>
            <a:r>
              <a:rPr lang="en-US" sz="1400" b="1" dirty="0">
                <a:latin typeface="Britannic Bold"/>
                <a:cs typeface="Britannic Bold"/>
              </a:rPr>
              <a:t>July 31</a:t>
            </a:r>
            <a:r>
              <a:rPr lang="en-US" sz="1400" b="1" baseline="30000" dirty="0">
                <a:latin typeface="Britannic Bold"/>
                <a:cs typeface="Britannic Bold"/>
              </a:rPr>
              <a:t>st</a:t>
            </a:r>
            <a:r>
              <a:rPr lang="en-US" sz="1400" b="1" dirty="0">
                <a:latin typeface="Britannic Bold"/>
                <a:cs typeface="Britannic Bold"/>
              </a:rPr>
              <a:t>- July 31</a:t>
            </a:r>
            <a:r>
              <a:rPr lang="en-US" sz="1400" b="1" baseline="30000" dirty="0">
                <a:latin typeface="Britannic Bold"/>
                <a:cs typeface="Britannic Bold"/>
              </a:rPr>
              <a:t>st</a:t>
            </a:r>
            <a:r>
              <a:rPr lang="en-US" sz="1400" b="1" dirty="0">
                <a:latin typeface="Britannic Bold"/>
                <a:cs typeface="Britannic Bold"/>
              </a:rPr>
              <a:t> 2017</a:t>
            </a:r>
            <a:endParaRPr lang="en-US" sz="1400" dirty="0"/>
          </a:p>
        </p:txBody>
      </p:sp>
      <p:pic>
        <p:nvPicPr>
          <p:cNvPr id="39" name="Picture 38" descr="Screen Shot 2016-07-16 at 10.11.16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353321"/>
            <a:ext cx="9144000" cy="2504680"/>
          </a:xfrm>
          <a:prstGeom prst="rect">
            <a:avLst/>
          </a:prstGeom>
        </p:spPr>
      </p:pic>
    </p:spTree>
    <p:custDataLst>
      <p:tags r:id="rId1"/>
    </p:custDataLst>
    <p:extLst>
      <p:ext uri="{BB962C8B-B14F-4D97-AF65-F5344CB8AC3E}">
        <p14:creationId xmlns:p14="http://schemas.microsoft.com/office/powerpoint/2010/main" val="3630869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85564" y="443891"/>
            <a:ext cx="4312649" cy="707886"/>
          </a:xfrm>
          <a:prstGeom prst="rect">
            <a:avLst/>
          </a:prstGeom>
          <a:noFill/>
        </p:spPr>
        <p:txBody>
          <a:bodyPr wrap="none" lIns="91440" tIns="45720" rIns="91440" bIns="45720">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 1: Discussion</a:t>
            </a:r>
          </a:p>
        </p:txBody>
      </p:sp>
      <p:sp>
        <p:nvSpPr>
          <p:cNvPr id="5" name="Rectangle 4"/>
          <p:cNvSpPr/>
          <p:nvPr/>
        </p:nvSpPr>
        <p:spPr>
          <a:xfrm>
            <a:off x="64060" y="3012049"/>
            <a:ext cx="3621504" cy="707886"/>
          </a:xfrm>
          <a:prstGeom prst="rect">
            <a:avLst/>
          </a:prstGeom>
          <a:noFill/>
        </p:spPr>
        <p:txBody>
          <a:bodyPr wrap="none" lIns="91440" tIns="45720" rIns="91440" bIns="45720">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 2: Testing</a:t>
            </a:r>
          </a:p>
        </p:txBody>
      </p:sp>
      <p:sp>
        <p:nvSpPr>
          <p:cNvPr id="6" name="Rectangle 5"/>
          <p:cNvSpPr/>
          <p:nvPr/>
        </p:nvSpPr>
        <p:spPr>
          <a:xfrm>
            <a:off x="5079632" y="4827931"/>
            <a:ext cx="3659175" cy="707886"/>
          </a:xfrm>
          <a:prstGeom prst="rect">
            <a:avLst/>
          </a:prstGeom>
          <a:noFill/>
        </p:spPr>
        <p:txBody>
          <a:bodyPr wrap="none" lIns="91440" tIns="45720" rIns="91440" bIns="45720">
            <a:spAutoFit/>
          </a:bodyPr>
          <a:lstStyle/>
          <a:p>
            <a:pPr algn="ctr"/>
            <a: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 3: Change</a:t>
            </a:r>
          </a:p>
        </p:txBody>
      </p:sp>
      <p:sp>
        <p:nvSpPr>
          <p:cNvPr id="9" name="TextBox 8"/>
          <p:cNvSpPr txBox="1"/>
          <p:nvPr/>
        </p:nvSpPr>
        <p:spPr>
          <a:xfrm>
            <a:off x="3322410" y="1151777"/>
            <a:ext cx="5821590" cy="1077218"/>
          </a:xfrm>
          <a:prstGeom prst="rect">
            <a:avLst/>
          </a:prstGeom>
          <a:noFill/>
        </p:spPr>
        <p:txBody>
          <a:bodyPr wrap="square" rtlCol="0">
            <a:spAutoFit/>
          </a:bodyPr>
          <a:lstStyle/>
          <a:p>
            <a:pPr marL="285750" lvl="0" indent="-285750">
              <a:buFontTx/>
              <a:buChar char="-"/>
            </a:pPr>
            <a:r>
              <a:rPr lang="en-US" sz="1600" dirty="0">
                <a:latin typeface="Britannic Bold"/>
                <a:cs typeface="Britannic Bold"/>
              </a:rPr>
              <a:t>Initial meetings with the Management team and clarify problem(s) that the technology is meant to help tackle.</a:t>
            </a:r>
          </a:p>
          <a:p>
            <a:pPr marL="285750" lvl="0" indent="-285750">
              <a:buFontTx/>
              <a:buChar char="-"/>
            </a:pPr>
            <a:r>
              <a:rPr lang="en-US" sz="1600" dirty="0">
                <a:latin typeface="Britannic Bold"/>
                <a:cs typeface="Britannic Bold"/>
              </a:rPr>
              <a:t>Build consensus: work through the risk analysis and system analysis and align goals and objectives. </a:t>
            </a:r>
          </a:p>
        </p:txBody>
      </p:sp>
      <p:sp>
        <p:nvSpPr>
          <p:cNvPr id="10" name="Rectangular Callout 9"/>
          <p:cNvSpPr/>
          <p:nvPr/>
        </p:nvSpPr>
        <p:spPr>
          <a:xfrm>
            <a:off x="100254" y="133692"/>
            <a:ext cx="3007620" cy="2878357"/>
          </a:xfrm>
          <a:prstGeom prst="wedgeRectCallout">
            <a:avLst>
              <a:gd name="adj1" fmla="val 57578"/>
              <a:gd name="adj2" fmla="val -21388"/>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0508" y="276776"/>
            <a:ext cx="2907366" cy="2554545"/>
          </a:xfrm>
          <a:prstGeom prst="rect">
            <a:avLst/>
          </a:prstGeom>
          <a:noFill/>
        </p:spPr>
        <p:txBody>
          <a:bodyPr wrap="square" rtlCol="0">
            <a:spAutoFit/>
          </a:bodyPr>
          <a:lstStyle/>
          <a:p>
            <a:r>
              <a:rPr lang="en-US" sz="1600" b="1" dirty="0">
                <a:solidFill>
                  <a:srgbClr val="FFFFFF"/>
                </a:solidFill>
              </a:rPr>
              <a:t>PROBLEM: </a:t>
            </a:r>
          </a:p>
          <a:p>
            <a:r>
              <a:rPr lang="en-US" sz="1600" b="1" dirty="0">
                <a:solidFill>
                  <a:srgbClr val="FFFFFF"/>
                </a:solidFill>
              </a:rPr>
              <a:t>ER operates on </a:t>
            </a:r>
            <a:r>
              <a:rPr lang="en-US" sz="1600" b="1" dirty="0" err="1">
                <a:solidFill>
                  <a:srgbClr val="FFFFFF"/>
                </a:solidFill>
              </a:rPr>
              <a:t>Clinibase</a:t>
            </a:r>
            <a:r>
              <a:rPr lang="en-US" sz="1600" b="1" dirty="0">
                <a:solidFill>
                  <a:srgbClr val="FFFFFF"/>
                </a:solidFill>
              </a:rPr>
              <a:t> and e-Critical whereas trauma operates on Sunrise Clinical Manager (SCM).  Transfer of patients from ER to the trauma unit currently involves verbal communication and re-entry of information, duplicating tasks, and risk of medication errors. </a:t>
            </a:r>
          </a:p>
        </p:txBody>
      </p:sp>
      <p:sp>
        <p:nvSpPr>
          <p:cNvPr id="12" name="TextBox 11"/>
          <p:cNvSpPr txBox="1"/>
          <p:nvPr/>
        </p:nvSpPr>
        <p:spPr>
          <a:xfrm>
            <a:off x="317471" y="3719935"/>
            <a:ext cx="3485056" cy="1107996"/>
          </a:xfrm>
          <a:prstGeom prst="rect">
            <a:avLst/>
          </a:prstGeom>
          <a:noFill/>
        </p:spPr>
        <p:txBody>
          <a:bodyPr wrap="square" rtlCol="0">
            <a:spAutoFit/>
          </a:bodyPr>
          <a:lstStyle/>
          <a:p>
            <a:pPr lvl="0"/>
            <a:r>
              <a:rPr lang="en-US" sz="1600" dirty="0">
                <a:latin typeface="Britannic Bold"/>
                <a:cs typeface="Britannic Bold"/>
              </a:rPr>
              <a:t>- Consider Options</a:t>
            </a:r>
          </a:p>
          <a:p>
            <a:pPr lvl="0"/>
            <a:r>
              <a:rPr lang="en-US" sz="1600" dirty="0">
                <a:latin typeface="Britannic Bold"/>
                <a:cs typeface="Britannic Bold"/>
              </a:rPr>
              <a:t>- Choose systems that meet the clinical needs and is affordable</a:t>
            </a:r>
          </a:p>
          <a:p>
            <a:endParaRPr lang="en-US" dirty="0"/>
          </a:p>
        </p:txBody>
      </p:sp>
      <p:sp>
        <p:nvSpPr>
          <p:cNvPr id="13" name="Rounded Rectangular Callout 12"/>
          <p:cNvSpPr/>
          <p:nvPr/>
        </p:nvSpPr>
        <p:spPr>
          <a:xfrm>
            <a:off x="4076996" y="2710271"/>
            <a:ext cx="4661811" cy="1618019"/>
          </a:xfrm>
          <a:prstGeom prst="wedgeRoundRectCallout">
            <a:avLst>
              <a:gd name="adj1" fmla="val -55242"/>
              <a:gd name="adj2" fmla="val 2118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277504" y="2774474"/>
            <a:ext cx="4279548" cy="1477328"/>
          </a:xfrm>
          <a:prstGeom prst="rect">
            <a:avLst/>
          </a:prstGeom>
          <a:noFill/>
        </p:spPr>
        <p:txBody>
          <a:bodyPr wrap="square" rtlCol="0">
            <a:spAutoFit/>
          </a:bodyPr>
          <a:lstStyle/>
          <a:p>
            <a:pPr marL="285750" indent="-285750">
              <a:buFont typeface="Arial"/>
              <a:buChar char="•"/>
            </a:pPr>
            <a:r>
              <a:rPr lang="en-US" dirty="0"/>
              <a:t>Involved staff in solution of dbMotion</a:t>
            </a:r>
          </a:p>
          <a:p>
            <a:pPr marL="285750" indent="-285750">
              <a:buFont typeface="Arial"/>
              <a:buChar char="•"/>
            </a:pPr>
            <a:r>
              <a:rPr lang="en-US" dirty="0"/>
              <a:t>Most cost effective that will allow for Health Information Exchange (HIE). </a:t>
            </a:r>
          </a:p>
          <a:p>
            <a:pPr marL="285750" indent="-285750">
              <a:buFont typeface="Arial"/>
              <a:buChar char="•"/>
            </a:pPr>
            <a:r>
              <a:rPr lang="en-US" dirty="0"/>
              <a:t>Ensure the system functions as designed </a:t>
            </a:r>
          </a:p>
          <a:p>
            <a:pPr marL="285750" indent="-285750">
              <a:buFont typeface="Arial"/>
              <a:buChar char="•"/>
            </a:pPr>
            <a:r>
              <a:rPr lang="en-US" dirty="0"/>
              <a:t>Technical and user testing</a:t>
            </a:r>
          </a:p>
        </p:txBody>
      </p:sp>
      <p:sp>
        <p:nvSpPr>
          <p:cNvPr id="15" name="Oval Callout 14"/>
          <p:cNvSpPr/>
          <p:nvPr/>
        </p:nvSpPr>
        <p:spPr>
          <a:xfrm>
            <a:off x="317471" y="4951179"/>
            <a:ext cx="4578266" cy="1906821"/>
          </a:xfrm>
          <a:prstGeom prst="wedgeEllipseCallout">
            <a:avLst>
              <a:gd name="adj1" fmla="val 52346"/>
              <a:gd name="adj2" fmla="val -24871"/>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213304" y="5537764"/>
            <a:ext cx="3659175" cy="1200329"/>
          </a:xfrm>
          <a:prstGeom prst="rect">
            <a:avLst/>
          </a:prstGeom>
          <a:noFill/>
        </p:spPr>
        <p:txBody>
          <a:bodyPr wrap="square" rtlCol="0">
            <a:spAutoFit/>
          </a:bodyPr>
          <a:lstStyle/>
          <a:p>
            <a:pPr marL="285750" indent="-285750">
              <a:buFont typeface="Arial"/>
              <a:buChar char="•"/>
            </a:pPr>
            <a:r>
              <a:rPr lang="en-US" b="1" dirty="0"/>
              <a:t>Planning appropriately </a:t>
            </a:r>
          </a:p>
          <a:p>
            <a:pPr marL="285750" indent="-285750">
              <a:buFont typeface="Arial"/>
              <a:buChar char="•"/>
            </a:pPr>
            <a:r>
              <a:rPr lang="en-US" b="1" dirty="0"/>
              <a:t>Shift from testing to training and  Implementation, ‘going live’.</a:t>
            </a:r>
          </a:p>
          <a:p>
            <a:pPr marL="285750" indent="-285750">
              <a:buFont typeface="Arial"/>
              <a:buChar char="•"/>
            </a:pPr>
            <a:r>
              <a:rPr lang="en-US" b="1" dirty="0"/>
              <a:t>Initiation of Staff Training  </a:t>
            </a:r>
          </a:p>
        </p:txBody>
      </p:sp>
      <p:sp>
        <p:nvSpPr>
          <p:cNvPr id="19" name="TextBox 18"/>
          <p:cNvSpPr txBox="1"/>
          <p:nvPr/>
        </p:nvSpPr>
        <p:spPr>
          <a:xfrm>
            <a:off x="811616" y="5270527"/>
            <a:ext cx="3866904" cy="1631216"/>
          </a:xfrm>
          <a:prstGeom prst="rect">
            <a:avLst/>
          </a:prstGeom>
          <a:noFill/>
        </p:spPr>
        <p:txBody>
          <a:bodyPr wrap="square" rtlCol="0">
            <a:spAutoFit/>
          </a:bodyPr>
          <a:lstStyle/>
          <a:p>
            <a:pPr algn="ctr"/>
            <a:r>
              <a:rPr lang="en-US" sz="1600" dirty="0">
                <a:solidFill>
                  <a:srgbClr val="FFFFFF"/>
                </a:solidFill>
              </a:rPr>
              <a:t>Consider Technology Acceptance Model (TAM).</a:t>
            </a:r>
          </a:p>
          <a:p>
            <a:pPr algn="ctr"/>
            <a:r>
              <a:rPr lang="en-US" sz="1600" dirty="0">
                <a:solidFill>
                  <a:srgbClr val="FFFFFF"/>
                </a:solidFill>
              </a:rPr>
              <a:t>Change issues, perceived ease of use and other concepts were tackled prior to implementation</a:t>
            </a:r>
            <a:r>
              <a:rPr lang="en-US" dirty="0"/>
              <a:t>. </a:t>
            </a:r>
          </a:p>
          <a:p>
            <a:pPr marL="285750" indent="-285750">
              <a:buFontTx/>
              <a:buChar char="-"/>
            </a:pPr>
            <a:endParaRPr lang="en-US" dirty="0"/>
          </a:p>
        </p:txBody>
      </p:sp>
    </p:spTree>
    <p:custDataLst>
      <p:tags r:id="rId1"/>
    </p:custDataLst>
    <p:extLst>
      <p:ext uri="{BB962C8B-B14F-4D97-AF65-F5344CB8AC3E}">
        <p14:creationId xmlns:p14="http://schemas.microsoft.com/office/powerpoint/2010/main" val="1303226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par>
                          <p:cTn id="11" fill="hold">
                            <p:stCondLst>
                              <p:cond delay="2500"/>
                            </p:stCondLst>
                            <p:childTnLst>
                              <p:par>
                                <p:cTn id="12" presetID="5"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3000"/>
                                        <p:tgtEl>
                                          <p:spTgt spid="5"/>
                                        </p:tgtEl>
                                      </p:cBhvr>
                                    </p:animEffect>
                                  </p:childTnLst>
                                </p:cTn>
                              </p:par>
                              <p:par>
                                <p:cTn id="15" presetID="1" presetClass="entr" presetSubtype="0" fill="hold" grpId="0" nodeType="withEffect">
                                  <p:stCondLst>
                                    <p:cond delay="20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5500"/>
                            </p:stCondLst>
                            <p:childTnLst>
                              <p:par>
                                <p:cTn id="18" presetID="21" presetClass="entr" presetSubtype="1"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1)">
                                      <p:cBhvr>
                                        <p:cTn id="20" dur="2000"/>
                                        <p:tgtEl>
                                          <p:spTgt spid="6">
                                            <p:txEl>
                                              <p:pRg st="0" end="0"/>
                                            </p:txEl>
                                          </p:spTgt>
                                        </p:tgtEl>
                                      </p:cBhvr>
                                    </p:animEffect>
                                  </p:childTnLst>
                                </p:cTn>
                              </p:par>
                              <p:par>
                                <p:cTn id="21" presetID="9" presetClass="entr" presetSubtype="0"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079" y="40676"/>
            <a:ext cx="5157024" cy="1143000"/>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Risk Analysis </a:t>
            </a:r>
          </a:p>
        </p:txBody>
      </p:sp>
      <p:sp>
        <p:nvSpPr>
          <p:cNvPr id="5" name="TextBox 4"/>
          <p:cNvSpPr txBox="1"/>
          <p:nvPr/>
        </p:nvSpPr>
        <p:spPr>
          <a:xfrm>
            <a:off x="2094682" y="6211669"/>
            <a:ext cx="7268415" cy="923330"/>
          </a:xfrm>
          <a:prstGeom prst="rect">
            <a:avLst/>
          </a:prstGeom>
          <a:noFill/>
        </p:spPr>
        <p:txBody>
          <a:bodyPr wrap="square" rtlCol="0">
            <a:spAutoFit/>
          </a:bodyPr>
          <a:lstStyle/>
          <a:p>
            <a:pPr algn="ctr"/>
            <a:r>
              <a:rPr lang="en-US" dirty="0">
                <a:latin typeface="Britannic Bold"/>
                <a:cs typeface="Britannic Bold"/>
              </a:rPr>
              <a:t>Fig. 1: Environmental risk analysis diagram (</a:t>
            </a:r>
            <a:r>
              <a:rPr lang="en-US" dirty="0" err="1">
                <a:latin typeface="Britannic Bold"/>
                <a:cs typeface="Britannic Bold"/>
              </a:rPr>
              <a:t>Ludwick</a:t>
            </a:r>
            <a:r>
              <a:rPr lang="en-US" dirty="0">
                <a:latin typeface="Britannic Bold"/>
                <a:cs typeface="Britannic Bold"/>
              </a:rPr>
              <a:t> &amp; Doucette, 2009).</a:t>
            </a:r>
          </a:p>
          <a:p>
            <a:endParaRPr lang="en-US" dirty="0"/>
          </a:p>
        </p:txBody>
      </p:sp>
      <p:sp>
        <p:nvSpPr>
          <p:cNvPr id="7" name="Rectangle 6"/>
          <p:cNvSpPr/>
          <p:nvPr/>
        </p:nvSpPr>
        <p:spPr>
          <a:xfrm>
            <a:off x="2646079" y="1183676"/>
            <a:ext cx="6360071" cy="923330"/>
          </a:xfrm>
          <a:prstGeom prst="rect">
            <a:avLst/>
          </a:prstGeom>
        </p:spPr>
        <p:txBody>
          <a:bodyPr wrap="square">
            <a:spAutoFit/>
          </a:bodyPr>
          <a:lstStyle/>
          <a:p>
            <a:pPr algn="just"/>
            <a:r>
              <a:rPr lang="en-US" dirty="0">
                <a:latin typeface="Britannic Bold"/>
                <a:cs typeface="Britannic Bold"/>
              </a:rPr>
              <a:t>Performing a work-flow analysis to ensure how and when work and productivity will be effective by the integration of a new system (Yen &amp; Bakken, 2012). </a:t>
            </a:r>
          </a:p>
        </p:txBody>
      </p:sp>
      <p:pic>
        <p:nvPicPr>
          <p:cNvPr id="8" name="Picture 7" descr="Untitl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052" y="2241445"/>
            <a:ext cx="4298051" cy="3697139"/>
          </a:xfrm>
          <a:prstGeom prst="rect">
            <a:avLst/>
          </a:prstGeom>
        </p:spPr>
      </p:pic>
    </p:spTree>
    <p:custDataLst>
      <p:tags r:id="rId1"/>
    </p:custDataLst>
    <p:extLst>
      <p:ext uri="{BB962C8B-B14F-4D97-AF65-F5344CB8AC3E}">
        <p14:creationId xmlns:p14="http://schemas.microsoft.com/office/powerpoint/2010/main" val="10322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11.0&quot;&gt;&lt;object type=&quot;1&quot; unique_id=&quot;10001&quot;&gt;&lt;object type=&quot;2&quot; unique_id=&quot;10098&quot;&gt;&lt;object type=&quot;3&quot; unique_id=&quot;10099&quot;&gt;&lt;property id=&quot;20148&quot; value=&quot;5&quot;/&gt;&lt;property id=&quot;20300&quot; value=&quot;Slide 1&quot;/&gt;&lt;property id=&quot;20307&quot; value=&quot;256&quot;/&gt;&lt;/object&gt;&lt;object type=&quot;3&quot; unique_id=&quot;10100&quot;&gt;&lt;property id=&quot;20148&quot; value=&quot;5&quot;/&gt;&lt;property id=&quot;20300&quot; value=&quot;Slide 2 - &amp;quot;Problem&amp;quot;&quot;/&gt;&lt;property id=&quot;20307&quot; value=&quot;257&quot;/&gt;&lt;/object&gt;&lt;object type=&quot;3&quot; unique_id=&quot;10101&quot;&gt;&lt;property id=&quot;20148&quot; value=&quot;5&quot;/&gt;&lt;property id=&quot;20300&quot; value=&quot;Slide 3 - &amp;quot;Solution &amp;quot;&quot;/&gt;&lt;property id=&quot;20307&quot; value=&quot;258&quot;/&gt;&lt;/object&gt;&lt;object type=&quot;3&quot; unique_id=&quot;10102&quot;&gt;&lt;property id=&quot;20148&quot; value=&quot;5&quot;/&gt;&lt;property id=&quot;20300&quot; value=&quot;Slide 4&quot;/&gt;&lt;property id=&quot;20307&quot; value=&quot;269&quot;/&gt;&lt;/object&gt;&lt;object type=&quot;3&quot; unique_id=&quot;10103&quot;&gt;&lt;property id=&quot;20148&quot; value=&quot;5&quot;/&gt;&lt;property id=&quot;20300&quot; value=&quot;Slide 5 - &amp;quot;Team&amp;quot;&quot;/&gt;&lt;property id=&quot;20307&quot; value=&quot;260&quot;/&gt;&lt;/object&gt;&lt;object type=&quot;3&quot; unique_id=&quot;10104&quot;&gt;&lt;property id=&quot;20148&quot; value=&quot;5&quot;/&gt;&lt;property id=&quot;20300&quot; value=&quot;Slide 6&quot;/&gt;&lt;property id=&quot;20307&quot; value=&quot;259&quot;/&gt;&lt;/object&gt;&lt;object type=&quot;3&quot; unique_id=&quot;10105&quot;&gt;&lt;property id=&quot;20148&quot; value=&quot;5&quot;/&gt;&lt;property id=&quot;20300&quot; value=&quot;Slide 7 - &amp;quot;Timeline&amp;quot;&quot;/&gt;&lt;property id=&quot;20307&quot; value=&quot;261&quot;/&gt;&lt;/object&gt;&lt;object type=&quot;3&quot; unique_id=&quot;10106&quot;&gt;&lt;property id=&quot;20148&quot; value=&quot;5&quot;/&gt;&lt;property id=&quot;20300&quot; value=&quot;Slide 8&quot;/&gt;&lt;property id=&quot;20307&quot; value=&quot;271&quot;/&gt;&lt;/object&gt;&lt;object type=&quot;3&quot; unique_id=&quot;10107&quot;&gt;&lt;property id=&quot;20148&quot; value=&quot;5&quot;/&gt;&lt;property id=&quot;20300&quot; value=&quot;Slide 9 - &amp;quot;Risk Analysis &amp;quot;&quot;/&gt;&lt;property id=&quot;20307&quot; value=&quot;263&quot;/&gt;&lt;/object&gt;&lt;object type=&quot;3&quot; unique_id=&quot;10108&quot;&gt;&lt;property id=&quot;20148&quot; value=&quot;5&quot;/&gt;&lt;property id=&quot;20300&quot; value=&quot;Slide 10 - &amp;quot;System Analysis &amp;quot;&quot;/&gt;&lt;property id=&quot;20307&quot; value=&quot;272&quot;/&gt;&lt;/object&gt;&lt;object type=&quot;3&quot; unique_id=&quot;10109&quot;&gt;&lt;property id=&quot;20148&quot; value=&quot;5&quot;/&gt;&lt;property id=&quot;20300&quot; value=&quot;Slide 11 - &amp;quot;Hardware and Software Selection&amp;quot;&quot;/&gt;&lt;property id=&quot;20307&quot; value=&quot;262&quot;/&gt;&lt;/object&gt;&lt;object type=&quot;3&quot; unique_id=&quot;10110&quot;&gt;&lt;property id=&quot;20148&quot; value=&quot;5&quot;/&gt;&lt;property id=&quot;20300&quot; value=&quot;Slide 12&quot;/&gt;&lt;property id=&quot;20307&quot; value=&quot;270&quot;/&gt;&lt;/object&gt;&lt;object type=&quot;3&quot; unique_id=&quot;10111&quot;&gt;&lt;property id=&quot;20148&quot; value=&quot;5&quot;/&gt;&lt;property id=&quot;20300&quot; value=&quot;Slide 13 - &amp;quot;Phase 4: Implementation&amp;quot;&quot;/&gt;&lt;property id=&quot;20307&quot; value=&quot;264&quot;/&gt;&lt;/object&gt;&lt;object type=&quot;3&quot; unique_id=&quot;10112&quot;&gt;&lt;property id=&quot;20148&quot; value=&quot;5&quot;/&gt;&lt;property id=&quot;20300&quot; value=&quot;Slide 14&quot;/&gt;&lt;property id=&quot;20307&quot; value=&quot;265&quot;/&gt;&lt;/object&gt;&lt;object type=&quot;3&quot; unique_id=&quot;10113&quot;&gt;&lt;property id=&quot;20148&quot; value=&quot;5&quot;/&gt;&lt;property id=&quot;20300&quot; value=&quot;Slide 15&quot;/&gt;&lt;property id=&quot;20307&quot; value=&quot;266&quot;/&gt;&lt;/object&gt;&lt;object type=&quot;3&quot; unique_id=&quot;10114&quot;&gt;&lt;property id=&quot;20148&quot; value=&quot;5&quot;/&gt;&lt;property id=&quot;20300&quot; value=&quot;Slide 16 - &amp;quot;Closing remarks&amp;quot;&quot;/&gt;&lt;property id=&quot;20307&quot; value=&quot;267&quot;/&gt;&lt;/object&gt;&lt;object type=&quot;3&quot; unique_id=&quot;10115&quot;&gt;&lt;property id=&quot;20148&quot; value=&quot;5&quot;/&gt;&lt;property id=&quot;20300&quot; value=&quot;Slide 17 - &amp;quot;References &amp;quot;&quot;/&gt;&lt;property id=&quot;20307&quot; value=&quot;268&quot;/&gt;&lt;/object&gt;&lt;/object&gt;&lt;object type=&quot;8&quot; unique_id=&quot;10134&quot;&gt;&lt;/object&gt;&lt;/object&gt;&lt;/database&gt;"/>
  <p:tag name="ARTICULATE_SLIDE_COUNT" val="17"/>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5608</TotalTime>
  <Words>1172</Words>
  <Application>Microsoft Office PowerPoint</Application>
  <PresentationFormat>On-screen Show (4:3)</PresentationFormat>
  <Paragraphs>162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Britannic Bold</vt:lpstr>
      <vt:lpstr>Calibri</vt:lpstr>
      <vt:lpstr>Office Theme</vt:lpstr>
      <vt:lpstr>PowerPoint Presentation</vt:lpstr>
      <vt:lpstr>Problem</vt:lpstr>
      <vt:lpstr>Solution </vt:lpstr>
      <vt:lpstr>PowerPoint Presentation</vt:lpstr>
      <vt:lpstr>Team</vt:lpstr>
      <vt:lpstr>PowerPoint Presentation</vt:lpstr>
      <vt:lpstr>Timeline</vt:lpstr>
      <vt:lpstr>PowerPoint Presentation</vt:lpstr>
      <vt:lpstr>Risk Analysis </vt:lpstr>
      <vt:lpstr>System Analysis </vt:lpstr>
      <vt:lpstr>Hardware and Software Selection</vt:lpstr>
      <vt:lpstr>PowerPoint Presentation</vt:lpstr>
      <vt:lpstr>Phase 4: Implementation</vt:lpstr>
      <vt:lpstr>PowerPoint Presentation</vt:lpstr>
      <vt:lpstr>PowerPoint Presentation</vt:lpstr>
      <vt:lpstr>Closing remarks</vt:lpstr>
      <vt:lpstr>References </vt:lpstr>
    </vt:vector>
  </TitlesOfParts>
  <Company>Athabasca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Kaley  Johnson</dc:creator>
  <cp:lastModifiedBy>Yensen, Jack</cp:lastModifiedBy>
  <cp:revision>168</cp:revision>
  <dcterms:created xsi:type="dcterms:W3CDTF">2016-07-14T19:15:24Z</dcterms:created>
  <dcterms:modified xsi:type="dcterms:W3CDTF">2016-11-18T19:33:48Z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952CED69-53A2-448B-AF83-197BE9A44B29</vt:lpwstr>
  </property>
  <property fmtid="{D5CDD505-2E9C-101B-9397-08002B2CF9AE}" pid="3" name="ArticulatePath">
    <vt:lpwstr>Presentation_Group_B</vt:lpwstr>
  </property>
</Properties>
</file>