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tec.cat/~rvillanu/celula/celula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es/?gws_rd=cr&amp;ei=SwZAWOCILMGvasvitpg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uGDZy4KULz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864096"/>
          </a:xfrm>
        </p:spPr>
        <p:txBody>
          <a:bodyPr>
            <a:normAutofit/>
          </a:bodyPr>
          <a:lstStyle/>
          <a:p>
            <a:r>
              <a:rPr lang="ca-ES" sz="3600" b="1" dirty="0" smtClean="0">
                <a:latin typeface="Times New Roman" pitchFamily="18" charset="0"/>
                <a:cs typeface="Times New Roman" pitchFamily="18" charset="0"/>
              </a:rPr>
              <a:t>ACTIVITATS</a:t>
            </a:r>
            <a:endParaRPr lang="ca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 fontScale="92500" lnSpcReduction="20000"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 primera sessió, els alumnes per poder contestar les preguntes proposades primerament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hauràn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d’entrar al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s’els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 ha donat, llegir-lo i una vegada ho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tenguin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dispondran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contestar les </a:t>
            </a:r>
            <a:r>
              <a:rPr lang="ca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Amb aquestes activitats es pretén que els alumnes comprenguin la teoria cel·lular, entenguin el concepte de cèl·lula i en coneguin les funcions</a:t>
            </a:r>
            <a:r>
              <a:rPr lang="ca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ca-E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a-E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 fontAlgn="base">
              <a:defRPr/>
            </a:pPr>
            <a:r>
              <a:rPr lang="es-E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Entra en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aquest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link i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llegeix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informació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sobre les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cèl·lules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les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seves</a:t>
            </a:r>
            <a:endParaRPr lang="es-E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 fontAlgn="base">
              <a:defRPr/>
            </a:pP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característiques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http://www.xtec.cat/~rvillanu/celula/celula.htm</a:t>
            </a:r>
            <a:endParaRPr lang="es-E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 fontAlgn="base">
              <a:defRPr/>
            </a:pP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Amb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l’informació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proporcionada intenta contestar les </a:t>
            </a:r>
            <a:r>
              <a:rPr lang="es-E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segents</a:t>
            </a:r>
            <a:r>
              <a:rPr lang="es-E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preguntes: </a:t>
            </a:r>
            <a:endParaRPr lang="es-E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 fontAlgn="base">
              <a:defRPr/>
            </a:pPr>
            <a:endParaRPr lang="es-ES" sz="2000" dirty="0" smtClean="0"/>
          </a:p>
          <a:p>
            <a:pPr algn="l"/>
            <a:endParaRPr lang="ca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 fontAlgn="base">
              <a:defRPr/>
            </a:pP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1 .1 </a:t>
            </a:r>
            <a:r>
              <a:rPr lang="fr-F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Què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és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fr-F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cèl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fr-F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lula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</a:t>
            </a:r>
            <a:r>
              <a:rPr lang="ca-ES" sz="2200" dirty="0" smtClean="0"/>
              <a:t/>
            </a:r>
            <a:br>
              <a:rPr lang="ca-ES" sz="2200" dirty="0" smtClean="0"/>
            </a:br>
            <a:endParaRPr lang="ca-ES" sz="2200" dirty="0" smtClean="0"/>
          </a:p>
          <a:p>
            <a:pPr marL="457200" indent="-457200" algn="l" fontAlgn="base"/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/>
          </a:bodyPr>
          <a:lstStyle/>
          <a:p>
            <a:pPr fontAlgn="base"/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 la cinquena sessió els alumnes en petit grups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hauràn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d’elaborar amb plastilina i material reciclat una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cèl.lula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vegetal on en aquesta no hi pot faltar cap de les seves parts tal com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s’els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indica a l’exercici. La forma,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tamany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… pot esser com els alumnes vulguin sempre hi quan compleixin els requisits establerts. 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     Mitjançant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aquesta activitat divertida i dinàmica es pretén entendre el cicle cel·lular i  plasmar el nivell d’organització cel·lular estudiat anteriorment.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000" dirty="0" smtClean="0">
                <a:latin typeface="Times New Roman" pitchFamily="18" charset="0"/>
                <a:cs typeface="Times New Roman" pitchFamily="18" charset="0"/>
              </a:rPr>
            </a:br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 Amb plastilina i material reciclat elabora una cèl·lula vegetal amb totes les seves parts i elements.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000" dirty="0" smtClean="0">
                <a:latin typeface="Times New Roman" pitchFamily="18" charset="0"/>
                <a:cs typeface="Times New Roman" pitchFamily="18" charset="0"/>
              </a:rPr>
            </a:br>
            <a:endParaRPr lang="ca-E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47664" y="4365104"/>
          <a:ext cx="6408712" cy="1223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344712"/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Paret cel·lular</a:t>
                      </a:r>
                      <a:endParaRPr lang="ca-ES" b="0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Mitocondris</a:t>
                      </a:r>
                      <a:endParaRPr lang="ca-ES" b="0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Cloroplasts</a:t>
                      </a:r>
                      <a:endParaRPr lang="ca-ES" b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Citoplasma</a:t>
                      </a:r>
                      <a:endParaRPr lang="ca-ES" b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Ribosomes</a:t>
                      </a:r>
                      <a:endParaRPr lang="ca-ES" b="0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Aparell de </a:t>
                      </a:r>
                      <a:r>
                        <a:rPr lang="ca-ES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golgi</a:t>
                      </a:r>
                      <a:endParaRPr lang="ca-ES" b="0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Nucli</a:t>
                      </a:r>
                      <a:endParaRPr lang="ca-ES" b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Vacuòls</a:t>
                      </a:r>
                      <a:endParaRPr lang="ca-ES" b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Reticle endoplasmàtic</a:t>
                      </a:r>
                      <a:endParaRPr lang="ca-ES" b="0" dirty="0"/>
                    </a:p>
                  </a:txBody>
                  <a:tcPr marL="66675" marR="66675" marT="66675" marB="6667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256584"/>
          </a:xfrm>
        </p:spPr>
        <p:txBody>
          <a:bodyPr>
            <a:noAutofit/>
          </a:bodyPr>
          <a:lstStyle/>
          <a:p>
            <a:pPr fontAlgn="base"/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 la sisena sessió, una vegada realitzat el mapa de manera individual i revisat per part del mestre, es formaran grups d’unes  4 persones i entre els hauran de comentar-ne els seus mapes. A partir dels 4, n’hauran d’elaborar un  damunt una cartolina DIN-A3. A la pròxima sessió els alumnes explicaran a davant la classe el seu mapa. Una vegada exposat, el penjaran a la classe per tenir els conceptes clars i vigents. 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    Amb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aquesta sessió el que volem aconseguir és comprovar que els alumnes han entès en que consisteix la teoria cel·lular.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000" dirty="0" smtClean="0">
                <a:latin typeface="Times New Roman" pitchFamily="18" charset="0"/>
                <a:cs typeface="Times New Roman" pitchFamily="18" charset="0"/>
              </a:rPr>
            </a:br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 Per grups haureu de posar en comú el vostre mapa conceptual fet a l’activitat 10 i després n’haureu d’elaborar un a partir de la conclusió a la qual haureu arribat. Aquest mapa conceptual el fareu damunt una cartolina DIN-A3. </a:t>
            </a:r>
          </a:p>
          <a:p>
            <a:pPr>
              <a:buNone/>
            </a:pPr>
            <a:r>
              <a:rPr lang="ca-ES" sz="2000" dirty="0" smtClean="0"/>
              <a:t/>
            </a:r>
            <a:br>
              <a:rPr lang="ca-ES" sz="2000" dirty="0" smtClean="0"/>
            </a:br>
            <a:endParaRPr lang="ca-ES" sz="2000" dirty="0" smtClean="0"/>
          </a:p>
          <a:p>
            <a:endParaRPr lang="ca-E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8064896" cy="5760640"/>
          </a:xfrm>
        </p:spPr>
        <p:txBody>
          <a:bodyPr>
            <a:normAutofit fontScale="85000" lnSpcReduction="20000"/>
          </a:bodyPr>
          <a:lstStyle/>
          <a:p>
            <a:r>
              <a:rPr lang="ca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 smtClean="0"/>
          </a:p>
          <a:p>
            <a:pPr fontAlgn="t"/>
            <a:endParaRPr lang="ca-ES" sz="1800" dirty="0" smtClean="0"/>
          </a:p>
          <a:p>
            <a:pPr fontAlgn="t"/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 smtClean="0"/>
          </a:p>
          <a:p>
            <a:pPr algn="l"/>
            <a:endParaRPr lang="ca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a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a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a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a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t"/>
            <a:r>
              <a:rPr lang="ca-ES" sz="2300" dirty="0" smtClean="0"/>
              <a:t/>
            </a:r>
            <a:br>
              <a:rPr lang="ca-ES" sz="2300" dirty="0" smtClean="0"/>
            </a:br>
            <a:endParaRPr lang="ca-ES" sz="2300" dirty="0" smtClean="0"/>
          </a:p>
          <a:p>
            <a:pPr algn="l" fontAlgn="t"/>
            <a:r>
              <a:rPr lang="ca-ES" sz="2300" dirty="0" smtClean="0"/>
              <a:t/>
            </a:r>
            <a:br>
              <a:rPr lang="ca-ES" sz="2300" dirty="0" smtClean="0"/>
            </a:br>
            <a:endParaRPr lang="ca-ES" sz="2300" dirty="0" smtClean="0"/>
          </a:p>
          <a:p>
            <a:pPr algn="l"/>
            <a:r>
              <a:rPr lang="ca-ES" sz="2300" dirty="0" smtClean="0"/>
              <a:t/>
            </a:r>
            <a:br>
              <a:rPr lang="ca-ES" sz="2300" dirty="0" smtClean="0"/>
            </a:br>
            <a:r>
              <a:rPr lang="ca-E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  Quines són les funcions vitals d’una persona? I d’una cèl·lula?</a:t>
            </a:r>
          </a:p>
          <a:p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 smtClean="0"/>
          </a:p>
          <a:p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 smtClean="0"/>
          </a:p>
          <a:p>
            <a:r>
              <a:rPr lang="ca-ES" sz="1800" dirty="0" smtClean="0"/>
              <a:t/>
            </a:r>
            <a:br>
              <a:rPr lang="ca-ES" sz="1800" dirty="0" smtClean="0"/>
            </a:br>
            <a:endParaRPr lang="ca-ES" sz="1800" dirty="0" smtClean="0"/>
          </a:p>
          <a:p>
            <a:pPr algn="l"/>
            <a:endParaRPr lang="ca-E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95536" y="620688"/>
            <a:ext cx="820891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1.2  Escriu les parts que coneguis  d’una cèl·lula:</a:t>
            </a:r>
            <a:r>
              <a:rPr kumimoji="0" lang="ca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</a:t>
            </a: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2_____________________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3_____________________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4_____________________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5 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Imagen" descr="c1f60a42bea4b2dd6ece4cd88624f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2088232" cy="2486956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31640" y="4869160"/>
          <a:ext cx="6096000" cy="134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PERSONA 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CÈL·LULA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ca-ES" dirty="0" smtClean="0"/>
                    </a:p>
                    <a:p>
                      <a:endParaRPr lang="ca-ES" dirty="0" smtClean="0"/>
                    </a:p>
                    <a:p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688632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A aquesta segona sessió ens desplaçarem al laboratori del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nostre centre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per poder realitzar les activitats proposades. Primer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observarem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un microscopi i comprovarem quines ens són les seves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, on es regula, on s’encén el llum, quants d’objectius té… Entre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tots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intentarem esbrinar quina n’és la seva funció.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 Una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vegada fet una mica de debat i aclarides les qüestions, passarem a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observar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 cèl·lules vegetals a partir d’un epiteli de ceba i també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cèl·lules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animals amb un tros de greix.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ho hagin observat hauran de dibuixar el que han vist a través del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microscopi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al seu full de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feina. Amb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aquesta sessió el que volem aconseguir és entendre el microscopi 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les seves característiques i  diferenciar entre una cèl·lula animal i 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>una cèl·lula vegetal</a:t>
            </a:r>
            <a:r>
              <a:rPr lang="ca-E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3600" dirty="0" smtClean="0">
                <a:latin typeface="Times New Roman" pitchFamily="18" charset="0"/>
                <a:cs typeface="Times New Roman" pitchFamily="18" charset="0"/>
              </a:rPr>
            </a:br>
            <a:endParaRPr lang="ca-E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 smtClean="0"/>
          </a:p>
          <a:p>
            <a:pPr>
              <a:buNone/>
            </a:pPr>
            <a:r>
              <a:rPr lang="it-IT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 Què és el microscopi? Per a què l’utilitzam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______________________________________________________________________________________________________________________________________________________________________________</a:t>
            </a:r>
            <a:endParaRPr lang="ca-E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Posa les parts del microscopi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1_______     7________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2_______     8________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3_______     9________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4________   10_______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5________   11_______</a:t>
            </a:r>
          </a:p>
          <a:p>
            <a:pPr>
              <a:buNone/>
            </a:pPr>
            <a:r>
              <a:rPr lang="ca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6________  12________</a:t>
            </a:r>
          </a:p>
          <a:p>
            <a:pPr>
              <a:buNone/>
            </a:pPr>
            <a:endParaRPr 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 Observa a través del microscopi una cèl·lula vegetal (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epitèli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de ceba o fulla ) i una d’animal (mirar un tall de bistec// tros de greix) fer un tall el mes fi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possaible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. Una vegada ho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haguis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observat dibuixa-ho.</a:t>
            </a:r>
          </a:p>
          <a:p>
            <a:pPr>
              <a:buNone/>
            </a:pPr>
            <a:r>
              <a:rPr lang="ca-ES" sz="1600" dirty="0" smtClean="0"/>
              <a:t/>
            </a:r>
            <a:br>
              <a:rPr lang="ca-ES" sz="1600" dirty="0" smtClean="0"/>
            </a:br>
            <a:endParaRPr 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icroscop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052736"/>
            <a:ext cx="2158783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87624" y="404813"/>
          <a:ext cx="69847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CÈL·LULA ANIMAL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CÈL·LULA VEGETAL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1979712" y="980728"/>
            <a:ext cx="2088232" cy="20882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Elipse"/>
          <p:cNvSpPr/>
          <p:nvPr/>
        </p:nvSpPr>
        <p:spPr>
          <a:xfrm>
            <a:off x="5436096" y="980728"/>
            <a:ext cx="2088232" cy="20882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6 Rectángulo"/>
          <p:cNvSpPr/>
          <p:nvPr/>
        </p:nvSpPr>
        <p:spPr>
          <a:xfrm>
            <a:off x="467544" y="2828836"/>
            <a:ext cx="86764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a-E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a-E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Escriu les semblances i les diferències entre una cèl·lula animal i una cèl·lula vegetal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31640" y="4437112"/>
          <a:ext cx="6600056" cy="196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028"/>
                <a:gridCol w="33000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SEMBLANCES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DIFERÈNCIES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fontAlgn="base"/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A la  tercera sessió la mestre farà una sèrie de preguntes en veu alta per saber si els seus alumnes tenen coneixements de la teoria de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l’endosimbiosi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. Probablement no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n’hauràn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sentit a parlar mai, per això, a partir de diverses imatges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s’els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hi explicarà en que consisteix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l’endosimbiosi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. Amb aquesta teoria apareixeran els conceptes de cèl·lula procariota i cèl·lula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eucriota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que ens seran necessaris per poder respondre a la pregunta plantejada.</a:t>
            </a:r>
          </a:p>
          <a:p>
            <a:pPr>
              <a:buNone/>
            </a:pP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més durant aquesta classe també s’aprendran els conceptes de cèl·lula unicel·lular i cèl·lula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pluricel·lar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i es completarà la graella proporcionada.</a:t>
            </a:r>
          </a:p>
          <a:p>
            <a:pPr>
              <a:buNone/>
            </a:pP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     L’objectiu 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d’aquesta classe és esbrinar com s’ha passat de la cèl·lula procariota a l’eucariota (teoria de </a:t>
            </a:r>
            <a:r>
              <a:rPr lang="ca-ES" sz="1800" dirty="0" err="1" smtClean="0">
                <a:latin typeface="Times New Roman" pitchFamily="18" charset="0"/>
                <a:cs typeface="Times New Roman" pitchFamily="18" charset="0"/>
              </a:rPr>
              <a:t>l’endosimbiosi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)  i diferenciar entre un organisme  pluricel·lular i un organisme </a:t>
            </a:r>
            <a:r>
              <a:rPr lang="ca-ES" sz="1800" dirty="0" smtClean="0">
                <a:latin typeface="Times New Roman" pitchFamily="18" charset="0"/>
                <a:cs typeface="Times New Roman" pitchFamily="18" charset="0"/>
              </a:rPr>
              <a:t>unicel·lular</a:t>
            </a:r>
          </a:p>
          <a:p>
            <a:pPr>
              <a:buNone/>
            </a:pPr>
            <a:endParaRPr lang="ca-E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    COM </a:t>
            </a: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PASSAR D’UNA CÈL·LULA </a:t>
            </a: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         PROCARIOTA </a:t>
            </a:r>
            <a:r>
              <a:rPr lang="pt-BR" sz="1700" b="1" dirty="0" smtClean="0">
                <a:latin typeface="Times New Roman" pitchFamily="18" charset="0"/>
                <a:cs typeface="Times New Roman" pitchFamily="18" charset="0"/>
              </a:rPr>
              <a:t>A EUCARIOTA </a:t>
            </a:r>
            <a:endParaRPr lang="pt-BR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               (TEORIA ENDOSIMBIOSI)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ca-ES" dirty="0"/>
          </a:p>
        </p:txBody>
      </p:sp>
      <p:pic>
        <p:nvPicPr>
          <p:cNvPr id="4" name="3 Imagen" descr="baix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284984"/>
            <a:ext cx="3024336" cy="3296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a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Quina és la característica que diferencia les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cèl·lules   eucariotes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de les procariotes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    _________________________________________________________________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</a:t>
            </a:r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Què és un ésser unicel·lular? I un ésser pluricel·lular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a-ES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</a:t>
            </a:r>
            <a:endParaRPr lang="ca-ES" sz="1900" dirty="0" smtClean="0"/>
          </a:p>
          <a:p>
            <a:pPr>
              <a:buNone/>
            </a:pPr>
            <a:endParaRPr lang="ca-ES" sz="1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a-E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Classifica els següents éssers vius en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éssers unicel·lulars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éssers pluricel·lulars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: el roser, el 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pop, l’alga</a:t>
            </a:r>
            <a:r>
              <a:rPr lang="ca-ES" sz="1900" dirty="0" smtClean="0">
                <a:latin typeface="Times New Roman" pitchFamily="18" charset="0"/>
                <a:cs typeface="Times New Roman" pitchFamily="18" charset="0"/>
              </a:rPr>
              <a:t>, la formiga, el bacteri, el pi i la medusa. </a:t>
            </a:r>
          </a:p>
          <a:p>
            <a:pPr>
              <a:buNone/>
            </a:pP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91680" y="4941168"/>
          <a:ext cx="554461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321918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UNICEL·LULARS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PLURICEL·LULARS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6234">
                <a:tc>
                  <a:txBody>
                    <a:bodyPr/>
                    <a:lstStyle/>
                    <a:p>
                      <a:endParaRPr lang="ca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a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a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904656"/>
          </a:xfrm>
        </p:spPr>
        <p:txBody>
          <a:bodyPr>
            <a:normAutofit/>
          </a:bodyPr>
          <a:lstStyle/>
          <a:p>
            <a:pPr fontAlgn="base"/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L’objectiu de la quarta sessió és  fer que els alumnes coneguin el nivell d’organització cel·lular i les seves característiques principals i a més comprovar si han entès el cicle cel·lular a partir d’un mapa conceptual.</a:t>
            </a:r>
          </a:p>
          <a:p>
            <a:pPr>
              <a:buNone/>
            </a:pP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     Primerament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n’aquesta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sessió els alumnes hauran d’observar un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sobre quins elements formen a la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cèl.lula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i quines funcions fan, tal com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s’els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hi indica a l’enunciat de l’exercici. Seguidament hauran de completar un mapa conceptual a partir de tots els conceptes donats i estudiats a les anteriors sessions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s-E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 Mira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aquest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video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www.youtube.com/watch?v=Ps54eXe8YHY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a partir del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minut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1:10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fins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minut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2:40  i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després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completa el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quadre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següent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dirty="0" smtClean="0">
                <a:latin typeface="Times New Roman" pitchFamily="18" charset="0"/>
                <a:cs typeface="Times New Roman" pitchFamily="18" charset="0"/>
              </a:rPr>
            </a:br>
            <a:endParaRPr lang="ca-E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75656" y="450912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0" dirty="0" smtClean="0">
                          <a:solidFill>
                            <a:schemeClr val="tx1"/>
                          </a:solidFill>
                        </a:rPr>
                        <a:t>Què</a:t>
                      </a:r>
                      <a:r>
                        <a:rPr lang="ca-ES" b="0" baseline="0" dirty="0" smtClean="0">
                          <a:solidFill>
                            <a:schemeClr val="tx1"/>
                          </a:solidFill>
                        </a:rPr>
                        <a:t> és?</a:t>
                      </a:r>
                      <a:endParaRPr lang="ca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0" dirty="0" smtClean="0">
                          <a:solidFill>
                            <a:schemeClr val="tx1"/>
                          </a:solidFill>
                        </a:rPr>
                        <a:t>Funcions</a:t>
                      </a:r>
                      <a:endParaRPr lang="ca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MEMBRANA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CITOPLASMA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ORGÀNULS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>
                          <a:solidFill>
                            <a:schemeClr val="tx1"/>
                          </a:solidFill>
                        </a:rPr>
                        <a:t>NUCLI</a:t>
                      </a:r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620688"/>
            <a:ext cx="8100392" cy="5184576"/>
          </a:xfrm>
        </p:spPr>
        <p:txBody>
          <a:bodyPr/>
          <a:lstStyle/>
          <a:p>
            <a:pPr>
              <a:buNone/>
            </a:pPr>
            <a:r>
              <a:rPr lang="ca-E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Completa el següent esquema sobre el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que hem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après fins ara de la 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cèl·lula: Aquest </a:t>
            </a:r>
            <a:r>
              <a:rPr lang="ca-ES" sz="2000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ca-ES" sz="2000" dirty="0" smtClean="0">
                <a:latin typeface="Times New Roman" pitchFamily="18" charset="0"/>
                <a:cs typeface="Times New Roman" pitchFamily="18" charset="0"/>
              </a:rPr>
              <a:t> et pot esser de gran ajuda </a:t>
            </a:r>
            <a:r>
              <a:rPr lang="ca-E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https://www.youtube.com/watch?v=uGDZy4KULzs</a:t>
            </a:r>
            <a:endParaRPr 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a-ES" dirty="0" smtClean="0"/>
              <a:t/>
            </a:r>
            <a:br>
              <a:rPr lang="ca-ES" dirty="0" smtClean="0"/>
            </a:br>
            <a:endParaRPr lang="ca-ES" dirty="0" smtClean="0"/>
          </a:p>
          <a:p>
            <a:pPr>
              <a:buNone/>
            </a:pPr>
            <a:endParaRPr lang="ca-ES" dirty="0"/>
          </a:p>
        </p:txBody>
      </p:sp>
      <p:pic>
        <p:nvPicPr>
          <p:cNvPr id="4" name="3 Imagen" descr="kdñiwu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669" y="1916832"/>
            <a:ext cx="8835331" cy="41044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422</Words>
  <Application>Microsoft Office PowerPoint</Application>
  <PresentationFormat>Presentación en pantalla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ACTIVITATS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</dc:title>
  <dc:creator>Xisca BC</dc:creator>
  <cp:lastModifiedBy>xisca</cp:lastModifiedBy>
  <cp:revision>18</cp:revision>
  <dcterms:created xsi:type="dcterms:W3CDTF">2016-11-29T16:20:26Z</dcterms:created>
  <dcterms:modified xsi:type="dcterms:W3CDTF">2016-12-01T11:27:27Z</dcterms:modified>
</cp:coreProperties>
</file>