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0" r:id="rId2"/>
    <p:sldId id="257" r:id="rId3"/>
    <p:sldId id="258" r:id="rId4"/>
    <p:sldId id="261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2837-AB29-4835-B340-F241062FB23C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B3DB-25EA-41D8-86DE-4C878D073BC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2837-AB29-4835-B340-F241062FB23C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B3DB-25EA-41D8-86DE-4C878D073BC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2837-AB29-4835-B340-F241062FB23C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B3DB-25EA-41D8-86DE-4C878D073BC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2837-AB29-4835-B340-F241062FB23C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B3DB-25EA-41D8-86DE-4C878D073BC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2837-AB29-4835-B340-F241062FB23C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B3DB-25EA-41D8-86DE-4C878D073BC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2837-AB29-4835-B340-F241062FB23C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B3DB-25EA-41D8-86DE-4C878D073BC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2837-AB29-4835-B340-F241062FB23C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B3DB-25EA-41D8-86DE-4C878D073BC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2837-AB29-4835-B340-F241062FB23C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B3DB-25EA-41D8-86DE-4C878D073BC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2837-AB29-4835-B340-F241062FB23C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B3DB-25EA-41D8-86DE-4C878D073BC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2837-AB29-4835-B340-F241062FB23C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B3DB-25EA-41D8-86DE-4C878D073BC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2837-AB29-4835-B340-F241062FB23C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B3DB-25EA-41D8-86DE-4C878D073BC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9E12837-AB29-4835-B340-F241062FB23C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50FB3DB-25EA-41D8-86DE-4C878D073BC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>
                <a:latin typeface="Algerian" pitchFamily="82" charset="0"/>
              </a:rPr>
              <a:t>DEFINICIÓ ESPAI NATURAL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ca-ES" dirty="0"/>
              <a:t>“Espai Natural Protegit” es podria definir com aquella zona geogràfica, terrestre o marítima, dedicada especialment a la </a:t>
            </a:r>
            <a:r>
              <a:rPr lang="ca-ES" u="sng" dirty="0"/>
              <a:t>protecció i manteniment </a:t>
            </a:r>
            <a:r>
              <a:rPr lang="ca-ES" dirty="0"/>
              <a:t>de la diversitat biològica a fi d'aconseguir la seva conservació.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>
                <a:latin typeface="Algerian" panose="04020705040A02060702" pitchFamily="82" charset="0"/>
              </a:rPr>
              <a:t>Continguts</a:t>
            </a:r>
            <a:r>
              <a:rPr lang="es-ES" dirty="0">
                <a:latin typeface="Algerian" panose="04020705040A02060702" pitchFamily="82" charset="0"/>
              </a:rPr>
              <a:t> a </a:t>
            </a:r>
            <a:r>
              <a:rPr lang="es-ES" dirty="0" err="1">
                <a:latin typeface="Algerian" panose="04020705040A02060702" pitchFamily="82" charset="0"/>
              </a:rPr>
              <a:t>treballar</a:t>
            </a:r>
            <a:endParaRPr lang="es-E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38470"/>
            <a:ext cx="8596668" cy="510208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sz="2800" b="1" u="sng" dirty="0"/>
              <a:t>BLOC 1. </a:t>
            </a:r>
            <a:r>
              <a:rPr lang="es-ES" sz="2800" b="1" u="sng" dirty="0" err="1"/>
              <a:t>Iniciació</a:t>
            </a:r>
            <a:r>
              <a:rPr lang="es-ES" sz="2800" b="1" u="sng" dirty="0"/>
              <a:t> a </a:t>
            </a:r>
            <a:r>
              <a:rPr lang="es-ES" sz="2800" b="1" u="sng" dirty="0" err="1"/>
              <a:t>l’activitat</a:t>
            </a:r>
            <a:r>
              <a:rPr lang="es-ES" sz="2800" b="1" u="sng" dirty="0"/>
              <a:t> científica.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s-ES" dirty="0">
                <a:solidFill>
                  <a:schemeClr val="tx1"/>
                </a:solidFill>
              </a:rPr>
              <a:t>✓ </a:t>
            </a:r>
            <a:r>
              <a:rPr lang="es-ES" dirty="0" err="1">
                <a:solidFill>
                  <a:schemeClr val="tx1"/>
                </a:solidFill>
              </a:rPr>
              <a:t>Utilització</a:t>
            </a:r>
            <a:r>
              <a:rPr lang="es-ES" dirty="0">
                <a:solidFill>
                  <a:schemeClr val="tx1"/>
                </a:solidFill>
              </a:rPr>
              <a:t> de </a:t>
            </a:r>
            <a:r>
              <a:rPr lang="es-ES" dirty="0" err="1">
                <a:solidFill>
                  <a:schemeClr val="tx1"/>
                </a:solidFill>
              </a:rPr>
              <a:t>diverses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fonts</a:t>
            </a:r>
            <a:r>
              <a:rPr lang="es-ES" dirty="0">
                <a:solidFill>
                  <a:schemeClr val="tx1"/>
                </a:solidFill>
              </a:rPr>
              <a:t> de </a:t>
            </a:r>
            <a:r>
              <a:rPr lang="es-ES" dirty="0" err="1">
                <a:solidFill>
                  <a:schemeClr val="tx1"/>
                </a:solidFill>
              </a:rPr>
              <a:t>informació</a:t>
            </a:r>
            <a:r>
              <a:rPr lang="es-ES" dirty="0">
                <a:solidFill>
                  <a:schemeClr val="tx1"/>
                </a:solidFill>
              </a:rPr>
              <a:t> (</a:t>
            </a:r>
            <a:r>
              <a:rPr lang="es-ES" dirty="0" err="1">
                <a:solidFill>
                  <a:schemeClr val="tx1"/>
                </a:solidFill>
              </a:rPr>
              <a:t>directes</a:t>
            </a:r>
            <a:r>
              <a:rPr lang="es-ES" dirty="0">
                <a:solidFill>
                  <a:schemeClr val="tx1"/>
                </a:solidFill>
              </a:rPr>
              <a:t>, </a:t>
            </a:r>
            <a:r>
              <a:rPr lang="es-ES" dirty="0" err="1">
                <a:solidFill>
                  <a:schemeClr val="tx1"/>
                </a:solidFill>
              </a:rPr>
              <a:t>llibres</a:t>
            </a:r>
            <a:r>
              <a:rPr lang="es-ES" dirty="0">
                <a:solidFill>
                  <a:schemeClr val="tx1"/>
                </a:solidFill>
              </a:rPr>
              <a:t>).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s-ES" dirty="0">
                <a:solidFill>
                  <a:schemeClr val="tx1"/>
                </a:solidFill>
              </a:rPr>
              <a:t>✓ </a:t>
            </a:r>
            <a:r>
              <a:rPr lang="es-ES" dirty="0" err="1">
                <a:solidFill>
                  <a:schemeClr val="tx1"/>
                </a:solidFill>
              </a:rPr>
              <a:t>Utilització</a:t>
            </a:r>
            <a:r>
              <a:rPr lang="es-ES" dirty="0">
                <a:solidFill>
                  <a:schemeClr val="tx1"/>
                </a:solidFill>
              </a:rPr>
              <a:t> de les TIC per cercar i seleccionar </a:t>
            </a:r>
            <a:r>
              <a:rPr lang="es-ES" dirty="0" err="1">
                <a:solidFill>
                  <a:schemeClr val="tx1"/>
                </a:solidFill>
              </a:rPr>
              <a:t>informació</a:t>
            </a:r>
            <a:r>
              <a:rPr lang="es-ES" dirty="0">
                <a:solidFill>
                  <a:schemeClr val="tx1"/>
                </a:solidFill>
              </a:rPr>
              <a:t>, simular </a:t>
            </a:r>
            <a:r>
              <a:rPr lang="es-ES" dirty="0" err="1">
                <a:solidFill>
                  <a:schemeClr val="tx1"/>
                </a:solidFill>
              </a:rPr>
              <a:t>processos</a:t>
            </a:r>
            <a:r>
              <a:rPr lang="es-ES" dirty="0">
                <a:solidFill>
                  <a:schemeClr val="tx1"/>
                </a:solidFill>
              </a:rPr>
              <a:t> i presentar </a:t>
            </a:r>
            <a:r>
              <a:rPr lang="es-ES" dirty="0" err="1">
                <a:solidFill>
                  <a:schemeClr val="tx1"/>
                </a:solidFill>
              </a:rPr>
              <a:t>conclusions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s-ES" dirty="0">
                <a:solidFill>
                  <a:schemeClr val="tx1"/>
                </a:solidFill>
              </a:rPr>
              <a:t>✓ </a:t>
            </a:r>
            <a:r>
              <a:rPr lang="es-ES" dirty="0" err="1">
                <a:solidFill>
                  <a:schemeClr val="tx1"/>
                </a:solidFill>
              </a:rPr>
              <a:t>Treball</a:t>
            </a:r>
            <a:r>
              <a:rPr lang="es-ES" dirty="0">
                <a:solidFill>
                  <a:schemeClr val="tx1"/>
                </a:solidFill>
              </a:rPr>
              <a:t> individual i en </a:t>
            </a:r>
            <a:r>
              <a:rPr lang="es-ES" dirty="0" err="1">
                <a:solidFill>
                  <a:schemeClr val="tx1"/>
                </a:solidFill>
              </a:rPr>
              <a:t>grup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s-ES" dirty="0">
                <a:solidFill>
                  <a:schemeClr val="tx1"/>
                </a:solidFill>
              </a:rPr>
              <a:t>✓</a:t>
            </a:r>
            <a:r>
              <a:rPr lang="es-ES" dirty="0" err="1">
                <a:solidFill>
                  <a:schemeClr val="tx1"/>
                </a:solidFill>
              </a:rPr>
              <a:t>Desenvolupament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d’hàbits</a:t>
            </a:r>
            <a:r>
              <a:rPr lang="es-ES" dirty="0">
                <a:solidFill>
                  <a:schemeClr val="tx1"/>
                </a:solidFill>
              </a:rPr>
              <a:t> de </a:t>
            </a:r>
            <a:r>
              <a:rPr lang="es-ES" dirty="0" err="1">
                <a:solidFill>
                  <a:schemeClr val="tx1"/>
                </a:solidFill>
              </a:rPr>
              <a:t>treball</a:t>
            </a:r>
            <a:r>
              <a:rPr lang="es-ES" dirty="0">
                <a:solidFill>
                  <a:schemeClr val="tx1"/>
                </a:solidFill>
              </a:rPr>
              <a:t>, </a:t>
            </a:r>
            <a:r>
              <a:rPr lang="es-ES" dirty="0" err="1">
                <a:solidFill>
                  <a:schemeClr val="tx1"/>
                </a:solidFill>
              </a:rPr>
              <a:t>esforç</a:t>
            </a:r>
            <a:r>
              <a:rPr lang="es-ES" dirty="0">
                <a:solidFill>
                  <a:schemeClr val="tx1"/>
                </a:solidFill>
              </a:rPr>
              <a:t> i </a:t>
            </a:r>
            <a:r>
              <a:rPr lang="es-ES" dirty="0" err="1">
                <a:solidFill>
                  <a:schemeClr val="tx1"/>
                </a:solidFill>
              </a:rPr>
              <a:t>responsabilitat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s-ES" dirty="0">
                <a:solidFill>
                  <a:schemeClr val="tx1"/>
                </a:solidFill>
              </a:rPr>
              <a:t>✓ </a:t>
            </a:r>
            <a:r>
              <a:rPr lang="es-ES" dirty="0" err="1">
                <a:solidFill>
                  <a:schemeClr val="tx1"/>
                </a:solidFill>
              </a:rPr>
              <a:t>Elaboració</a:t>
            </a:r>
            <a:r>
              <a:rPr lang="es-ES" dirty="0">
                <a:solidFill>
                  <a:schemeClr val="tx1"/>
                </a:solidFill>
              </a:rPr>
              <a:t> de </a:t>
            </a:r>
            <a:r>
              <a:rPr lang="es-ES" dirty="0" err="1">
                <a:solidFill>
                  <a:schemeClr val="tx1"/>
                </a:solidFill>
              </a:rPr>
              <a:t>projectes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55365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9843"/>
            <a:ext cx="10515600" cy="560712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sz="2800" b="1" u="sng" dirty="0">
                <a:solidFill>
                  <a:schemeClr val="tx1"/>
                </a:solidFill>
              </a:rPr>
              <a:t>BLOC 3. </a:t>
            </a:r>
            <a:r>
              <a:rPr lang="es-ES" sz="2800" b="1" u="sng" dirty="0" err="1">
                <a:solidFill>
                  <a:schemeClr val="tx1"/>
                </a:solidFill>
              </a:rPr>
              <a:t>Els</a:t>
            </a:r>
            <a:r>
              <a:rPr lang="es-ES" sz="2800" b="1" u="sng" dirty="0">
                <a:solidFill>
                  <a:schemeClr val="tx1"/>
                </a:solidFill>
              </a:rPr>
              <a:t> </a:t>
            </a:r>
            <a:r>
              <a:rPr lang="es-ES" sz="2800" b="1" u="sng" dirty="0" err="1">
                <a:solidFill>
                  <a:schemeClr val="tx1"/>
                </a:solidFill>
              </a:rPr>
              <a:t>éssers</a:t>
            </a:r>
            <a:r>
              <a:rPr lang="es-ES" sz="2800" b="1" u="sng" dirty="0">
                <a:solidFill>
                  <a:schemeClr val="tx1"/>
                </a:solidFill>
              </a:rPr>
              <a:t> </a:t>
            </a:r>
            <a:r>
              <a:rPr lang="es-ES" sz="2800" b="1" u="sng" dirty="0" err="1">
                <a:solidFill>
                  <a:schemeClr val="tx1"/>
                </a:solidFill>
              </a:rPr>
              <a:t>vius</a:t>
            </a:r>
            <a:endParaRPr lang="es-ES" sz="2800" b="1" u="sng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s-ES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s-ES" dirty="0">
                <a:solidFill>
                  <a:schemeClr val="tx1"/>
                </a:solidFill>
              </a:rPr>
              <a:t>✓ </a:t>
            </a:r>
            <a:r>
              <a:rPr lang="es-ES" dirty="0" err="1">
                <a:solidFill>
                  <a:schemeClr val="tx1"/>
                </a:solidFill>
              </a:rPr>
              <a:t>Parcs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naturals</a:t>
            </a:r>
            <a:r>
              <a:rPr lang="es-ES" dirty="0">
                <a:solidFill>
                  <a:schemeClr val="tx1"/>
                </a:solidFill>
              </a:rPr>
              <a:t> de les Illes. </a:t>
            </a:r>
            <a:r>
              <a:rPr lang="es-ES" dirty="0" err="1">
                <a:solidFill>
                  <a:schemeClr val="tx1"/>
                </a:solidFill>
              </a:rPr>
              <a:t>Animals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autòctons</a:t>
            </a:r>
            <a:r>
              <a:rPr lang="es-ES" dirty="0">
                <a:solidFill>
                  <a:schemeClr val="tx1"/>
                </a:solidFill>
              </a:rPr>
              <a:t>. </a:t>
            </a:r>
            <a:r>
              <a:rPr lang="es-ES" dirty="0" err="1">
                <a:solidFill>
                  <a:schemeClr val="tx1"/>
                </a:solidFill>
              </a:rPr>
              <a:t>Espècies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protegides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d’animals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ES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s-ES" dirty="0">
                <a:solidFill>
                  <a:schemeClr val="tx1"/>
                </a:solidFill>
              </a:rPr>
              <a:t>✓ </a:t>
            </a:r>
            <a:r>
              <a:rPr lang="es-ES" dirty="0" err="1">
                <a:solidFill>
                  <a:schemeClr val="tx1"/>
                </a:solidFill>
              </a:rPr>
              <a:t>Interès</a:t>
            </a:r>
            <a:r>
              <a:rPr lang="es-ES" dirty="0">
                <a:solidFill>
                  <a:schemeClr val="tx1"/>
                </a:solidFill>
              </a:rPr>
              <a:t> per </a:t>
            </a:r>
            <a:r>
              <a:rPr lang="es-ES" dirty="0" err="1">
                <a:solidFill>
                  <a:schemeClr val="tx1"/>
                </a:solidFill>
              </a:rPr>
              <a:t>l’observació</a:t>
            </a:r>
            <a:r>
              <a:rPr lang="es-ES" dirty="0">
                <a:solidFill>
                  <a:schemeClr val="tx1"/>
                </a:solidFill>
              </a:rPr>
              <a:t> i </a:t>
            </a:r>
            <a:r>
              <a:rPr lang="es-ES" dirty="0" err="1">
                <a:solidFill>
                  <a:schemeClr val="tx1"/>
                </a:solidFill>
              </a:rPr>
              <a:t>l’estudi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rigorós</a:t>
            </a:r>
            <a:r>
              <a:rPr lang="es-ES" dirty="0">
                <a:solidFill>
                  <a:schemeClr val="tx1"/>
                </a:solidFill>
              </a:rPr>
              <a:t> de </a:t>
            </a:r>
            <a:r>
              <a:rPr lang="es-ES" dirty="0" err="1">
                <a:solidFill>
                  <a:schemeClr val="tx1"/>
                </a:solidFill>
              </a:rPr>
              <a:t>tots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els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éssers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vius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ES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s-ES" dirty="0">
                <a:solidFill>
                  <a:schemeClr val="tx1"/>
                </a:solidFill>
              </a:rPr>
              <a:t>✓ </a:t>
            </a:r>
            <a:r>
              <a:rPr lang="es-ES" dirty="0" err="1">
                <a:solidFill>
                  <a:schemeClr val="tx1"/>
                </a:solidFill>
              </a:rPr>
              <a:t>Hàbits</a:t>
            </a:r>
            <a:r>
              <a:rPr lang="es-ES" dirty="0">
                <a:solidFill>
                  <a:schemeClr val="tx1"/>
                </a:solidFill>
              </a:rPr>
              <a:t> de respecte i cura </a:t>
            </a:r>
            <a:r>
              <a:rPr lang="es-ES" dirty="0" err="1">
                <a:solidFill>
                  <a:schemeClr val="tx1"/>
                </a:solidFill>
              </a:rPr>
              <a:t>cap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als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éssers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vius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48560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a-ES" dirty="0">
                <a:latin typeface="Algerian" pitchFamily="82" charset="0"/>
              </a:rPr>
              <a:t>TIPUS D’ESPAIS NATURALS DE LES ILLES BALEARS.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/>
              <a:t>1. </a:t>
            </a:r>
            <a:r>
              <a:rPr lang="pt-BR" dirty="0" err="1"/>
              <a:t>Parcs</a:t>
            </a:r>
            <a:r>
              <a:rPr lang="pt-BR" dirty="0"/>
              <a:t> </a:t>
            </a:r>
            <a:r>
              <a:rPr lang="pt-BR" dirty="0" err="1"/>
              <a:t>nacionals</a:t>
            </a:r>
            <a:r>
              <a:rPr lang="pt-BR" dirty="0"/>
              <a:t> i </a:t>
            </a:r>
            <a:r>
              <a:rPr lang="pt-BR" dirty="0" err="1"/>
              <a:t>naturals</a:t>
            </a:r>
            <a:endParaRPr lang="pt-BR" dirty="0"/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2. Reserva natural (integral o especial).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3. </a:t>
            </a:r>
            <a:r>
              <a:rPr lang="pt-BR" dirty="0" err="1"/>
              <a:t>Àrees</a:t>
            </a:r>
            <a:r>
              <a:rPr lang="pt-BR" dirty="0"/>
              <a:t> marines </a:t>
            </a:r>
            <a:r>
              <a:rPr lang="pt-BR" dirty="0" err="1"/>
              <a:t>protegides</a:t>
            </a:r>
            <a:endParaRPr lang="pt-BR" dirty="0"/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4. </a:t>
            </a:r>
            <a:r>
              <a:rPr lang="pt-BR" dirty="0" err="1"/>
              <a:t>Monuments</a:t>
            </a:r>
            <a:r>
              <a:rPr lang="pt-BR" dirty="0"/>
              <a:t> </a:t>
            </a:r>
            <a:r>
              <a:rPr lang="pt-BR" dirty="0" err="1"/>
              <a:t>naturals</a:t>
            </a:r>
            <a:endParaRPr lang="pt-BR" dirty="0"/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5. </a:t>
            </a:r>
            <a:r>
              <a:rPr lang="pt-BR" dirty="0" err="1"/>
              <a:t>Paisatges</a:t>
            </a:r>
            <a:r>
              <a:rPr lang="pt-BR" dirty="0"/>
              <a:t> </a:t>
            </a:r>
            <a:r>
              <a:rPr lang="pt-BR" dirty="0" err="1"/>
              <a:t>protegits</a:t>
            </a:r>
            <a:r>
              <a:rPr lang="pt-BR" dirty="0"/>
              <a:t>.</a:t>
            </a:r>
            <a:endParaRPr lang="ca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>
                <a:latin typeface="Algerian" panose="04020705040A02060702" pitchFamily="82" charset="0"/>
              </a:rPr>
              <a:t>competències</a:t>
            </a:r>
            <a:endParaRPr lang="es-E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216"/>
            <a:ext cx="10515600" cy="5353879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s-ES" dirty="0" err="1">
                <a:solidFill>
                  <a:schemeClr val="tx1"/>
                </a:solidFill>
              </a:rPr>
              <a:t>Competència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matemàtica</a:t>
            </a:r>
            <a:r>
              <a:rPr lang="es-ES" dirty="0">
                <a:solidFill>
                  <a:schemeClr val="tx1"/>
                </a:solidFill>
              </a:rPr>
              <a:t> i </a:t>
            </a:r>
            <a:r>
              <a:rPr lang="es-ES" dirty="0" err="1">
                <a:solidFill>
                  <a:schemeClr val="tx1"/>
                </a:solidFill>
              </a:rPr>
              <a:t>competències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bàsiques</a:t>
            </a:r>
            <a:r>
              <a:rPr lang="es-ES" dirty="0">
                <a:solidFill>
                  <a:schemeClr val="tx1"/>
                </a:solidFill>
              </a:rPr>
              <a:t> en </a:t>
            </a:r>
            <a:r>
              <a:rPr lang="es-ES" dirty="0" err="1">
                <a:solidFill>
                  <a:schemeClr val="tx1"/>
                </a:solidFill>
              </a:rPr>
              <a:t>ciència</a:t>
            </a:r>
            <a:r>
              <a:rPr lang="es-ES" dirty="0">
                <a:solidFill>
                  <a:schemeClr val="tx1"/>
                </a:solidFill>
              </a:rPr>
              <a:t> i </a:t>
            </a:r>
            <a:r>
              <a:rPr lang="es-ES" dirty="0" err="1">
                <a:solidFill>
                  <a:schemeClr val="tx1"/>
                </a:solidFill>
              </a:rPr>
              <a:t>tecnologia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es-ES" dirty="0" err="1">
                <a:solidFill>
                  <a:schemeClr val="tx1"/>
                </a:solidFill>
              </a:rPr>
              <a:t>Competència</a:t>
            </a:r>
            <a:r>
              <a:rPr lang="es-ES" dirty="0">
                <a:solidFill>
                  <a:schemeClr val="tx1"/>
                </a:solidFill>
              </a:rPr>
              <a:t> en </a:t>
            </a:r>
            <a:r>
              <a:rPr lang="es-ES" dirty="0" err="1">
                <a:solidFill>
                  <a:schemeClr val="tx1"/>
                </a:solidFill>
              </a:rPr>
              <a:t>comunicació</a:t>
            </a:r>
            <a:r>
              <a:rPr lang="es-ES" dirty="0">
                <a:solidFill>
                  <a:schemeClr val="tx1"/>
                </a:solidFill>
              </a:rPr>
              <a:t> lingüística.</a:t>
            </a:r>
          </a:p>
          <a:p>
            <a:pPr algn="just">
              <a:lnSpc>
                <a:spcPct val="200000"/>
              </a:lnSpc>
            </a:pPr>
            <a:r>
              <a:rPr lang="es-ES" dirty="0" err="1">
                <a:solidFill>
                  <a:schemeClr val="tx1"/>
                </a:solidFill>
              </a:rPr>
              <a:t>Competència</a:t>
            </a:r>
            <a:r>
              <a:rPr lang="es-ES" dirty="0">
                <a:solidFill>
                  <a:schemeClr val="tx1"/>
                </a:solidFill>
              </a:rPr>
              <a:t> digital.</a:t>
            </a:r>
          </a:p>
          <a:p>
            <a:pPr algn="just">
              <a:lnSpc>
                <a:spcPct val="200000"/>
              </a:lnSpc>
            </a:pPr>
            <a:r>
              <a:rPr lang="es-ES" dirty="0" err="1">
                <a:solidFill>
                  <a:schemeClr val="tx1"/>
                </a:solidFill>
              </a:rPr>
              <a:t>Competència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socials</a:t>
            </a:r>
            <a:r>
              <a:rPr lang="es-ES" dirty="0">
                <a:solidFill>
                  <a:schemeClr val="tx1"/>
                </a:solidFill>
              </a:rPr>
              <a:t> i </a:t>
            </a:r>
            <a:r>
              <a:rPr lang="es-ES" dirty="0" err="1">
                <a:solidFill>
                  <a:schemeClr val="tx1"/>
                </a:solidFill>
              </a:rPr>
              <a:t>cíviques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es-ES" dirty="0" err="1">
                <a:solidFill>
                  <a:schemeClr val="tx1"/>
                </a:solidFill>
              </a:rPr>
              <a:t>Aprendre</a:t>
            </a:r>
            <a:r>
              <a:rPr lang="es-ES" dirty="0">
                <a:solidFill>
                  <a:schemeClr val="tx1"/>
                </a:solidFill>
              </a:rPr>
              <a:t> a </a:t>
            </a:r>
            <a:r>
              <a:rPr lang="es-ES" dirty="0" err="1">
                <a:solidFill>
                  <a:schemeClr val="tx1"/>
                </a:solidFill>
              </a:rPr>
              <a:t>aprendre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pt-BR" dirty="0">
                <a:solidFill>
                  <a:schemeClr val="tx1"/>
                </a:solidFill>
              </a:rPr>
              <a:t>Competència de sentit d’iniciativa i esperit emprenedor.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0752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</TotalTime>
  <Words>217</Words>
  <Application>Microsoft Office PowerPoint</Application>
  <PresentationFormat>Panorámica</PresentationFormat>
  <Paragraphs>38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Algerian</vt:lpstr>
      <vt:lpstr>Gill Sans MT</vt:lpstr>
      <vt:lpstr>Verdana</vt:lpstr>
      <vt:lpstr>Wingdings 2</vt:lpstr>
      <vt:lpstr>Solsticio</vt:lpstr>
      <vt:lpstr>DEFINICIÓ ESPAI NATURAL</vt:lpstr>
      <vt:lpstr>Continguts a treballar</vt:lpstr>
      <vt:lpstr>Presentación de PowerPoint</vt:lpstr>
      <vt:lpstr>TIPUS D’ESPAIS NATURALS DE LES ILLES BALEARS.</vt:lpstr>
      <vt:lpstr>competències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continguts</dc:title>
  <dc:creator>Pep Lluis Cerro Bujosa</dc:creator>
  <cp:lastModifiedBy>Yanina Natalia Soracco Buonano</cp:lastModifiedBy>
  <cp:revision>2</cp:revision>
  <dcterms:created xsi:type="dcterms:W3CDTF">2016-12-17T16:15:24Z</dcterms:created>
  <dcterms:modified xsi:type="dcterms:W3CDTF">2016-12-20T14:55:32Z</dcterms:modified>
</cp:coreProperties>
</file>