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3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23C9-4873-4D41-8F63-7DC3673594B3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D1E2-7E49-494C-9BFA-7E79197142B3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23C9-4873-4D41-8F63-7DC3673594B3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D1E2-7E49-494C-9BFA-7E79197142B3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23C9-4873-4D41-8F63-7DC3673594B3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D1E2-7E49-494C-9BFA-7E79197142B3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23C9-4873-4D41-8F63-7DC3673594B3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D1E2-7E49-494C-9BFA-7E79197142B3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23C9-4873-4D41-8F63-7DC3673594B3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D1E2-7E49-494C-9BFA-7E79197142B3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23C9-4873-4D41-8F63-7DC3673594B3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D1E2-7E49-494C-9BFA-7E79197142B3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23C9-4873-4D41-8F63-7DC3673594B3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D1E2-7E49-494C-9BFA-7E79197142B3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23C9-4873-4D41-8F63-7DC3673594B3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D1E2-7E49-494C-9BFA-7E79197142B3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23C9-4873-4D41-8F63-7DC3673594B3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D1E2-7E49-494C-9BFA-7E79197142B3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23C9-4873-4D41-8F63-7DC3673594B3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D1E2-7E49-494C-9BFA-7E79197142B3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a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1523C9-4873-4D41-8F63-7DC3673594B3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a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585D1E2-7E49-494C-9BFA-7E79197142B3}" type="slidenum">
              <a:rPr lang="ca-ES" smtClean="0"/>
              <a:pPr/>
              <a:t>‹Nº›</a:t>
            </a:fld>
            <a:endParaRPr lang="ca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ca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ca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1523C9-4873-4D41-8F63-7DC3673594B3}" type="datetimeFigureOut">
              <a:rPr lang="ca-ES" smtClean="0"/>
              <a:pPr/>
              <a:t>21/12/2016</a:t>
            </a:fld>
            <a:endParaRPr lang="ca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a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85D1E2-7E49-494C-9BFA-7E79197142B3}" type="slidenum">
              <a:rPr lang="ca-ES" smtClean="0"/>
              <a:pPr/>
              <a:t>‹Nº›</a:t>
            </a:fld>
            <a:endParaRPr lang="ca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XJd-LRsxw84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Imagen" descr="Resultat d'imatges de espais naturals protegits illes balears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23528" y="908720"/>
            <a:ext cx="8568952" cy="5184576"/>
          </a:xfrm>
        </p:spPr>
        <p:txBody>
          <a:bodyPr>
            <a:normAutofit/>
          </a:bodyPr>
          <a:lstStyle/>
          <a:p>
            <a:r>
              <a:rPr lang="ca-ES" dirty="0">
                <a:latin typeface="Arial Black" pitchFamily="34" charset="0"/>
              </a:rPr>
              <a:t>ACTIVITATS </a:t>
            </a:r>
            <a:r>
              <a:rPr lang="ca-ES" sz="4200" dirty="0">
                <a:latin typeface="Arial Black" pitchFamily="34" charset="0"/>
              </a:rPr>
              <a:t>D’INTRODUCCIÓ</a:t>
            </a:r>
            <a:r>
              <a:rPr lang="ca-ES" sz="4200">
                <a:latin typeface="Arial Black" pitchFamily="34" charset="0"/>
              </a:rPr>
              <a:t>/MOTIVACIÓ</a:t>
            </a:r>
            <a:endParaRPr lang="ca-ES" sz="4000" dirty="0">
              <a:latin typeface="Arial Black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Resultat d'imatges de espais naturals protegits illes balear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ca-ES" sz="3600" dirty="0">
                <a:latin typeface="Arial Black" pitchFamily="34" charset="0"/>
              </a:rPr>
              <a:t>QUÈ SABEM DELS ESPAIS PROTEGITS?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0" y="2060848"/>
            <a:ext cx="77403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a-ES" sz="3200" dirty="0">
                <a:latin typeface="Arial Black" pitchFamily="34" charset="0"/>
              </a:rPr>
              <a:t> 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043608" y="1392250"/>
          <a:ext cx="6984776" cy="5156536"/>
        </p:xfrm>
        <a:graphic>
          <a:graphicData uri="http://schemas.openxmlformats.org/drawingml/2006/table">
            <a:tbl>
              <a:tblPr/>
              <a:tblGrid>
                <a:gridCol w="6984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215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1600" b="1" kern="1200" dirty="0">
                          <a:solidFill>
                            <a:srgbClr val="FFFFFF"/>
                          </a:solidFill>
                          <a:latin typeface="Calibri"/>
                          <a:ea typeface="Times New Roman"/>
                          <a:cs typeface="Arial"/>
                        </a:rPr>
                        <a:t>                                       </a:t>
                      </a:r>
                      <a:r>
                        <a:rPr lang="ca-ES" sz="2100" b="1" kern="1200" dirty="0">
                          <a:solidFill>
                            <a:srgbClr val="FFFFFF"/>
                          </a:solidFill>
                          <a:latin typeface="Arial Black"/>
                          <a:ea typeface="Times New Roman"/>
                          <a:cs typeface="Arial"/>
                        </a:rPr>
                        <a:t>PLUJA D’IDEES </a:t>
                      </a:r>
                      <a:endParaRPr lang="es-E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80795" marR="80795" marT="40398" marB="4039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8891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100" kern="1200" dirty="0">
                          <a:solidFill>
                            <a:srgbClr val="000000"/>
                          </a:solidFill>
                          <a:latin typeface="Arial Black"/>
                          <a:ea typeface="Times New Roman"/>
                          <a:cs typeface="Arial"/>
                        </a:rPr>
                        <a:t>Preguntes per incentivar als alumnes: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ca-ES" sz="2000" kern="1200" dirty="0">
                        <a:solidFill>
                          <a:srgbClr val="000000"/>
                        </a:solidFill>
                        <a:latin typeface="Arial Black" pitchFamily="34" charset="0"/>
                        <a:ea typeface="Calibri"/>
                        <a:cs typeface="Arial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s-ES" sz="20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s-ES" sz="2000" dirty="0">
                          <a:latin typeface="Arial Black" pitchFamily="34" charset="0"/>
                          <a:ea typeface="Times New Roman"/>
                          <a:cs typeface="Arial"/>
                        </a:rPr>
                        <a:t>1.</a:t>
                      </a:r>
                      <a:r>
                        <a:rPr lang="ca-ES" sz="2000" kern="1200" dirty="0">
                          <a:solidFill>
                            <a:srgbClr val="000000"/>
                          </a:solidFill>
                          <a:latin typeface="Arial Black" pitchFamily="34" charset="0"/>
                          <a:ea typeface="Times New Roman"/>
                          <a:cs typeface="Arial"/>
                        </a:rPr>
                        <a:t>Coneixeu la diferència entre espai natural i espai protegit? </a:t>
                      </a:r>
                      <a:endParaRPr lang="es-ES" sz="20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kern="1200" dirty="0">
                          <a:solidFill>
                            <a:srgbClr val="000000"/>
                          </a:solidFill>
                          <a:latin typeface="Arial Black" pitchFamily="34" charset="0"/>
                          <a:ea typeface="Times New Roman"/>
                          <a:cs typeface="Arial"/>
                        </a:rPr>
                        <a:t>2. Per què els espais naturals poden estar protegits? </a:t>
                      </a:r>
                      <a:endParaRPr lang="es-ES" sz="20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kern="1200" dirty="0">
                          <a:solidFill>
                            <a:srgbClr val="000000"/>
                          </a:solidFill>
                          <a:latin typeface="Arial Black" pitchFamily="34" charset="0"/>
                          <a:ea typeface="Times New Roman"/>
                          <a:cs typeface="Arial"/>
                        </a:rPr>
                        <a:t>3. Coneixeu quants d’espais naturals protegits hi ha a les Illes Balears?</a:t>
                      </a:r>
                      <a:endParaRPr lang="es-ES" sz="20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kern="1200" dirty="0">
                          <a:solidFill>
                            <a:srgbClr val="000000"/>
                          </a:solidFill>
                          <a:latin typeface="Arial Black" pitchFamily="34" charset="0"/>
                          <a:ea typeface="Times New Roman"/>
                          <a:cs typeface="Arial"/>
                        </a:rPr>
                        <a:t>4. Sabeu quins són els animals que viuen a les Illes Balears? </a:t>
                      </a:r>
                      <a:endParaRPr lang="es-ES" sz="20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ca-ES" sz="2000" kern="1200" dirty="0">
                          <a:solidFill>
                            <a:srgbClr val="000000"/>
                          </a:solidFill>
                          <a:latin typeface="Arial Black" pitchFamily="34" charset="0"/>
                          <a:ea typeface="Times New Roman"/>
                          <a:cs typeface="Arial"/>
                        </a:rPr>
                        <a:t>5. Heu visitat mai qualque espai natural protegit? </a:t>
                      </a:r>
                      <a:endParaRPr lang="es-ES" sz="2000" dirty="0">
                        <a:latin typeface="Arial Black" pitchFamily="34" charset="0"/>
                        <a:ea typeface="Calibri"/>
                        <a:cs typeface="Times New Roman"/>
                      </a:endParaRPr>
                    </a:p>
                  </a:txBody>
                  <a:tcPr marL="80795" marR="80795" marT="40398" marB="4039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Resultat d'imatges de espais naturals protegits illes balear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ca-ES" sz="3600" dirty="0">
                <a:latin typeface="Arial Black" pitchFamily="34" charset="0"/>
              </a:rPr>
              <a:t>QUÈ SABEM DELS ESPAIS PROTEGITS?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0" y="2060848"/>
            <a:ext cx="77403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a-ES" sz="3200" dirty="0">
                <a:latin typeface="Arial Black" pitchFamily="34" charset="0"/>
              </a:rPr>
              <a:t> 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043608" y="1392250"/>
          <a:ext cx="6984776" cy="4701046"/>
        </p:xfrm>
        <a:graphic>
          <a:graphicData uri="http://schemas.openxmlformats.org/drawingml/2006/table">
            <a:tbl>
              <a:tblPr/>
              <a:tblGrid>
                <a:gridCol w="6984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2155">
                <a:tc>
                  <a:txBody>
                    <a:bodyPr/>
                    <a:lstStyle/>
                    <a:p>
                      <a:r>
                        <a:rPr lang="ca-ES" sz="2100" dirty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                       RODA D’IDEES </a:t>
                      </a:r>
                    </a:p>
                  </a:txBody>
                  <a:tcPr marL="80795" marR="80795" marT="40398" marB="4039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8891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endParaRPr lang="es-ES" sz="18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ca-ES" sz="2000" kern="1200" baseline="0" noProof="0" dirty="0">
                          <a:solidFill>
                            <a:schemeClr val="tx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1r-Grups de 4 per reflexionar i posar en comú.</a:t>
                      </a:r>
                    </a:p>
                    <a:p>
                      <a:pPr>
                        <a:buFontTx/>
                        <a:buNone/>
                      </a:pPr>
                      <a:endParaRPr lang="ca-ES" sz="2000" kern="1200" baseline="0" noProof="0" dirty="0">
                        <a:solidFill>
                          <a:schemeClr val="tx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endParaRPr lang="ca-ES" sz="2000" kern="1200" baseline="0" noProof="0" dirty="0">
                        <a:solidFill>
                          <a:schemeClr val="tx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ca-ES" sz="2000" kern="1200" baseline="0" noProof="0" dirty="0">
                          <a:solidFill>
                            <a:schemeClr val="tx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2n-  Cada membre respondrà les respostes de manera individual.</a:t>
                      </a:r>
                    </a:p>
                    <a:p>
                      <a:pPr>
                        <a:buFontTx/>
                        <a:buNone/>
                      </a:pPr>
                      <a:endParaRPr lang="ca-ES" sz="2000" kern="1200" baseline="0" noProof="0" dirty="0">
                        <a:solidFill>
                          <a:schemeClr val="tx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endParaRPr lang="ca-ES" sz="2000" kern="1200" baseline="0" noProof="0" dirty="0">
                        <a:solidFill>
                          <a:schemeClr val="tx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ca-ES" sz="2000" kern="1200" baseline="0" noProof="0" dirty="0">
                          <a:solidFill>
                            <a:schemeClr val="tx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3r- Es posaran en comú les diferents respostes es consensuarà i s’exposarà a la resta d’alumnes i a la mestra.</a:t>
                      </a:r>
                    </a:p>
                    <a:p>
                      <a:pPr>
                        <a:buFontTx/>
                        <a:buNone/>
                      </a:pPr>
                      <a:endParaRPr lang="ca-ES" dirty="0"/>
                    </a:p>
                  </a:txBody>
                  <a:tcPr marL="80795" marR="80795" marT="40398" marB="4039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Resultat d'imatges de espais naturals protegits illes balear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ca-ES" sz="3600" dirty="0">
                <a:latin typeface="Arial Black" pitchFamily="34" charset="0"/>
              </a:rPr>
              <a:t>QUÈ SABEM DELS ESPAIS PROTEGITS?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0" y="2060848"/>
            <a:ext cx="77403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a-ES" sz="3200" dirty="0">
                <a:latin typeface="Arial Black" pitchFamily="34" charset="0"/>
              </a:rPr>
              <a:t> 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043608" y="1392250"/>
          <a:ext cx="6984776" cy="4701046"/>
        </p:xfrm>
        <a:graphic>
          <a:graphicData uri="http://schemas.openxmlformats.org/drawingml/2006/table">
            <a:tbl>
              <a:tblPr/>
              <a:tblGrid>
                <a:gridCol w="6984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2155">
                <a:tc>
                  <a:txBody>
                    <a:bodyPr/>
                    <a:lstStyle/>
                    <a:p>
                      <a:r>
                        <a:rPr lang="ca-ES" sz="2100" dirty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             VÍDEOS</a:t>
                      </a:r>
                      <a:r>
                        <a:rPr lang="ca-ES" sz="2100" baseline="0" dirty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 INTRODUCTORIS</a:t>
                      </a:r>
                      <a:endParaRPr lang="ca-ES" sz="21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 marL="80795" marR="80795" marT="40398" marB="4039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8891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endParaRPr lang="es-ES" sz="18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lang="ca-ES" sz="18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lang="ca-ES" sz="2000" kern="1200" baseline="0" dirty="0">
                          <a:solidFill>
                            <a:schemeClr val="tx1"/>
                          </a:solidFill>
                          <a:latin typeface="Arial Black" pitchFamily="34" charset="0"/>
                          <a:ea typeface="+mn-ea"/>
                          <a:cs typeface="+mn-cs"/>
                          <a:hlinkClick r:id="rId3"/>
                        </a:rPr>
                        <a:t>https://www.youtube.com/watch?v=XJd-LRsxw84 </a:t>
                      </a:r>
                      <a:endParaRPr lang="ca-ES" sz="2000" kern="1200" baseline="0" dirty="0">
                        <a:solidFill>
                          <a:schemeClr val="tx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  <a:p>
                      <a:endParaRPr lang="ca-ES" sz="2000" kern="1200" baseline="0" dirty="0">
                        <a:solidFill>
                          <a:schemeClr val="tx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  <a:p>
                      <a:endParaRPr lang="ca-ES" sz="2000" kern="1200" baseline="0" dirty="0">
                        <a:solidFill>
                          <a:schemeClr val="tx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ca-ES" sz="2000" kern="1200" baseline="0" dirty="0">
                          <a:solidFill>
                            <a:schemeClr val="tx1"/>
                          </a:solidFill>
                          <a:latin typeface="Arial Black" pitchFamily="34" charset="0"/>
                          <a:ea typeface="+mn-ea"/>
                          <a:cs typeface="+mn-cs"/>
                          <a:hlinkClick r:id="rId3"/>
                        </a:rPr>
                        <a:t>https://www.youtube.com/watch?v=1N7vkyrhh7s&amp;list=PLgEKXqq2AaxUAEGasJADx4ElhBvmiKyjP </a:t>
                      </a:r>
                      <a:endParaRPr lang="es-ES" sz="2000" kern="1200" baseline="0" dirty="0">
                        <a:solidFill>
                          <a:schemeClr val="tx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 marL="80795" marR="80795" marT="40398" marB="4039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3 Marcador de contenido" descr="Resultat d'imatges de espais naturals protegits illes balears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</p:spPr>
        <p:txBody>
          <a:bodyPr>
            <a:noAutofit/>
          </a:bodyPr>
          <a:lstStyle/>
          <a:p>
            <a:r>
              <a:rPr lang="ca-ES" sz="3600" dirty="0">
                <a:latin typeface="Arial Black" pitchFamily="34" charset="0"/>
              </a:rPr>
              <a:t>QUÈ SABEM DELS ESPAIS PROTEGITS?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0" y="2060848"/>
            <a:ext cx="7740352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endParaRPr lang="ca-ES" sz="3200" dirty="0">
              <a:latin typeface="Arial Black" pitchFamily="34" charset="0"/>
            </a:endParaRPr>
          </a:p>
          <a:p>
            <a:pPr>
              <a:buFont typeface="Wingdings" pitchFamily="2" charset="2"/>
              <a:buChar char="§"/>
            </a:pPr>
            <a:r>
              <a:rPr lang="ca-ES" sz="3200" dirty="0">
                <a:latin typeface="Arial Black" pitchFamily="34" charset="0"/>
              </a:rPr>
              <a:t> </a:t>
            </a:r>
          </a:p>
        </p:txBody>
      </p:sp>
      <p:graphicFrame>
        <p:nvGraphicFramePr>
          <p:cNvPr id="8" name="7 Tabla"/>
          <p:cNvGraphicFramePr>
            <a:graphicFrameLocks noGrp="1"/>
          </p:cNvGraphicFramePr>
          <p:nvPr/>
        </p:nvGraphicFramePr>
        <p:xfrm>
          <a:off x="1043608" y="1392250"/>
          <a:ext cx="6984776" cy="4701046"/>
        </p:xfrm>
        <a:graphic>
          <a:graphicData uri="http://schemas.openxmlformats.org/drawingml/2006/table">
            <a:tbl>
              <a:tblPr/>
              <a:tblGrid>
                <a:gridCol w="69847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22155">
                <a:tc>
                  <a:txBody>
                    <a:bodyPr/>
                    <a:lstStyle/>
                    <a:p>
                      <a:r>
                        <a:rPr lang="ca-ES" sz="2100" dirty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             QUÈ</a:t>
                      </a:r>
                      <a:r>
                        <a:rPr lang="ca-ES" sz="2100" baseline="0" dirty="0">
                          <a:solidFill>
                            <a:schemeClr val="bg1"/>
                          </a:solidFill>
                          <a:latin typeface="Arial Black" pitchFamily="34" charset="0"/>
                        </a:rPr>
                        <a:t> VOLEN APRENDRE MÉS?</a:t>
                      </a:r>
                      <a:endParaRPr lang="ca-ES" sz="2100" dirty="0">
                        <a:solidFill>
                          <a:schemeClr val="bg1"/>
                        </a:solidFill>
                        <a:latin typeface="Arial Black" pitchFamily="34" charset="0"/>
                      </a:endParaRPr>
                    </a:p>
                  </a:txBody>
                  <a:tcPr marL="80795" marR="80795" marT="40398" marB="4039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178891">
                <a:tc>
                  <a:txBody>
                    <a:bodyPr/>
                    <a:lstStyle/>
                    <a:p>
                      <a:pPr>
                        <a:buFontTx/>
                        <a:buNone/>
                      </a:pPr>
                      <a:endParaRPr lang="ca-ES" sz="18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endParaRPr lang="ca-ES" sz="18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endParaRPr lang="ca-ES" sz="18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>
                        <a:buFontTx/>
                        <a:buNone/>
                      </a:pPr>
                      <a:r>
                        <a:rPr lang="ca-ES" sz="2000" kern="1200" baseline="0" dirty="0">
                          <a:solidFill>
                            <a:schemeClr val="tx1"/>
                          </a:solidFill>
                          <a:latin typeface="Arial Black" pitchFamily="34" charset="0"/>
                          <a:ea typeface="+mn-ea"/>
                          <a:cs typeface="+mn-cs"/>
                        </a:rPr>
                        <a:t>Per finalitzar la sessió s’acordarà amb els alumnes tots aquells temes dels que vulguin aprofundir i obtenir-ne més coneixement. Un cop realitzada aquesta activitat, els haurà servit per motivar-los i seguir ampliant els coneixements sobre el tema que tracta la unitat didàctica. </a:t>
                      </a:r>
                      <a:endParaRPr lang="es-ES" sz="2000" kern="1200" baseline="0" dirty="0">
                        <a:solidFill>
                          <a:schemeClr val="tx1"/>
                        </a:solidFill>
                        <a:latin typeface="Arial Black" pitchFamily="34" charset="0"/>
                        <a:ea typeface="+mn-ea"/>
                        <a:cs typeface="+mn-cs"/>
                      </a:endParaRPr>
                    </a:p>
                  </a:txBody>
                  <a:tcPr marL="80795" marR="80795" marT="40398" marB="40398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0D8E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49</TotalTime>
  <Words>230</Words>
  <Application>Microsoft Office PowerPoint</Application>
  <PresentationFormat>Presentación en pantalla (4:3)</PresentationFormat>
  <Paragraphs>59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11" baseType="lpstr">
      <vt:lpstr>Arial</vt:lpstr>
      <vt:lpstr>Arial Black</vt:lpstr>
      <vt:lpstr>Calibri</vt:lpstr>
      <vt:lpstr>Times New Roman</vt:lpstr>
      <vt:lpstr>Wingdings</vt:lpstr>
      <vt:lpstr>Tema de Office</vt:lpstr>
      <vt:lpstr>ACTIVITATS D’INTRODUCCIÓ/MOTIVACIÓ</vt:lpstr>
      <vt:lpstr>QUÈ SABEM DELS ESPAIS PROTEGITS?</vt:lpstr>
      <vt:lpstr>QUÈ SABEM DELS ESPAIS PROTEGITS?</vt:lpstr>
      <vt:lpstr>QUÈ SABEM DELS ESPAIS PROTEGITS?</vt:lpstr>
      <vt:lpstr>QUÈ SABEM DELS ESPAIS PROTEGITS?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ACTIVITATS D’INTRODUCCIÓ/MOTIVACIÓ.</dc:title>
  <dc:creator>Usuario</dc:creator>
  <cp:lastModifiedBy>Yanina Natalia Soracco Buonano</cp:lastModifiedBy>
  <cp:revision>3</cp:revision>
  <dcterms:created xsi:type="dcterms:W3CDTF">2016-12-20T21:43:42Z</dcterms:created>
  <dcterms:modified xsi:type="dcterms:W3CDTF">2016-12-21T16:05:55Z</dcterms:modified>
</cp:coreProperties>
</file>