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47991-B369-4660-B1A4-2117008D956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EA6353A-14ED-4213-8B0D-959966C113AA}">
      <dgm:prSet phldrT="[Texto]" custT="1"/>
      <dgm:spPr/>
      <dgm:t>
        <a:bodyPr/>
        <a:lstStyle/>
        <a:p>
          <a:r>
            <a:rPr lang="ca-ES" sz="2400" noProof="0" dirty="0">
              <a:latin typeface="Arial Black" panose="020B0A04020102020204" pitchFamily="34" charset="0"/>
            </a:rPr>
            <a:t>Avaluació docent</a:t>
          </a:r>
        </a:p>
      </dgm:t>
    </dgm:pt>
    <dgm:pt modelId="{84B69EA6-BA95-4DDF-B50B-C56B0CFBD311}" type="parTrans" cxnId="{20913007-B901-41F9-B160-2A976034B040}">
      <dgm:prSet/>
      <dgm:spPr/>
      <dgm:t>
        <a:bodyPr/>
        <a:lstStyle/>
        <a:p>
          <a:endParaRPr lang="es-ES"/>
        </a:p>
      </dgm:t>
    </dgm:pt>
    <dgm:pt modelId="{61DFA90A-5B4C-46A4-B3DA-E27A03E1D730}" type="sibTrans" cxnId="{20913007-B901-41F9-B160-2A976034B040}">
      <dgm:prSet/>
      <dgm:spPr/>
      <dgm:t>
        <a:bodyPr/>
        <a:lstStyle/>
        <a:p>
          <a:endParaRPr lang="es-ES"/>
        </a:p>
      </dgm:t>
    </dgm:pt>
    <dgm:pt modelId="{792607A1-40C5-4C84-9AB1-DC0293EADD0B}">
      <dgm:prSet phldrT="[Texto]" custT="1"/>
      <dgm:spPr/>
      <dgm:t>
        <a:bodyPr/>
        <a:lstStyle/>
        <a:p>
          <a:pPr algn="just"/>
          <a:r>
            <a:rPr lang="ca-ES" sz="1800" noProof="0" dirty="0">
              <a:latin typeface="Arial Black" panose="020B0A04020102020204" pitchFamily="34" charset="0"/>
            </a:rPr>
            <a:t>Permet al docent avaluar l’aprenentatge de l’ alumne tenint en compte criteris de qualificació en relació al contingut treballat amb les activitats.</a:t>
          </a:r>
        </a:p>
      </dgm:t>
    </dgm:pt>
    <dgm:pt modelId="{A8C37AE8-08FD-49FA-BC06-347C567E85E0}" type="parTrans" cxnId="{8617FEFA-B45F-4C08-81D7-E11EDE181166}">
      <dgm:prSet/>
      <dgm:spPr/>
      <dgm:t>
        <a:bodyPr/>
        <a:lstStyle/>
        <a:p>
          <a:endParaRPr lang="es-ES"/>
        </a:p>
      </dgm:t>
    </dgm:pt>
    <dgm:pt modelId="{0D85AB99-3725-49CC-958D-1FF1DF051DF3}" type="sibTrans" cxnId="{8617FEFA-B45F-4C08-81D7-E11EDE181166}">
      <dgm:prSet/>
      <dgm:spPr/>
      <dgm:t>
        <a:bodyPr/>
        <a:lstStyle/>
        <a:p>
          <a:endParaRPr lang="es-ES"/>
        </a:p>
      </dgm:t>
    </dgm:pt>
    <dgm:pt modelId="{86DA57A9-9F95-433C-998B-F14A0541B1C0}">
      <dgm:prSet phldrT="[Texto]" custT="1"/>
      <dgm:spPr/>
      <dgm:t>
        <a:bodyPr/>
        <a:lstStyle/>
        <a:p>
          <a:r>
            <a:rPr lang="ca-ES" sz="2400" noProof="0" dirty="0">
              <a:latin typeface="Arial Black" panose="020B0A04020102020204" pitchFamily="34" charset="0"/>
            </a:rPr>
            <a:t>Auto-avaluació</a:t>
          </a:r>
        </a:p>
      </dgm:t>
    </dgm:pt>
    <dgm:pt modelId="{3EFFC11C-EBDB-46AC-B29B-8A0546BB6D11}" type="parTrans" cxnId="{58BD0ADB-0A7C-4458-A8C8-1BE789873838}">
      <dgm:prSet/>
      <dgm:spPr/>
      <dgm:t>
        <a:bodyPr/>
        <a:lstStyle/>
        <a:p>
          <a:endParaRPr lang="es-ES"/>
        </a:p>
      </dgm:t>
    </dgm:pt>
    <dgm:pt modelId="{0A1EF59B-CA15-4ACB-9915-C85654F94C6A}" type="sibTrans" cxnId="{58BD0ADB-0A7C-4458-A8C8-1BE789873838}">
      <dgm:prSet/>
      <dgm:spPr/>
      <dgm:t>
        <a:bodyPr/>
        <a:lstStyle/>
        <a:p>
          <a:endParaRPr lang="es-ES"/>
        </a:p>
      </dgm:t>
    </dgm:pt>
    <dgm:pt modelId="{6544083E-1A76-4AA3-AC36-C4E7C53FD946}">
      <dgm:prSet phldrT="[Texto]" custT="1"/>
      <dgm:spPr/>
      <dgm:t>
        <a:bodyPr/>
        <a:lstStyle/>
        <a:p>
          <a:pPr algn="just"/>
          <a:r>
            <a:rPr lang="ca-ES" sz="1800" noProof="0" dirty="0">
              <a:latin typeface="Arial Black" panose="020B0A04020102020204" pitchFamily="34" charset="0"/>
            </a:rPr>
            <a:t>Aquesta eina, permet a l’alumnat autoavaluar el seu propi aprenentatge en relació a les activitats proposades.</a:t>
          </a:r>
        </a:p>
      </dgm:t>
    </dgm:pt>
    <dgm:pt modelId="{D39B9FC3-6CEC-434A-9CD0-7D80AB0C00D0}" type="parTrans" cxnId="{9F36A106-65A4-4462-9193-C9B25EE5023A}">
      <dgm:prSet/>
      <dgm:spPr/>
      <dgm:t>
        <a:bodyPr/>
        <a:lstStyle/>
        <a:p>
          <a:endParaRPr lang="es-ES"/>
        </a:p>
      </dgm:t>
    </dgm:pt>
    <dgm:pt modelId="{2787D4DE-0811-448C-8759-CA8258DE1CCF}" type="sibTrans" cxnId="{9F36A106-65A4-4462-9193-C9B25EE5023A}">
      <dgm:prSet/>
      <dgm:spPr/>
      <dgm:t>
        <a:bodyPr/>
        <a:lstStyle/>
        <a:p>
          <a:endParaRPr lang="es-ES"/>
        </a:p>
      </dgm:t>
    </dgm:pt>
    <dgm:pt modelId="{1330FA9B-A5CE-41EF-A4DB-CD2E9C88B4F5}">
      <dgm:prSet phldrT="[Texto]" custT="1"/>
      <dgm:spPr/>
      <dgm:t>
        <a:bodyPr/>
        <a:lstStyle/>
        <a:p>
          <a:r>
            <a:rPr lang="ca-ES" sz="2400" noProof="0" dirty="0">
              <a:latin typeface="Arial Black" panose="020B0A04020102020204" pitchFamily="34" charset="0"/>
            </a:rPr>
            <a:t>Co-avaluació</a:t>
          </a:r>
        </a:p>
      </dgm:t>
    </dgm:pt>
    <dgm:pt modelId="{CBCCF0A6-D0C7-4AD5-B2D1-8913412278E0}" type="parTrans" cxnId="{8932FDC1-FE6A-4ED7-98C8-50591BDC2354}">
      <dgm:prSet/>
      <dgm:spPr/>
      <dgm:t>
        <a:bodyPr/>
        <a:lstStyle/>
        <a:p>
          <a:endParaRPr lang="es-ES"/>
        </a:p>
      </dgm:t>
    </dgm:pt>
    <dgm:pt modelId="{93C94F20-457D-4CB8-94C1-B06ABCE77028}" type="sibTrans" cxnId="{8932FDC1-FE6A-4ED7-98C8-50591BDC2354}">
      <dgm:prSet/>
      <dgm:spPr/>
      <dgm:t>
        <a:bodyPr/>
        <a:lstStyle/>
        <a:p>
          <a:endParaRPr lang="es-ES"/>
        </a:p>
      </dgm:t>
    </dgm:pt>
    <dgm:pt modelId="{14AAE8BF-E0F7-44E7-8F53-E46A4569F886}">
      <dgm:prSet phldrT="[Texto]" custT="1"/>
      <dgm:spPr/>
      <dgm:t>
        <a:bodyPr/>
        <a:lstStyle/>
        <a:p>
          <a:pPr algn="just"/>
          <a:r>
            <a:rPr lang="ca-ES" sz="1800" noProof="0" dirty="0">
              <a:latin typeface="Arial Black" panose="020B0A04020102020204" pitchFamily="34" charset="0"/>
            </a:rPr>
            <a:t>Permet als alumnes avaluar el treball del seus companys i d’aquesta manera ser un poc més crítics amb la seva tasca.</a:t>
          </a:r>
        </a:p>
      </dgm:t>
    </dgm:pt>
    <dgm:pt modelId="{8F5F571E-0F40-493F-917A-1F7EF954C75A}" type="parTrans" cxnId="{82710DC5-4645-4748-98E3-1769A9ACE21F}">
      <dgm:prSet/>
      <dgm:spPr/>
      <dgm:t>
        <a:bodyPr/>
        <a:lstStyle/>
        <a:p>
          <a:endParaRPr lang="es-ES"/>
        </a:p>
      </dgm:t>
    </dgm:pt>
    <dgm:pt modelId="{3E90CCD1-C987-4D5B-BE24-ABF9F9FC9100}" type="sibTrans" cxnId="{82710DC5-4645-4748-98E3-1769A9ACE21F}">
      <dgm:prSet/>
      <dgm:spPr/>
      <dgm:t>
        <a:bodyPr/>
        <a:lstStyle/>
        <a:p>
          <a:endParaRPr lang="es-ES"/>
        </a:p>
      </dgm:t>
    </dgm:pt>
    <dgm:pt modelId="{430F32A5-C061-4017-94E0-215C4A6587D7}" type="pres">
      <dgm:prSet presAssocID="{65B47991-B369-4660-B1A4-2117008D9568}" presName="Name0" presStyleCnt="0">
        <dgm:presLayoutVars>
          <dgm:dir/>
          <dgm:animLvl val="lvl"/>
          <dgm:resizeHandles val="exact"/>
        </dgm:presLayoutVars>
      </dgm:prSet>
      <dgm:spPr/>
    </dgm:pt>
    <dgm:pt modelId="{75E76A7C-1983-4AB8-89D4-2BB0157BD4DB}" type="pres">
      <dgm:prSet presAssocID="{4EA6353A-14ED-4213-8B0D-959966C113AA}" presName="linNode" presStyleCnt="0"/>
      <dgm:spPr/>
    </dgm:pt>
    <dgm:pt modelId="{88CA9E2E-EF3C-4F5F-8E93-B5C1625935A3}" type="pres">
      <dgm:prSet presAssocID="{4EA6353A-14ED-4213-8B0D-959966C113A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2CBA1E4-DBF8-45F4-B224-4F384476F196}" type="pres">
      <dgm:prSet presAssocID="{4EA6353A-14ED-4213-8B0D-959966C113AA}" presName="descendantText" presStyleLbl="alignAccFollowNode1" presStyleIdx="0" presStyleCnt="3">
        <dgm:presLayoutVars>
          <dgm:bulletEnabled val="1"/>
        </dgm:presLayoutVars>
      </dgm:prSet>
      <dgm:spPr/>
    </dgm:pt>
    <dgm:pt modelId="{0FDACCAC-970B-4019-9FFD-61BA1E686ABC}" type="pres">
      <dgm:prSet presAssocID="{61DFA90A-5B4C-46A4-B3DA-E27A03E1D730}" presName="sp" presStyleCnt="0"/>
      <dgm:spPr/>
    </dgm:pt>
    <dgm:pt modelId="{EE945E05-15BC-40A4-AE8D-9D59D565D2FA}" type="pres">
      <dgm:prSet presAssocID="{86DA57A9-9F95-433C-998B-F14A0541B1C0}" presName="linNode" presStyleCnt="0"/>
      <dgm:spPr/>
    </dgm:pt>
    <dgm:pt modelId="{A64C3857-9660-43D8-8DD9-C0462109B87D}" type="pres">
      <dgm:prSet presAssocID="{86DA57A9-9F95-433C-998B-F14A0541B1C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03929DF-95AC-45AA-821F-8F8DE02B882B}" type="pres">
      <dgm:prSet presAssocID="{86DA57A9-9F95-433C-998B-F14A0541B1C0}" presName="descendantText" presStyleLbl="alignAccFollowNode1" presStyleIdx="1" presStyleCnt="3">
        <dgm:presLayoutVars>
          <dgm:bulletEnabled val="1"/>
        </dgm:presLayoutVars>
      </dgm:prSet>
      <dgm:spPr/>
    </dgm:pt>
    <dgm:pt modelId="{BB9F4A08-654F-4104-9EEE-929B936EC88F}" type="pres">
      <dgm:prSet presAssocID="{0A1EF59B-CA15-4ACB-9915-C85654F94C6A}" presName="sp" presStyleCnt="0"/>
      <dgm:spPr/>
    </dgm:pt>
    <dgm:pt modelId="{7916139C-A4E0-45E3-8F5C-98A8A2FC1F21}" type="pres">
      <dgm:prSet presAssocID="{1330FA9B-A5CE-41EF-A4DB-CD2E9C88B4F5}" presName="linNode" presStyleCnt="0"/>
      <dgm:spPr/>
    </dgm:pt>
    <dgm:pt modelId="{92B9FA19-0B01-42DC-9D98-BA68FB92083E}" type="pres">
      <dgm:prSet presAssocID="{1330FA9B-A5CE-41EF-A4DB-CD2E9C88B4F5}" presName="parentText" presStyleLbl="node1" presStyleIdx="2" presStyleCnt="3" custLinFactNeighborX="-627" custLinFactNeighborY="-1208">
        <dgm:presLayoutVars>
          <dgm:chMax val="1"/>
          <dgm:bulletEnabled val="1"/>
        </dgm:presLayoutVars>
      </dgm:prSet>
      <dgm:spPr/>
    </dgm:pt>
    <dgm:pt modelId="{B12FC4BB-D6DB-40D2-8642-44376B90B978}" type="pres">
      <dgm:prSet presAssocID="{1330FA9B-A5CE-41EF-A4DB-CD2E9C88B4F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2AEF498-272D-4D39-9C24-62EE4269E04E}" type="presOf" srcId="{1330FA9B-A5CE-41EF-A4DB-CD2E9C88B4F5}" destId="{92B9FA19-0B01-42DC-9D98-BA68FB92083E}" srcOrd="0" destOrd="0" presId="urn:microsoft.com/office/officeart/2005/8/layout/vList5"/>
    <dgm:cxn modelId="{9F36A106-65A4-4462-9193-C9B25EE5023A}" srcId="{86DA57A9-9F95-433C-998B-F14A0541B1C0}" destId="{6544083E-1A76-4AA3-AC36-C4E7C53FD946}" srcOrd="0" destOrd="0" parTransId="{D39B9FC3-6CEC-434A-9CD0-7D80AB0C00D0}" sibTransId="{2787D4DE-0811-448C-8759-CA8258DE1CCF}"/>
    <dgm:cxn modelId="{95145D39-35DB-4C71-B96B-BFDECB0DFFF1}" type="presOf" srcId="{14AAE8BF-E0F7-44E7-8F53-E46A4569F886}" destId="{B12FC4BB-D6DB-40D2-8642-44376B90B978}" srcOrd="0" destOrd="0" presId="urn:microsoft.com/office/officeart/2005/8/layout/vList5"/>
    <dgm:cxn modelId="{8617FEFA-B45F-4C08-81D7-E11EDE181166}" srcId="{4EA6353A-14ED-4213-8B0D-959966C113AA}" destId="{792607A1-40C5-4C84-9AB1-DC0293EADD0B}" srcOrd="0" destOrd="0" parTransId="{A8C37AE8-08FD-49FA-BC06-347C567E85E0}" sibTransId="{0D85AB99-3725-49CC-958D-1FF1DF051DF3}"/>
    <dgm:cxn modelId="{B15DA4B5-4F4C-4D0C-B552-67368AA97C1F}" type="presOf" srcId="{792607A1-40C5-4C84-9AB1-DC0293EADD0B}" destId="{A2CBA1E4-DBF8-45F4-B224-4F384476F196}" srcOrd="0" destOrd="0" presId="urn:microsoft.com/office/officeart/2005/8/layout/vList5"/>
    <dgm:cxn modelId="{82710DC5-4645-4748-98E3-1769A9ACE21F}" srcId="{1330FA9B-A5CE-41EF-A4DB-CD2E9C88B4F5}" destId="{14AAE8BF-E0F7-44E7-8F53-E46A4569F886}" srcOrd="0" destOrd="0" parTransId="{8F5F571E-0F40-493F-917A-1F7EF954C75A}" sibTransId="{3E90CCD1-C987-4D5B-BE24-ABF9F9FC9100}"/>
    <dgm:cxn modelId="{20913007-B901-41F9-B160-2A976034B040}" srcId="{65B47991-B369-4660-B1A4-2117008D9568}" destId="{4EA6353A-14ED-4213-8B0D-959966C113AA}" srcOrd="0" destOrd="0" parTransId="{84B69EA6-BA95-4DDF-B50B-C56B0CFBD311}" sibTransId="{61DFA90A-5B4C-46A4-B3DA-E27A03E1D730}"/>
    <dgm:cxn modelId="{259762FF-9F7B-45DF-A8DC-A29221E2DA75}" type="presOf" srcId="{65B47991-B369-4660-B1A4-2117008D9568}" destId="{430F32A5-C061-4017-94E0-215C4A6587D7}" srcOrd="0" destOrd="0" presId="urn:microsoft.com/office/officeart/2005/8/layout/vList5"/>
    <dgm:cxn modelId="{C896929B-F58D-4F13-9571-207951434351}" type="presOf" srcId="{86DA57A9-9F95-433C-998B-F14A0541B1C0}" destId="{A64C3857-9660-43D8-8DD9-C0462109B87D}" srcOrd="0" destOrd="0" presId="urn:microsoft.com/office/officeart/2005/8/layout/vList5"/>
    <dgm:cxn modelId="{8C943DA0-ED87-45E3-A597-1A3FBB9B63C9}" type="presOf" srcId="{6544083E-1A76-4AA3-AC36-C4E7C53FD946}" destId="{D03929DF-95AC-45AA-821F-8F8DE02B882B}" srcOrd="0" destOrd="0" presId="urn:microsoft.com/office/officeart/2005/8/layout/vList5"/>
    <dgm:cxn modelId="{58BD0ADB-0A7C-4458-A8C8-1BE789873838}" srcId="{65B47991-B369-4660-B1A4-2117008D9568}" destId="{86DA57A9-9F95-433C-998B-F14A0541B1C0}" srcOrd="1" destOrd="0" parTransId="{3EFFC11C-EBDB-46AC-B29B-8A0546BB6D11}" sibTransId="{0A1EF59B-CA15-4ACB-9915-C85654F94C6A}"/>
    <dgm:cxn modelId="{8932FDC1-FE6A-4ED7-98C8-50591BDC2354}" srcId="{65B47991-B369-4660-B1A4-2117008D9568}" destId="{1330FA9B-A5CE-41EF-A4DB-CD2E9C88B4F5}" srcOrd="2" destOrd="0" parTransId="{CBCCF0A6-D0C7-4AD5-B2D1-8913412278E0}" sibTransId="{93C94F20-457D-4CB8-94C1-B06ABCE77028}"/>
    <dgm:cxn modelId="{329AC42A-F38B-47DF-94CE-E7C1E82C161D}" type="presOf" srcId="{4EA6353A-14ED-4213-8B0D-959966C113AA}" destId="{88CA9E2E-EF3C-4F5F-8E93-B5C1625935A3}" srcOrd="0" destOrd="0" presId="urn:microsoft.com/office/officeart/2005/8/layout/vList5"/>
    <dgm:cxn modelId="{2656F626-E769-468A-A4C0-122106A9F68A}" type="presParOf" srcId="{430F32A5-C061-4017-94E0-215C4A6587D7}" destId="{75E76A7C-1983-4AB8-89D4-2BB0157BD4DB}" srcOrd="0" destOrd="0" presId="urn:microsoft.com/office/officeart/2005/8/layout/vList5"/>
    <dgm:cxn modelId="{99ABC2ED-48C6-4DDF-A4FE-1BDB0D1D2F2B}" type="presParOf" srcId="{75E76A7C-1983-4AB8-89D4-2BB0157BD4DB}" destId="{88CA9E2E-EF3C-4F5F-8E93-B5C1625935A3}" srcOrd="0" destOrd="0" presId="urn:microsoft.com/office/officeart/2005/8/layout/vList5"/>
    <dgm:cxn modelId="{9A92CD87-AC96-4B91-9245-346EDC6500D1}" type="presParOf" srcId="{75E76A7C-1983-4AB8-89D4-2BB0157BD4DB}" destId="{A2CBA1E4-DBF8-45F4-B224-4F384476F196}" srcOrd="1" destOrd="0" presId="urn:microsoft.com/office/officeart/2005/8/layout/vList5"/>
    <dgm:cxn modelId="{5E69D362-8258-4A9F-9558-BBE96B01C6FC}" type="presParOf" srcId="{430F32A5-C061-4017-94E0-215C4A6587D7}" destId="{0FDACCAC-970B-4019-9FFD-61BA1E686ABC}" srcOrd="1" destOrd="0" presId="urn:microsoft.com/office/officeart/2005/8/layout/vList5"/>
    <dgm:cxn modelId="{8946503C-2ECD-400F-B8C3-FFBE8B22AD1D}" type="presParOf" srcId="{430F32A5-C061-4017-94E0-215C4A6587D7}" destId="{EE945E05-15BC-40A4-AE8D-9D59D565D2FA}" srcOrd="2" destOrd="0" presId="urn:microsoft.com/office/officeart/2005/8/layout/vList5"/>
    <dgm:cxn modelId="{430A02EE-6233-456D-A565-EB94842A761C}" type="presParOf" srcId="{EE945E05-15BC-40A4-AE8D-9D59D565D2FA}" destId="{A64C3857-9660-43D8-8DD9-C0462109B87D}" srcOrd="0" destOrd="0" presId="urn:microsoft.com/office/officeart/2005/8/layout/vList5"/>
    <dgm:cxn modelId="{C8645AC1-FDE9-4424-A9FE-5497BEEC1C05}" type="presParOf" srcId="{EE945E05-15BC-40A4-AE8D-9D59D565D2FA}" destId="{D03929DF-95AC-45AA-821F-8F8DE02B882B}" srcOrd="1" destOrd="0" presId="urn:microsoft.com/office/officeart/2005/8/layout/vList5"/>
    <dgm:cxn modelId="{80F35437-B83B-44CA-87F9-20500171F022}" type="presParOf" srcId="{430F32A5-C061-4017-94E0-215C4A6587D7}" destId="{BB9F4A08-654F-4104-9EEE-929B936EC88F}" srcOrd="3" destOrd="0" presId="urn:microsoft.com/office/officeart/2005/8/layout/vList5"/>
    <dgm:cxn modelId="{04A013BA-414E-4485-AB57-2F7E35724BA8}" type="presParOf" srcId="{430F32A5-C061-4017-94E0-215C4A6587D7}" destId="{7916139C-A4E0-45E3-8F5C-98A8A2FC1F21}" srcOrd="4" destOrd="0" presId="urn:microsoft.com/office/officeart/2005/8/layout/vList5"/>
    <dgm:cxn modelId="{FD2292A3-28E8-4BBF-A9C6-67FF66855537}" type="presParOf" srcId="{7916139C-A4E0-45E3-8F5C-98A8A2FC1F21}" destId="{92B9FA19-0B01-42DC-9D98-BA68FB92083E}" srcOrd="0" destOrd="0" presId="urn:microsoft.com/office/officeart/2005/8/layout/vList5"/>
    <dgm:cxn modelId="{8DA2DE64-32B9-4A18-9347-F746D6206EE9}" type="presParOf" srcId="{7916139C-A4E0-45E3-8F5C-98A8A2FC1F21}" destId="{B12FC4BB-D6DB-40D2-8642-44376B90B97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BA1E4-DBF8-45F4-B224-4F384476F196}">
      <dsp:nvSpPr>
        <dsp:cNvPr id="0" name=""/>
        <dsp:cNvSpPr/>
      </dsp:nvSpPr>
      <dsp:spPr>
        <a:xfrm rot="5400000">
          <a:off x="4892711" y="-1787876"/>
          <a:ext cx="1314033" cy="52232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a-ES" sz="1800" kern="1200" noProof="0" dirty="0">
              <a:latin typeface="Arial Black" panose="020B0A04020102020204" pitchFamily="34" charset="0"/>
            </a:rPr>
            <a:t>Permet al docent avaluar l’aprenentatge de l’ alumne tenint en compte criteris de qualificació en relació al contingut treballat amb les activitats.</a:t>
          </a:r>
        </a:p>
      </dsp:txBody>
      <dsp:txXfrm rot="-5400000">
        <a:off x="2938091" y="230890"/>
        <a:ext cx="5159127" cy="1185741"/>
      </dsp:txXfrm>
    </dsp:sp>
    <dsp:sp modelId="{88CA9E2E-EF3C-4F5F-8E93-B5C1625935A3}">
      <dsp:nvSpPr>
        <dsp:cNvPr id="0" name=""/>
        <dsp:cNvSpPr/>
      </dsp:nvSpPr>
      <dsp:spPr>
        <a:xfrm>
          <a:off x="0" y="2488"/>
          <a:ext cx="2938091" cy="16425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400" kern="1200" noProof="0" dirty="0">
              <a:latin typeface="Arial Black" panose="020B0A04020102020204" pitchFamily="34" charset="0"/>
            </a:rPr>
            <a:t>Avaluació docent</a:t>
          </a:r>
        </a:p>
      </dsp:txBody>
      <dsp:txXfrm>
        <a:off x="80182" y="82670"/>
        <a:ext cx="2777727" cy="1482178"/>
      </dsp:txXfrm>
    </dsp:sp>
    <dsp:sp modelId="{D03929DF-95AC-45AA-821F-8F8DE02B882B}">
      <dsp:nvSpPr>
        <dsp:cNvPr id="0" name=""/>
        <dsp:cNvSpPr/>
      </dsp:nvSpPr>
      <dsp:spPr>
        <a:xfrm rot="5400000">
          <a:off x="4892711" y="-63207"/>
          <a:ext cx="1314033" cy="52232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a-ES" sz="1800" kern="1200" noProof="0" dirty="0">
              <a:latin typeface="Arial Black" panose="020B0A04020102020204" pitchFamily="34" charset="0"/>
            </a:rPr>
            <a:t>Aquesta eina, permet a l’alumnat autoavaluar el seu propi aprenentatge en relació a les activitats proposades.</a:t>
          </a:r>
        </a:p>
      </dsp:txBody>
      <dsp:txXfrm rot="-5400000">
        <a:off x="2938091" y="1955559"/>
        <a:ext cx="5159127" cy="1185741"/>
      </dsp:txXfrm>
    </dsp:sp>
    <dsp:sp modelId="{A64C3857-9660-43D8-8DD9-C0462109B87D}">
      <dsp:nvSpPr>
        <dsp:cNvPr id="0" name=""/>
        <dsp:cNvSpPr/>
      </dsp:nvSpPr>
      <dsp:spPr>
        <a:xfrm>
          <a:off x="0" y="1727158"/>
          <a:ext cx="2938091" cy="16425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400" kern="1200" noProof="0" dirty="0">
              <a:latin typeface="Arial Black" panose="020B0A04020102020204" pitchFamily="34" charset="0"/>
            </a:rPr>
            <a:t>Auto-avaluació</a:t>
          </a:r>
        </a:p>
      </dsp:txBody>
      <dsp:txXfrm>
        <a:off x="80182" y="1807340"/>
        <a:ext cx="2777727" cy="1482178"/>
      </dsp:txXfrm>
    </dsp:sp>
    <dsp:sp modelId="{B12FC4BB-D6DB-40D2-8642-44376B90B978}">
      <dsp:nvSpPr>
        <dsp:cNvPr id="0" name=""/>
        <dsp:cNvSpPr/>
      </dsp:nvSpPr>
      <dsp:spPr>
        <a:xfrm rot="5400000">
          <a:off x="4892711" y="1661462"/>
          <a:ext cx="1314033" cy="52232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a-ES" sz="1800" kern="1200" noProof="0" dirty="0">
              <a:latin typeface="Arial Black" panose="020B0A04020102020204" pitchFamily="34" charset="0"/>
            </a:rPr>
            <a:t>Permet als alumnes avaluar el treball del seus companys i d’aquesta manera ser un poc més crítics amb la seva tasca.</a:t>
          </a:r>
        </a:p>
      </dsp:txBody>
      <dsp:txXfrm rot="-5400000">
        <a:off x="2938091" y="3680228"/>
        <a:ext cx="5159127" cy="1185741"/>
      </dsp:txXfrm>
    </dsp:sp>
    <dsp:sp modelId="{92B9FA19-0B01-42DC-9D98-BA68FB92083E}">
      <dsp:nvSpPr>
        <dsp:cNvPr id="0" name=""/>
        <dsp:cNvSpPr/>
      </dsp:nvSpPr>
      <dsp:spPr>
        <a:xfrm>
          <a:off x="0" y="3431985"/>
          <a:ext cx="2938091" cy="16425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400" kern="1200" noProof="0" dirty="0">
              <a:latin typeface="Arial Black" panose="020B0A04020102020204" pitchFamily="34" charset="0"/>
            </a:rPr>
            <a:t>Co-avaluació</a:t>
          </a:r>
        </a:p>
      </dsp:txBody>
      <dsp:txXfrm>
        <a:off x="80182" y="3512167"/>
        <a:ext cx="2777727" cy="1482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79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22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55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17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79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93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42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93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40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93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89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A6D0-CBB4-4E2C-8E7F-89DD2805FD19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8CF5B-87EE-4215-A8AE-5414A2AADD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5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759"/>
            <a:ext cx="12192000" cy="6900759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036"/>
            <a:ext cx="12191999" cy="693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906137" y="1803235"/>
            <a:ext cx="8379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dirty="0">
                <a:latin typeface="Arial Black" panose="020B0A04020102020204" pitchFamily="34" charset="0"/>
              </a:rPr>
              <a:t>Estratègies i procediments d’avaluació</a:t>
            </a:r>
          </a:p>
          <a:p>
            <a:endParaRPr lang="ca-ES" sz="2800" dirty="0">
              <a:latin typeface="Arial Black" panose="020B0A04020102020204" pitchFamily="34" charset="0"/>
            </a:endParaRPr>
          </a:p>
          <a:p>
            <a:r>
              <a:rPr lang="ca-ES" sz="2800" dirty="0">
                <a:latin typeface="Arial Black" panose="020B0A04020102020204" pitchFamily="34" charset="0"/>
              </a:rPr>
              <a:t>       -</a:t>
            </a:r>
            <a:r>
              <a:rPr lang="ca-ES" sz="2800" i="1" dirty="0">
                <a:latin typeface="Arial Black" panose="020B0A04020102020204" pitchFamily="34" charset="0"/>
              </a:rPr>
              <a:t>Avaluació Inicial</a:t>
            </a:r>
          </a:p>
          <a:p>
            <a:r>
              <a:rPr lang="ca-ES" sz="2800" i="1" dirty="0">
                <a:latin typeface="Arial Black" panose="020B0A04020102020204" pitchFamily="34" charset="0"/>
              </a:rPr>
              <a:t>       -Avaluació Formativa/Continuada</a:t>
            </a:r>
          </a:p>
          <a:p>
            <a:r>
              <a:rPr lang="ca-ES" sz="2800" i="1" dirty="0">
                <a:latin typeface="Arial Black" panose="020B0A04020102020204" pitchFamily="34" charset="0"/>
              </a:rPr>
              <a:t>       -Avaluació Final/</a:t>
            </a:r>
            <a:r>
              <a:rPr lang="ca-ES" sz="2800" i="1" dirty="0" err="1">
                <a:latin typeface="Arial Black" panose="020B0A04020102020204" pitchFamily="34" charset="0"/>
              </a:rPr>
              <a:t>Sumativa</a:t>
            </a:r>
            <a:endParaRPr lang="ca-ES" sz="2800" i="1" dirty="0">
              <a:latin typeface="Arial Black" panose="020B0A04020102020204" pitchFamily="34" charset="0"/>
            </a:endParaRPr>
          </a:p>
          <a:p>
            <a:r>
              <a:rPr lang="ca-ES" sz="2800" i="1" dirty="0">
                <a:latin typeface="Arial Black" panose="020B0A04020102020204" pitchFamily="34" charset="0"/>
              </a:rPr>
              <a:t>       -Taula resum </a:t>
            </a:r>
          </a:p>
          <a:p>
            <a:endParaRPr lang="ca-ES" sz="2800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dirty="0">
                <a:latin typeface="Arial Black" panose="020B0A04020102020204" pitchFamily="34" charset="0"/>
              </a:rPr>
              <a:t>Instruments </a:t>
            </a:r>
          </a:p>
          <a:p>
            <a:endParaRPr lang="ca-ES" sz="2800" dirty="0">
              <a:latin typeface="Arial Black" panose="020B0A04020102020204" pitchFamily="34" charset="0"/>
            </a:endParaRPr>
          </a:p>
          <a:p>
            <a:r>
              <a:rPr lang="ca-ES" sz="2800" dirty="0">
                <a:latin typeface="Arial Black" panose="020B0A04020102020204" pitchFamily="34" charset="0"/>
              </a:rPr>
              <a:t>        </a:t>
            </a:r>
            <a:r>
              <a:rPr lang="ca-ES" sz="2800" i="1" dirty="0">
                <a:latin typeface="Arial Black" panose="020B0A04020102020204" pitchFamily="34" charset="0"/>
              </a:rPr>
              <a:t>-Rúbriques d’avaluació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937982" y="477672"/>
            <a:ext cx="8093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710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759"/>
            <a:ext cx="12192000" cy="6900759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036"/>
            <a:ext cx="12191999" cy="693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473956" y="1690688"/>
            <a:ext cx="84616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i="1" u="sng" dirty="0">
                <a:latin typeface="Arial Black" panose="020B0A04020102020204" pitchFamily="34" charset="0"/>
              </a:rPr>
              <a:t>Avaluació Inicial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dirty="0">
              <a:latin typeface="Arial Black" panose="020B0A04020102020204" pitchFamily="34" charset="0"/>
            </a:endParaRPr>
          </a:p>
          <a:p>
            <a:pPr algn="just"/>
            <a:r>
              <a:rPr lang="ca-ES" sz="2800" dirty="0">
                <a:latin typeface="Arial Black" panose="020B0A04020102020204" pitchFamily="34" charset="0"/>
              </a:rPr>
              <a:t>Determina el ritme i estratègia d’aprenentatge</a:t>
            </a:r>
          </a:p>
          <a:p>
            <a:pPr algn="just"/>
            <a:endParaRPr lang="ca-ES" sz="2800" dirty="0">
              <a:latin typeface="Arial Black" panose="020B0A04020102020204" pitchFamily="34" charset="0"/>
            </a:endParaRPr>
          </a:p>
          <a:p>
            <a:pPr algn="just"/>
            <a:r>
              <a:rPr lang="ca-ES" sz="2800" dirty="0">
                <a:latin typeface="Arial Black" panose="020B0A04020102020204" pitchFamily="34" charset="0"/>
              </a:rPr>
              <a:t>Conèixer els coneixements previs dels nostres alumnes sobre els “Espais naturals protegits de les Illes Balears”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a-ES" sz="2800" dirty="0">
              <a:latin typeface="Arial Black" panose="020B0A04020102020204" pitchFamily="34" charset="0"/>
            </a:endParaRPr>
          </a:p>
          <a:p>
            <a:pPr algn="just"/>
            <a:r>
              <a:rPr lang="ca-ES" sz="2800" dirty="0">
                <a:latin typeface="Arial Black" panose="020B0A04020102020204" pitchFamily="34" charset="0"/>
              </a:rPr>
              <a:t>Activitat d’introducció/ motivació. Què sabem dels espais protegits?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37982" y="477672"/>
            <a:ext cx="8093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ESTRATÈGIES I PROCEDIMENTS D’AVALUACIÓ (I)</a:t>
            </a:r>
          </a:p>
        </p:txBody>
      </p:sp>
    </p:spTree>
    <p:extLst>
      <p:ext uri="{BB962C8B-B14F-4D97-AF65-F5344CB8AC3E}">
        <p14:creationId xmlns:p14="http://schemas.microsoft.com/office/powerpoint/2010/main" val="377404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759"/>
            <a:ext cx="12192000" cy="6900759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036"/>
            <a:ext cx="12191999" cy="693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637729" y="1690688"/>
            <a:ext cx="881645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i="1" u="sng" dirty="0">
                <a:latin typeface="Arial Black" panose="020B0A04020102020204" pitchFamily="34" charset="0"/>
              </a:rPr>
              <a:t>Avaluació Formativa/Continuada</a:t>
            </a:r>
          </a:p>
          <a:p>
            <a:pPr algn="just"/>
            <a:endParaRPr lang="ca-ES" sz="2800" i="1" u="sng" dirty="0">
              <a:latin typeface="Arial Black" panose="020B0A04020102020204" pitchFamily="34" charset="0"/>
            </a:endParaRPr>
          </a:p>
          <a:p>
            <a:pPr algn="just"/>
            <a:r>
              <a:rPr lang="es-ES" sz="2800" dirty="0" err="1">
                <a:latin typeface="Arial Black" panose="020B0A04020102020204" pitchFamily="34" charset="0"/>
              </a:rPr>
              <a:t>Ens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permet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sintetitzar</a:t>
            </a:r>
            <a:r>
              <a:rPr lang="es-ES" sz="2800" dirty="0">
                <a:latin typeface="Arial Black" panose="020B0A04020102020204" pitchFamily="34" charset="0"/>
              </a:rPr>
              <a:t>, estructurar i recapitular </a:t>
            </a:r>
            <a:r>
              <a:rPr lang="es-ES" sz="2800" dirty="0" err="1">
                <a:latin typeface="Arial Black" panose="020B0A04020102020204" pitchFamily="34" charset="0"/>
              </a:rPr>
              <a:t>tots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els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continguts</a:t>
            </a:r>
            <a:r>
              <a:rPr lang="es-ES" sz="2800" dirty="0">
                <a:latin typeface="Arial Black" panose="020B0A04020102020204" pitchFamily="34" charset="0"/>
              </a:rPr>
              <a:t>. </a:t>
            </a:r>
          </a:p>
          <a:p>
            <a:pPr algn="just"/>
            <a:endParaRPr lang="es-ES" sz="2800" dirty="0">
              <a:latin typeface="Arial Black" panose="020B0A04020102020204" pitchFamily="34" charset="0"/>
            </a:endParaRPr>
          </a:p>
          <a:p>
            <a:pPr algn="just"/>
            <a:r>
              <a:rPr lang="es-ES" sz="2800" dirty="0">
                <a:latin typeface="Arial Black" panose="020B0A04020102020204" pitchFamily="34" charset="0"/>
              </a:rPr>
              <a:t>Orientada no </a:t>
            </a:r>
            <a:r>
              <a:rPr lang="es-ES" sz="2800" dirty="0" err="1">
                <a:latin typeface="Arial Black" panose="020B0A04020102020204" pitchFamily="34" charset="0"/>
              </a:rPr>
              <a:t>només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als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aprenentatges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conceptuals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sinó</a:t>
            </a:r>
            <a:r>
              <a:rPr lang="es-ES" sz="2800" dirty="0">
                <a:latin typeface="Arial Black" panose="020B0A04020102020204" pitchFamily="34" charset="0"/>
              </a:rPr>
              <a:t> a </a:t>
            </a:r>
            <a:r>
              <a:rPr lang="es-ES" sz="2800" dirty="0" err="1">
                <a:latin typeface="Arial Black" panose="020B0A04020102020204" pitchFamily="34" charset="0"/>
              </a:rPr>
              <a:t>més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als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aprenentatges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procedimentals</a:t>
            </a:r>
            <a:r>
              <a:rPr lang="es-ES" sz="2800" dirty="0">
                <a:latin typeface="Arial Black" panose="020B0A04020102020204" pitchFamily="34" charset="0"/>
              </a:rPr>
              <a:t> i </a:t>
            </a:r>
            <a:r>
              <a:rPr lang="es-ES" sz="2800" dirty="0" err="1">
                <a:latin typeface="Arial Black" panose="020B0A04020102020204" pitchFamily="34" charset="0"/>
              </a:rPr>
              <a:t>actitudinals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</a:p>
          <a:p>
            <a:pPr algn="just"/>
            <a:endParaRPr lang="es-ES" sz="2800" i="1" u="sng" dirty="0">
              <a:latin typeface="Arial Black" panose="020B0A04020102020204" pitchFamily="34" charset="0"/>
            </a:endParaRPr>
          </a:p>
          <a:p>
            <a:pPr algn="just"/>
            <a:r>
              <a:rPr lang="es-ES" sz="2800" dirty="0" err="1">
                <a:latin typeface="Arial Black" panose="020B0A04020102020204" pitchFamily="34" charset="0"/>
              </a:rPr>
              <a:t>Quantitativa</a:t>
            </a:r>
            <a:r>
              <a:rPr lang="es-ES" sz="2800" dirty="0">
                <a:latin typeface="Arial Black" panose="020B0A04020102020204" pitchFamily="34" charset="0"/>
              </a:rPr>
              <a:t>/</a:t>
            </a:r>
            <a:r>
              <a:rPr lang="es-ES" sz="2800" dirty="0" err="1">
                <a:latin typeface="Arial Black" panose="020B0A04020102020204" pitchFamily="34" charset="0"/>
              </a:rPr>
              <a:t>Qualitativa</a:t>
            </a:r>
            <a:endParaRPr lang="ca-ES" sz="2800" dirty="0">
              <a:latin typeface="Arial Black" panose="020B0A04020102020204" pitchFamily="34" charset="0"/>
            </a:endParaRPr>
          </a:p>
          <a:p>
            <a:endParaRPr lang="ca-ES" sz="2800" i="1" u="sng" dirty="0">
              <a:latin typeface="Arial Black" panose="020B0A04020102020204" pitchFamily="34" charset="0"/>
            </a:endParaRPr>
          </a:p>
          <a:p>
            <a:r>
              <a:rPr lang="ca-ES" sz="2800" i="1" u="sng" dirty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dirty="0"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37982" y="477672"/>
            <a:ext cx="8093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ESTRATÈGIES I PROCEDIMENTS D’AVALUACIÓ (II)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696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759"/>
            <a:ext cx="12192000" cy="6900759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036"/>
            <a:ext cx="12191999" cy="693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637729" y="1690688"/>
            <a:ext cx="881645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i="1" u="sng" dirty="0">
                <a:latin typeface="Arial Black" panose="020B0A04020102020204" pitchFamily="34" charset="0"/>
              </a:rPr>
              <a:t>Avaluació </a:t>
            </a:r>
            <a:r>
              <a:rPr lang="ca-ES" sz="2800" i="1" u="sng" dirty="0" err="1">
                <a:latin typeface="Arial Black" panose="020B0A04020102020204" pitchFamily="34" charset="0"/>
              </a:rPr>
              <a:t>Sumativa</a:t>
            </a:r>
            <a:r>
              <a:rPr lang="ca-ES" sz="2800" i="1" u="sng" dirty="0">
                <a:latin typeface="Arial Black" panose="020B0A04020102020204" pitchFamily="34" charset="0"/>
              </a:rPr>
              <a:t> /Final</a:t>
            </a:r>
          </a:p>
          <a:p>
            <a:endParaRPr lang="ca-ES" sz="2800" i="1" u="sng" dirty="0">
              <a:latin typeface="Arial Black" panose="020B0A04020102020204" pitchFamily="34" charset="0"/>
            </a:endParaRPr>
          </a:p>
          <a:p>
            <a:pPr algn="just"/>
            <a:r>
              <a:rPr lang="es-ES" sz="2800" dirty="0" err="1">
                <a:latin typeface="Arial Black" panose="020B0A04020102020204" pitchFamily="34" charset="0"/>
              </a:rPr>
              <a:t>Avalua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els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resultats</a:t>
            </a:r>
            <a:r>
              <a:rPr lang="es-ES" sz="2800" dirty="0">
                <a:latin typeface="Arial Black" panose="020B0A04020102020204" pitchFamily="34" charset="0"/>
              </a:rPr>
              <a:t> del </a:t>
            </a:r>
            <a:r>
              <a:rPr lang="es-ES" sz="2800" dirty="0" err="1">
                <a:latin typeface="Arial Black" panose="020B0A04020102020204" pitchFamily="34" charset="0"/>
              </a:rPr>
              <a:t>aprenentatge</a:t>
            </a:r>
            <a:endParaRPr lang="es-ES" sz="2800" dirty="0">
              <a:latin typeface="Arial Black" panose="020B0A04020102020204" pitchFamily="34" charset="0"/>
            </a:endParaRPr>
          </a:p>
          <a:p>
            <a:pPr algn="just"/>
            <a:endParaRPr lang="es-ES" sz="2800" dirty="0">
              <a:latin typeface="Arial Black" panose="020B0A04020102020204" pitchFamily="34" charset="0"/>
            </a:endParaRPr>
          </a:p>
          <a:p>
            <a:pPr algn="just"/>
            <a:r>
              <a:rPr lang="es-ES" sz="2800" dirty="0" err="1">
                <a:latin typeface="Arial Black" panose="020B0A04020102020204" pitchFamily="34" charset="0"/>
              </a:rPr>
              <a:t>D'altra</a:t>
            </a:r>
            <a:r>
              <a:rPr lang="es-ES" sz="2800" dirty="0">
                <a:latin typeface="Arial Black" panose="020B0A04020102020204" pitchFamily="34" charset="0"/>
              </a:rPr>
              <a:t> banda, es </a:t>
            </a:r>
            <a:r>
              <a:rPr lang="es-ES" sz="2800" dirty="0" err="1">
                <a:latin typeface="Arial Black" panose="020B0A04020102020204" pitchFamily="34" charset="0"/>
              </a:rPr>
              <a:t>valorarà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l'actitud</a:t>
            </a:r>
            <a:r>
              <a:rPr lang="es-ES" sz="2800" dirty="0">
                <a:latin typeface="Arial Black" panose="020B0A04020102020204" pitchFamily="34" charset="0"/>
              </a:rPr>
              <a:t> de </a:t>
            </a:r>
            <a:r>
              <a:rPr lang="es-ES" sz="2800" dirty="0" err="1">
                <a:latin typeface="Arial Black" panose="020B0A04020102020204" pitchFamily="34" charset="0"/>
              </a:rPr>
              <a:t>l'alumne</a:t>
            </a:r>
            <a:r>
              <a:rPr lang="es-ES" sz="2800" dirty="0">
                <a:latin typeface="Arial Black" panose="020B0A04020102020204" pitchFamily="34" charset="0"/>
              </a:rPr>
              <a:t> i el </a:t>
            </a:r>
            <a:r>
              <a:rPr lang="es-ES" sz="2800" dirty="0" err="1">
                <a:latin typeface="Arial Black" panose="020B0A04020102020204" pitchFamily="34" charset="0"/>
              </a:rPr>
              <a:t>treball</a:t>
            </a:r>
            <a:r>
              <a:rPr lang="es-ES" sz="2800" dirty="0">
                <a:latin typeface="Arial Black" panose="020B0A04020102020204" pitchFamily="34" charset="0"/>
              </a:rPr>
              <a:t> en </a:t>
            </a:r>
            <a:r>
              <a:rPr lang="es-ES" sz="2800" dirty="0" err="1">
                <a:latin typeface="Arial Black" panose="020B0A04020102020204" pitchFamily="34" charset="0"/>
              </a:rPr>
              <a:t>parelles</a:t>
            </a:r>
            <a:r>
              <a:rPr lang="es-ES" sz="2800" dirty="0">
                <a:latin typeface="Arial Black" panose="020B0A04020102020204" pitchFamily="34" charset="0"/>
              </a:rPr>
              <a:t>/</a:t>
            </a:r>
            <a:r>
              <a:rPr lang="es-ES" sz="2800" dirty="0" err="1">
                <a:latin typeface="Arial Black" panose="020B0A04020102020204" pitchFamily="34" charset="0"/>
              </a:rPr>
              <a:t>grups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</a:p>
          <a:p>
            <a:pPr algn="just"/>
            <a:endParaRPr lang="es-ES" sz="2800" u="sng" dirty="0">
              <a:latin typeface="Arial Black" panose="020B0A04020102020204" pitchFamily="34" charset="0"/>
            </a:endParaRPr>
          </a:p>
          <a:p>
            <a:pPr algn="just"/>
            <a:r>
              <a:rPr lang="es-ES" sz="2800" dirty="0">
                <a:latin typeface="Arial Black" panose="020B0A04020102020204" pitchFamily="34" charset="0"/>
              </a:rPr>
              <a:t>Rúbrica </a:t>
            </a:r>
            <a:r>
              <a:rPr lang="es-ES" sz="2800" dirty="0" err="1">
                <a:latin typeface="Arial Black" panose="020B0A04020102020204" pitchFamily="34" charset="0"/>
              </a:rPr>
              <a:t>d'avaluació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docent</a:t>
            </a:r>
            <a:r>
              <a:rPr lang="es-ES" sz="2800" dirty="0">
                <a:latin typeface="Arial Black" panose="020B0A04020102020204" pitchFamily="34" charset="0"/>
              </a:rPr>
              <a:t>/ auto-</a:t>
            </a:r>
            <a:r>
              <a:rPr lang="es-ES" sz="2800" dirty="0" err="1">
                <a:latin typeface="Arial Black" panose="020B0A04020102020204" pitchFamily="34" charset="0"/>
              </a:rPr>
              <a:t>avaluació</a:t>
            </a:r>
            <a:r>
              <a:rPr lang="es-ES" sz="2800" dirty="0">
                <a:latin typeface="Arial Black" panose="020B0A04020102020204" pitchFamily="34" charset="0"/>
              </a:rPr>
              <a:t> de </a:t>
            </a:r>
            <a:r>
              <a:rPr lang="es-ES" sz="2800" dirty="0" err="1">
                <a:latin typeface="Arial Black" panose="020B0A04020102020204" pitchFamily="34" charset="0"/>
              </a:rPr>
              <a:t>l'alumnat</a:t>
            </a:r>
            <a:r>
              <a:rPr lang="es-ES" sz="2800" dirty="0">
                <a:latin typeface="Arial Black" panose="020B0A04020102020204" pitchFamily="34" charset="0"/>
              </a:rPr>
              <a:t> i una </a:t>
            </a:r>
            <a:r>
              <a:rPr lang="es-ES" sz="2800" dirty="0" err="1">
                <a:latin typeface="Arial Black" panose="020B0A04020102020204" pitchFamily="34" charset="0"/>
              </a:rPr>
              <a:t>co-avaluació</a:t>
            </a:r>
            <a:r>
              <a:rPr lang="es-ES" sz="2800" dirty="0">
                <a:latin typeface="Arial Black" panose="020B0A04020102020204" pitchFamily="34" charset="0"/>
              </a:rPr>
              <a:t>, </a:t>
            </a:r>
            <a:r>
              <a:rPr lang="es-ES" sz="2800" dirty="0" err="1">
                <a:latin typeface="Arial Black" panose="020B0A04020102020204" pitchFamily="34" charset="0"/>
              </a:rPr>
              <a:t>amb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l'objectiu</a:t>
            </a:r>
            <a:r>
              <a:rPr lang="es-ES" sz="2800" dirty="0">
                <a:latin typeface="Arial Black" panose="020B0A04020102020204" pitchFamily="34" charset="0"/>
              </a:rPr>
              <a:t> de recopilar la </a:t>
            </a:r>
            <a:r>
              <a:rPr lang="es-ES" sz="2800" dirty="0" err="1">
                <a:latin typeface="Arial Black" panose="020B0A04020102020204" pitchFamily="34" charset="0"/>
              </a:rPr>
              <a:t>màxima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informació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possible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dels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aprenentatges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r>
              <a:rPr lang="es-ES" sz="2800" dirty="0" err="1">
                <a:latin typeface="Arial Black" panose="020B0A04020102020204" pitchFamily="34" charset="0"/>
              </a:rPr>
              <a:t>adquirits</a:t>
            </a:r>
            <a:r>
              <a:rPr lang="es-ES" sz="2800" dirty="0">
                <a:latin typeface="Arial Black" panose="020B0A04020102020204" pitchFamily="34" charset="0"/>
              </a:rPr>
              <a:t> </a:t>
            </a:r>
            <a:endParaRPr lang="ca-ES" sz="2800" u="sng" dirty="0">
              <a:latin typeface="Arial Black" panose="020B0A04020102020204" pitchFamily="34" charset="0"/>
            </a:endParaRPr>
          </a:p>
          <a:p>
            <a:r>
              <a:rPr lang="ca-ES" sz="2800" u="sng" dirty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dirty="0"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37982" y="477672"/>
            <a:ext cx="8093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ESTRATÈGIES I PROCEDIMENTS D’AVALUACIÓ (III)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14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759"/>
            <a:ext cx="12192000" cy="6900759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036"/>
            <a:ext cx="12191999" cy="693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637729" y="1442343"/>
            <a:ext cx="88164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i="1" u="sng" dirty="0">
                <a:latin typeface="Arial Black" panose="020B0A04020102020204" pitchFamily="34" charset="0"/>
              </a:rPr>
              <a:t>Taula resum</a:t>
            </a:r>
          </a:p>
          <a:p>
            <a:endParaRPr lang="ca-ES" sz="2800" i="1" u="sng" dirty="0">
              <a:latin typeface="Arial Black" panose="020B0A04020102020204" pitchFamily="34" charset="0"/>
            </a:endParaRPr>
          </a:p>
          <a:p>
            <a:r>
              <a:rPr lang="ca-ES" sz="2800" u="sng" dirty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dirty="0"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99396" y="245660"/>
            <a:ext cx="8093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ESTRATÈGIES I PROCEDIMENTS D’AVALUACIÓ (IV)</a:t>
            </a:r>
            <a:r>
              <a:rPr lang="es-ES" dirty="0"/>
              <a:t> 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58"/>
              </p:ext>
            </p:extLst>
          </p:nvPr>
        </p:nvGraphicFramePr>
        <p:xfrm>
          <a:off x="1337477" y="2078053"/>
          <a:ext cx="8755041" cy="4728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98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AVALUACIÓ INICIAL</a:t>
                      </a:r>
                      <a:r>
                        <a:rPr lang="es-ES" baseline="0" dirty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AVALUACIÓ FORMATIVA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AVALUACIÓ</a:t>
                      </a:r>
                      <a:r>
                        <a:rPr lang="es-ES" baseline="0" dirty="0"/>
                        <a:t> FINAL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969">
                <a:tc>
                  <a:txBody>
                    <a:bodyPr/>
                    <a:lstStyle/>
                    <a:p>
                      <a:pPr algn="just"/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Activitat de introducció/motivació </a:t>
                      </a:r>
                    </a:p>
                    <a:p>
                      <a:pPr algn="just"/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(vídeo +pluja d’idees) </a:t>
                      </a:r>
                    </a:p>
                    <a:p>
                      <a:pPr algn="just"/>
                      <a:endParaRPr lang="ca-ES" sz="1800" b="1" i="1" u="none" strike="noStrike" kern="1200" baseline="0" noProof="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a-ES" sz="1800" b="1" i="1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No tindrà nota quantitativa </a:t>
                      </a:r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Desenvolupament de totes les activitats del projecte didàctic (de manera quantitativa i qualitativa) </a:t>
                      </a:r>
                    </a:p>
                    <a:p>
                      <a:pPr algn="just"/>
                      <a:endParaRPr lang="ca-ES" sz="1800" b="1" i="1" u="none" strike="noStrike" kern="1200" baseline="0" noProof="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a-ES" sz="1800" b="1" i="1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50% de la nota final </a:t>
                      </a:r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“Rúbrica de avaluació docent”. </a:t>
                      </a:r>
                    </a:p>
                    <a:p>
                      <a:pPr algn="just"/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“Auto-avaluació del alumnat” (No tindrà nota quantitativa). </a:t>
                      </a:r>
                    </a:p>
                    <a:p>
                      <a:pPr algn="just"/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“Co-avaluació” (No tindrà nota quantitativa). </a:t>
                      </a:r>
                    </a:p>
                    <a:p>
                      <a:pPr algn="just"/>
                      <a:endParaRPr lang="ca-ES" sz="1800" b="1" i="1" u="none" strike="noStrike" kern="1200" baseline="0" noProof="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a-ES" sz="1800" b="1" i="1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50% activitats,30% actitud y 20% treball en grup/parelles. </a:t>
                      </a:r>
                      <a:endParaRPr lang="ca-ES" sz="1800" b="0" i="0" u="none" strike="noStrike" kern="1200" baseline="0" noProof="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a-ES" sz="1800" b="1" i="1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*No es farà examen final. </a:t>
                      </a:r>
                      <a:r>
                        <a:rPr lang="ca-ES" sz="1800" b="0" i="0" u="none" strike="noStrike" kern="1200" baseline="0" noProof="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just"/>
                      <a:endParaRPr lang="ca-ES" sz="1800" noProof="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49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759"/>
            <a:ext cx="12192000" cy="6900759"/>
          </a:xfrm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AVALUACIÓ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036"/>
            <a:ext cx="12191999" cy="693504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637729" y="1039919"/>
            <a:ext cx="88164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i="1" u="sng" dirty="0">
                <a:latin typeface="Arial Black" panose="020B0A04020102020204" pitchFamily="34" charset="0"/>
              </a:rPr>
              <a:t>Rúbriques d’avaluació </a:t>
            </a:r>
          </a:p>
          <a:p>
            <a:r>
              <a:rPr lang="ca-ES" sz="2800" i="1" u="sng" dirty="0">
                <a:latin typeface="Arial Black" panose="020B0A040201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dirty="0"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2800" i="1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99396" y="245660"/>
            <a:ext cx="8093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Arial Black" panose="020B0A04020102020204" pitchFamily="34" charset="0"/>
              </a:rPr>
              <a:t>INSTRUMENTS 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100758039"/>
              </p:ext>
            </p:extLst>
          </p:nvPr>
        </p:nvGraphicFramePr>
        <p:xfrm>
          <a:off x="1528545" y="1690688"/>
          <a:ext cx="8161365" cy="5096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55634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347</Words>
  <Application>Microsoft Office PowerPoint</Application>
  <PresentationFormat>Panorámica</PresentationFormat>
  <Paragraphs>88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de Office</vt:lpstr>
      <vt:lpstr>AVALUACIÓ</vt:lpstr>
      <vt:lpstr>AVALUACIÓ</vt:lpstr>
      <vt:lpstr>AVALUACIÓ</vt:lpstr>
      <vt:lpstr>AVALUACIÓ</vt:lpstr>
      <vt:lpstr>AVALUACIÓ</vt:lpstr>
      <vt:lpstr>AVALUACIÓ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Kriss</dc:creator>
  <cp:lastModifiedBy>Yanina Natalia Soracco Buonano</cp:lastModifiedBy>
  <cp:revision>17</cp:revision>
  <dcterms:created xsi:type="dcterms:W3CDTF">2016-12-20T16:55:55Z</dcterms:created>
  <dcterms:modified xsi:type="dcterms:W3CDTF">2016-12-21T16:06:58Z</dcterms:modified>
</cp:coreProperties>
</file>