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  <p:embeddedFont>
      <p:font typeface="Algerian" panose="04020705040A02060702" pitchFamily="82" charset="0"/>
      <p:regular r:id="rId9"/>
    </p:embeddedFont>
    <p:embeddedFont>
      <p:font typeface="Cabin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6"/>
            <a:ext cx="11360700" cy="27369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6900"/>
            </a:lvl1pPr>
            <a:lvl2pPr lvl="1" algn="ctr">
              <a:spcBef>
                <a:spcPts val="0"/>
              </a:spcBef>
              <a:buSzPct val="100000"/>
              <a:defRPr sz="6900"/>
            </a:lvl2pPr>
            <a:lvl3pPr lvl="2" algn="ctr">
              <a:spcBef>
                <a:spcPts val="0"/>
              </a:spcBef>
              <a:buSzPct val="100000"/>
              <a:defRPr sz="6900"/>
            </a:lvl3pPr>
            <a:lvl4pPr lvl="3" algn="ctr">
              <a:spcBef>
                <a:spcPts val="0"/>
              </a:spcBef>
              <a:buSzPct val="100000"/>
              <a:defRPr sz="6900"/>
            </a:lvl4pPr>
            <a:lvl5pPr lvl="4" algn="ctr">
              <a:spcBef>
                <a:spcPts val="0"/>
              </a:spcBef>
              <a:buSzPct val="100000"/>
              <a:defRPr sz="6900"/>
            </a:lvl5pPr>
            <a:lvl6pPr lvl="5" algn="ctr">
              <a:spcBef>
                <a:spcPts val="0"/>
              </a:spcBef>
              <a:buSzPct val="100000"/>
              <a:defRPr sz="6900"/>
            </a:lvl6pPr>
            <a:lvl7pPr lvl="6" algn="ctr">
              <a:spcBef>
                <a:spcPts val="0"/>
              </a:spcBef>
              <a:buSzPct val="100000"/>
              <a:defRPr sz="6900"/>
            </a:lvl7pPr>
            <a:lvl8pPr lvl="7" algn="ctr">
              <a:spcBef>
                <a:spcPts val="0"/>
              </a:spcBef>
              <a:buSzPct val="100000"/>
              <a:defRPr sz="6900"/>
            </a:lvl8pPr>
            <a:lvl9pPr lvl="8" algn="ctr">
              <a:spcBef>
                <a:spcPts val="0"/>
              </a:spcBef>
              <a:buSzPct val="100000"/>
              <a:defRPr sz="69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6"/>
            <a:ext cx="11360700" cy="1734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09600" y="516033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ctr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 sz="4500" b="1" i="0" u="none" strike="noStrike" cap="non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09600" y="328278"/>
            <a:ext cx="5364600" cy="64020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900" tIns="121900" rIns="121900" bIns="121900" anchor="ctr" anchorCtr="0"/>
          <a:lstStyle>
            <a:lvl1pPr marL="64008" marR="0" lvl="0" indent="-507" algn="l" rtl="0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sz="1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2463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239267" algn="l" rtl="0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182880" algn="l" rtl="0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193547" algn="l" rtl="0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6217919" y="328278"/>
            <a:ext cx="5364599" cy="64020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21900" tIns="121900" rIns="121900" bIns="121900" anchor="ctr" anchorCtr="0"/>
          <a:lstStyle>
            <a:lvl1pPr marL="64008" marR="0" lvl="0" indent="-507" algn="l" rtl="0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sz="1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2463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239267" algn="l" rtl="0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182880" algn="l" rtl="0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193547" algn="l" rtl="0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3"/>
          </p:nvPr>
        </p:nvSpPr>
        <p:spPr>
          <a:xfrm>
            <a:off x="609600" y="969336"/>
            <a:ext cx="5364600" cy="41148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121900" tIns="121900" rIns="121900" bIns="121900" anchor="t" anchorCtr="0"/>
          <a:lstStyle>
            <a:lvl1pPr marL="393192" marR="0" lvl="0" indent="-156971" algn="l" rtl="0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119380" algn="l" rtl="0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124967" algn="l" rtl="0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81280" algn="l" rtl="0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91947" algn="l" rtl="0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4"/>
          </p:nvPr>
        </p:nvSpPr>
        <p:spPr>
          <a:xfrm>
            <a:off x="6217919" y="969336"/>
            <a:ext cx="5364599" cy="41148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121900" tIns="121900" rIns="121900" bIns="121900" anchor="t" anchorCtr="0"/>
          <a:lstStyle>
            <a:lvl1pPr marL="393192" marR="0" lvl="0" indent="-156971" algn="l" rtl="0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119380" algn="l" rtl="0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124967" algn="l" rtl="0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81280" algn="l" rtl="0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91947" algn="l" rtl="0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775200" y="6305550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7620000" y="6305550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484864" y="6305550"/>
            <a:ext cx="6096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a-ES"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‹Nº›</a:t>
            </a:fld>
            <a:endParaRPr lang="ca-ES" sz="1200" b="0" i="0" u="none" strike="noStrike" cap="none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09600" y="216778"/>
            <a:ext cx="5079900" cy="11619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/>
          <a:lstStyle>
            <a:lvl1pPr marL="0" marR="0" lvl="0" indent="0" algn="l" rtl="0">
              <a:lnSpc>
                <a:spcPct val="90909"/>
              </a:lnSpc>
              <a:spcBef>
                <a:spcPts val="0"/>
              </a:spcBef>
              <a:buClr>
                <a:srgbClr val="562214"/>
              </a:buClr>
              <a:buFont typeface="Cabin"/>
              <a:buNone/>
              <a:defRPr sz="2200" b="1" i="0" u="none" strike="noStrike" cap="non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09600" y="1406963"/>
            <a:ext cx="5079900" cy="6983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marL="45720" marR="0" lvl="0" indent="-7619" algn="l" rtl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2463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239267" algn="l" rtl="0">
              <a:lnSpc>
                <a:spcPct val="100000"/>
              </a:lnSpc>
              <a:spcBef>
                <a:spcPts val="200"/>
              </a:spcBef>
              <a:buClr>
                <a:schemeClr val="accent2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182880" algn="l" rtl="0">
              <a:lnSpc>
                <a:spcPct val="100000"/>
              </a:lnSpc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193547" algn="l" rtl="0">
              <a:lnSpc>
                <a:spcPct val="100000"/>
              </a:lnSpc>
              <a:spcBef>
                <a:spcPts val="180"/>
              </a:spcBef>
              <a:buClr>
                <a:schemeClr val="accent4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609600" y="2133600"/>
            <a:ext cx="10871100" cy="3992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marL="365760" marR="0" lvl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40080" marR="0" lvl="1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6967" marR="0" lvl="2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7280" marR="0" lvl="3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8448" marR="0" lvl="4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775200" y="6305550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620000" y="6305550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11484864" y="6305550"/>
            <a:ext cx="6096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a-ES" sz="1200" b="0" i="0" u="none" strike="noStrike" cap="non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‹Nº›</a:t>
            </a:fld>
            <a:endParaRPr lang="ca-ES" sz="1200" b="0" i="0" u="none" strike="noStrike" cap="none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buSzPct val="100000"/>
              <a:defRPr sz="3200"/>
            </a:lvl2pPr>
            <a:lvl3pPr lvl="2">
              <a:spcBef>
                <a:spcPts val="0"/>
              </a:spcBef>
              <a:buSzPct val="100000"/>
              <a:defRPr sz="3200"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6" y="600200"/>
            <a:ext cx="8490300" cy="5454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6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5600"/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a-ES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a-ES" sz="1300">
                <a:solidFill>
                  <a:schemeClr val="dk2"/>
                </a:solidFill>
              </a:rPr>
              <a:t>‹Nº›</a:t>
            </a:fld>
            <a:endParaRPr lang="ca-ES" sz="13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15600" y="1"/>
            <a:ext cx="11360700" cy="927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562214"/>
              </a:buClr>
              <a:buSzPct val="25000"/>
              <a:buFont typeface="Algerian"/>
              <a:buNone/>
            </a:pPr>
            <a:r>
              <a:rPr lang="ca-ES" sz="4300" b="0" i="0" u="none" strike="noStrike" cap="none">
                <a:solidFill>
                  <a:srgbClr val="562214"/>
                </a:solidFill>
                <a:latin typeface="Algerian"/>
                <a:ea typeface="Algerian"/>
                <a:cs typeface="Algerian"/>
                <a:sym typeface="Algerian"/>
              </a:rPr>
              <a:t>competències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15600" y="857250"/>
            <a:ext cx="11360700" cy="591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760" marR="0" lvl="0" indent="-354076" algn="just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Competència matemàtica i competències bàsiques en ciència i tecnologia</a:t>
            </a: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     Construir món científic analitzant solucions.</a:t>
            </a:r>
          </a:p>
          <a:p>
            <a:pPr marL="365760" marR="0" lvl="0" indent="-354076" algn="just" rtl="0">
              <a:lnSpc>
                <a:spcPct val="1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Competència en comunicació lingüística.</a:t>
            </a: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   Adquisició de nou vocabulari relacionat amb els espais naturals de les Illes Balears.</a:t>
            </a:r>
          </a:p>
          <a:p>
            <a:pPr marL="365760" marR="0" lvl="0" indent="-354076" algn="just" rtl="0">
              <a:lnSpc>
                <a:spcPct val="1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Competència digital.       </a:t>
            </a: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Ús de les TIC.</a:t>
            </a:r>
          </a:p>
          <a:p>
            <a:pPr marR="0" lvl="0" algn="just" rtl="0">
              <a:lnSpc>
                <a:spcPct val="180000"/>
              </a:lnSpc>
              <a:spcBef>
                <a:spcPts val="600"/>
              </a:spcBef>
              <a:buNone/>
            </a:pPr>
            <a:endParaRPr sz="3000" b="1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cxnSp>
        <p:nvCxnSpPr>
          <p:cNvPr id="72" name="Shape 72"/>
          <p:cNvCxnSpPr/>
          <p:nvPr/>
        </p:nvCxnSpPr>
        <p:spPr>
          <a:xfrm>
            <a:off x="2624250" y="1976925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3" name="Shape 73"/>
          <p:cNvCxnSpPr/>
          <p:nvPr/>
        </p:nvCxnSpPr>
        <p:spPr>
          <a:xfrm>
            <a:off x="4246225" y="4596100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4" name="Shape 74"/>
          <p:cNvCxnSpPr/>
          <p:nvPr/>
        </p:nvCxnSpPr>
        <p:spPr>
          <a:xfrm>
            <a:off x="7832675" y="2899125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15600" y="227425"/>
            <a:ext cx="11360700" cy="63506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365760" lvl="0" indent="-354076" algn="just">
              <a:lnSpc>
                <a:spcPct val="1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Competència socials i cíviques       protecció i conservació del medi ambient. </a:t>
            </a:r>
          </a:p>
          <a:p>
            <a:pPr marL="365760" lvl="0" indent="-354076" algn="just">
              <a:lnSpc>
                <a:spcPct val="1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Aprendre a aprendre.  Treball individual i cooperatiu per adquisició de la informació. Es du a terme en totes les activitats.</a:t>
            </a:r>
          </a:p>
          <a:p>
            <a:pPr marL="365760" lvl="0" indent="-354076" algn="just" rtl="0">
              <a:lnSpc>
                <a:spcPct val="18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ca-ES" sz="3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Competència de sentit d’iniciativa i esperit emprenedor.          Prendre decisions de manera autònoma. Es du a terme en totes les activitats. </a:t>
            </a:r>
          </a:p>
        </p:txBody>
      </p:sp>
      <p:cxnSp>
        <p:nvCxnSpPr>
          <p:cNvPr id="80" name="Shape 80"/>
          <p:cNvCxnSpPr/>
          <p:nvPr/>
        </p:nvCxnSpPr>
        <p:spPr>
          <a:xfrm>
            <a:off x="6105750" y="682300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1" name="Shape 81"/>
          <p:cNvCxnSpPr/>
          <p:nvPr/>
        </p:nvCxnSpPr>
        <p:spPr>
          <a:xfrm>
            <a:off x="4823550" y="2374275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2" name="Shape 82"/>
          <p:cNvCxnSpPr/>
          <p:nvPr/>
        </p:nvCxnSpPr>
        <p:spPr>
          <a:xfrm>
            <a:off x="11632200" y="4101225"/>
            <a:ext cx="559800" cy="17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Panorámica</PresentationFormat>
  <Paragraphs>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Verdana</vt:lpstr>
      <vt:lpstr>Noto Sans Symbols</vt:lpstr>
      <vt:lpstr>Algerian</vt:lpstr>
      <vt:lpstr>Cabin</vt:lpstr>
      <vt:lpstr>simple-light-2</vt:lpstr>
      <vt:lpstr>competències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competències</dc:title>
  <dc:creator>Yanina Natalia Soracco Buonano</dc:creator>
  <cp:lastModifiedBy>Yanina Natalia Soracco Buonano</cp:lastModifiedBy>
  <cp:revision>1</cp:revision>
  <dcterms:modified xsi:type="dcterms:W3CDTF">2016-12-21T16:09:31Z</dcterms:modified>
</cp:coreProperties>
</file>