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0" r:id="rId6"/>
    <p:sldId id="265" r:id="rId7"/>
    <p:sldId id="266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9317-401A-4C68-9821-D3579A95D060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ED96-A909-4F0C-BA7D-3D7E59C702DD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9317-401A-4C68-9821-D3579A95D060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ED96-A909-4F0C-BA7D-3D7E59C702DD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9317-401A-4C68-9821-D3579A95D060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ED96-A909-4F0C-BA7D-3D7E59C702DD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9317-401A-4C68-9821-D3579A95D060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ED96-A909-4F0C-BA7D-3D7E59C702DD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9317-401A-4C68-9821-D3579A95D060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ED96-A909-4F0C-BA7D-3D7E59C702DD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9317-401A-4C68-9821-D3579A95D060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ED96-A909-4F0C-BA7D-3D7E59C702DD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9317-401A-4C68-9821-D3579A95D060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ED96-A909-4F0C-BA7D-3D7E59C702DD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9317-401A-4C68-9821-D3579A95D060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ED96-A909-4F0C-BA7D-3D7E59C702DD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9317-401A-4C68-9821-D3579A95D060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ED96-A909-4F0C-BA7D-3D7E59C702DD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9317-401A-4C68-9821-D3579A95D060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ED96-A909-4F0C-BA7D-3D7E59C702DD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9317-401A-4C68-9821-D3579A95D060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ED96-A909-4F0C-BA7D-3D7E59C702DD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09317-401A-4C68-9821-D3579A95D060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1ED96-A909-4F0C-BA7D-3D7E59C702DD}" type="slidenum">
              <a:rPr lang="ca-ES" smtClean="0"/>
              <a:pPr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ib.es/sites/M34/definicio_i_figures-21475/%20http:/ca.balearsnatura.com/home/%20http:/herbarivirtual.uib.es/cat-med/index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albufera de mallorc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dirty="0">
                <a:latin typeface="Arial Black" pitchFamily="34" charset="0"/>
              </a:rPr>
              <a:t>ACTIVITATS DE DESENVOLUPAMENT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albufera de mallorc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ca-ES" dirty="0">
                <a:latin typeface="Arial Black" pitchFamily="34" charset="0"/>
              </a:rPr>
              <a:t>3-SORTIDA A L’ALBUFERA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7160840" cy="3505944"/>
          </a:xfrm>
        </p:spPr>
        <p:txBody>
          <a:bodyPr>
            <a:normAutofit/>
          </a:bodyPr>
          <a:lstStyle/>
          <a:p>
            <a:pPr algn="just"/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5" name="4 Imagen"/>
          <p:cNvPicPr/>
          <p:nvPr/>
        </p:nvPicPr>
        <p:blipFill>
          <a:blip r:embed="rId3" cstate="print"/>
          <a:srcRect l="25942" t="20203" r="23241" b="23679"/>
          <a:stretch>
            <a:fillRect/>
          </a:stretch>
        </p:blipFill>
        <p:spPr bwMode="auto">
          <a:xfrm>
            <a:off x="611560" y="2132856"/>
            <a:ext cx="720080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albufera de mallorc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512167"/>
          </a:xfrm>
        </p:spPr>
        <p:txBody>
          <a:bodyPr/>
          <a:lstStyle/>
          <a:p>
            <a:r>
              <a:rPr lang="ca-ES" dirty="0">
                <a:latin typeface="Arial Black" pitchFamily="34" charset="0"/>
              </a:rPr>
              <a:t>1-PROJECTE DE RECERCA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8568952" cy="3600400"/>
          </a:xfrm>
        </p:spPr>
        <p:txBody>
          <a:bodyPr>
            <a:normAutofit fontScale="25000" lnSpcReduction="20000"/>
          </a:bodyPr>
          <a:lstStyle/>
          <a:p>
            <a:pPr algn="just">
              <a:buFontTx/>
              <a:buChar char="-"/>
            </a:pPr>
            <a:endParaRPr lang="ca-ES" sz="10000" dirty="0">
              <a:solidFill>
                <a:schemeClr val="tx1"/>
              </a:solidFill>
              <a:latin typeface="Arial Black" pitchFamily="34" charset="0"/>
            </a:endParaRPr>
          </a:p>
          <a:p>
            <a:pPr algn="just">
              <a:buFontTx/>
              <a:buChar char="-"/>
            </a:pPr>
            <a:endParaRPr lang="ca-ES" sz="10000" dirty="0">
              <a:solidFill>
                <a:schemeClr val="tx1"/>
              </a:solidFill>
              <a:latin typeface="Arial Black" pitchFamily="34" charset="0"/>
            </a:endParaRPr>
          </a:p>
          <a:p>
            <a:pPr algn="just">
              <a:buFontTx/>
              <a:buChar char="-"/>
            </a:pPr>
            <a:r>
              <a:rPr lang="ca-ES" sz="10000" dirty="0">
                <a:solidFill>
                  <a:schemeClr val="tx1"/>
                </a:solidFill>
                <a:latin typeface="Arial Black" pitchFamily="34" charset="0"/>
              </a:rPr>
              <a:t>Es realitzarà en grups cooperatius de 4 membres.</a:t>
            </a:r>
          </a:p>
          <a:p>
            <a:pPr algn="just">
              <a:buFontTx/>
              <a:buChar char="-"/>
            </a:pPr>
            <a:endParaRPr lang="ca-ES" sz="10000" dirty="0">
              <a:solidFill>
                <a:schemeClr val="tx1"/>
              </a:solidFill>
              <a:latin typeface="Arial Black" pitchFamily="34" charset="0"/>
            </a:endParaRPr>
          </a:p>
          <a:p>
            <a:pPr algn="just">
              <a:buFontTx/>
              <a:buChar char="-"/>
            </a:pPr>
            <a:r>
              <a:rPr lang="ca-ES" sz="10000" dirty="0">
                <a:solidFill>
                  <a:schemeClr val="tx1"/>
                </a:solidFill>
                <a:latin typeface="Arial Black" pitchFamily="34" charset="0"/>
              </a:rPr>
              <a:t>Els temes són escollits pels propis alumnes.</a:t>
            </a:r>
          </a:p>
          <a:p>
            <a:pPr algn="just">
              <a:buFontTx/>
              <a:buChar char="-"/>
            </a:pPr>
            <a:endParaRPr lang="ca-ES" sz="10000" dirty="0">
              <a:solidFill>
                <a:schemeClr val="tx1"/>
              </a:solidFill>
              <a:latin typeface="Arial Black" pitchFamily="34" charset="0"/>
            </a:endParaRPr>
          </a:p>
          <a:p>
            <a:pPr algn="just">
              <a:buFontTx/>
              <a:buChar char="-"/>
            </a:pPr>
            <a:r>
              <a:rPr lang="ca-ES" sz="10000" dirty="0">
                <a:solidFill>
                  <a:schemeClr val="tx1"/>
                </a:solidFill>
                <a:latin typeface="Arial Black" pitchFamily="34" charset="0"/>
              </a:rPr>
              <a:t>El mestre ofereix </a:t>
            </a:r>
            <a:r>
              <a:rPr lang="ca-ES" sz="10000" dirty="0" err="1">
                <a:solidFill>
                  <a:schemeClr val="tx1"/>
                </a:solidFill>
                <a:latin typeface="Arial Black" pitchFamily="34" charset="0"/>
              </a:rPr>
              <a:t>webragrafia</a:t>
            </a:r>
            <a:r>
              <a:rPr lang="ca-ES" sz="10000" dirty="0">
                <a:solidFill>
                  <a:schemeClr val="tx1"/>
                </a:solidFill>
                <a:latin typeface="Arial Black" pitchFamily="34" charset="0"/>
              </a:rPr>
              <a:t> i bibliografia  per a   consultar. </a:t>
            </a:r>
          </a:p>
          <a:p>
            <a:pPr algn="just"/>
            <a:r>
              <a:rPr lang="ca-ES" sz="10000" dirty="0">
                <a:solidFill>
                  <a:schemeClr val="tx1"/>
                </a:solidFill>
                <a:latin typeface="Arial Black" pitchFamily="34" charset="0"/>
              </a:rPr>
              <a:t> </a:t>
            </a:r>
          </a:p>
          <a:p>
            <a:pPr marL="514350" indent="-514350"/>
            <a:endParaRPr lang="ca-ES" dirty="0">
              <a:solidFill>
                <a:schemeClr val="tx1"/>
              </a:solidFill>
            </a:endParaRPr>
          </a:p>
          <a:p>
            <a:pPr marL="514350" indent="-514350"/>
            <a:endParaRPr lang="ca-ES" dirty="0">
              <a:solidFill>
                <a:schemeClr val="tx1"/>
              </a:solidFill>
            </a:endParaRPr>
          </a:p>
          <a:p>
            <a:pPr marL="514350" indent="-514350"/>
            <a:endParaRPr lang="ca-ES" dirty="0">
              <a:solidFill>
                <a:schemeClr val="tx1"/>
              </a:solidFill>
            </a:endParaRPr>
          </a:p>
          <a:p>
            <a:pPr marL="514350" indent="-514350"/>
            <a:r>
              <a:rPr lang="ca-ES" dirty="0">
                <a:solidFill>
                  <a:schemeClr val="tx1"/>
                </a:solidFill>
              </a:rPr>
              <a:t>- </a:t>
            </a:r>
          </a:p>
          <a:p>
            <a:pPr marL="514350" indent="-514350">
              <a:buFont typeface="+mj-lt"/>
              <a:buAutoNum type="arabicPeriod"/>
            </a:pPr>
            <a:endParaRPr lang="ca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albufera de mallorc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512167"/>
          </a:xfrm>
        </p:spPr>
        <p:txBody>
          <a:bodyPr/>
          <a:lstStyle/>
          <a:p>
            <a:r>
              <a:rPr lang="ca-ES" dirty="0">
                <a:latin typeface="Arial Black" pitchFamily="34" charset="0"/>
              </a:rPr>
              <a:t>1-PROJECTE DE RECERCA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568952" cy="4725144"/>
          </a:xfrm>
        </p:spPr>
        <p:txBody>
          <a:bodyPr>
            <a:normAutofit fontScale="25000" lnSpcReduction="20000"/>
          </a:bodyPr>
          <a:lstStyle/>
          <a:p>
            <a:r>
              <a:rPr lang="ca-ES" dirty="0">
                <a:solidFill>
                  <a:schemeClr val="tx1"/>
                </a:solidFill>
              </a:rPr>
              <a:t>-</a:t>
            </a:r>
            <a:endParaRPr lang="ca-ES" dirty="0"/>
          </a:p>
          <a:p>
            <a:pPr algn="just"/>
            <a:r>
              <a:rPr lang="ca-ES" sz="7400" dirty="0">
                <a:solidFill>
                  <a:schemeClr val="tx1"/>
                </a:solidFill>
                <a:latin typeface="Arial Black" pitchFamily="34" charset="0"/>
              </a:rPr>
              <a:t>TEMES PER AL PROJECTE DE RECERCA</a:t>
            </a:r>
          </a:p>
          <a:p>
            <a:pPr algn="just"/>
            <a:endParaRPr lang="ca-ES" dirty="0">
              <a:solidFill>
                <a:schemeClr val="tx1"/>
              </a:solidFill>
            </a:endParaRPr>
          </a:p>
          <a:p>
            <a:pPr algn="just"/>
            <a:endParaRPr lang="ca-ES" dirty="0">
              <a:solidFill>
                <a:schemeClr val="tx1"/>
              </a:solidFill>
            </a:endParaRPr>
          </a:p>
          <a:p>
            <a:pPr algn="just"/>
            <a:r>
              <a:rPr lang="ca-ES" dirty="0">
                <a:solidFill>
                  <a:schemeClr val="tx1"/>
                </a:solidFill>
              </a:rPr>
              <a:t>-</a:t>
            </a:r>
            <a:r>
              <a:rPr lang="ca-ES" sz="9600" dirty="0">
                <a:solidFill>
                  <a:schemeClr val="tx1"/>
                </a:solidFill>
                <a:latin typeface="Arial Black" pitchFamily="34" charset="0"/>
              </a:rPr>
              <a:t>Què són els parcs naturals? i els espais protegits? </a:t>
            </a:r>
          </a:p>
          <a:p>
            <a:pPr algn="just"/>
            <a:endParaRPr lang="ca-ES" sz="9600" dirty="0">
              <a:solidFill>
                <a:schemeClr val="tx1"/>
              </a:solidFill>
              <a:latin typeface="Arial Black" pitchFamily="34" charset="0"/>
            </a:endParaRPr>
          </a:p>
          <a:p>
            <a:pPr algn="just"/>
            <a:r>
              <a:rPr lang="ca-ES" sz="9600" dirty="0">
                <a:solidFill>
                  <a:schemeClr val="tx1"/>
                </a:solidFill>
                <a:latin typeface="Arial Black" pitchFamily="34" charset="0"/>
              </a:rPr>
              <a:t>-La flora </a:t>
            </a:r>
          </a:p>
          <a:p>
            <a:pPr algn="just"/>
            <a:r>
              <a:rPr lang="ca-ES" sz="9600" dirty="0">
                <a:solidFill>
                  <a:schemeClr val="tx1"/>
                </a:solidFill>
                <a:latin typeface="Arial Black" pitchFamily="34" charset="0"/>
              </a:rPr>
              <a:t>-La fauna </a:t>
            </a:r>
          </a:p>
          <a:p>
            <a:pPr algn="l"/>
            <a:r>
              <a:rPr lang="ca-ES" sz="9600" dirty="0">
                <a:solidFill>
                  <a:srgbClr val="000000"/>
                </a:solidFill>
                <a:latin typeface="Arial Black" pitchFamily="34" charset="0"/>
              </a:rPr>
              <a:t>-Activitat humana </a:t>
            </a:r>
          </a:p>
          <a:p>
            <a:pPr algn="l"/>
            <a:endParaRPr lang="ca-ES" sz="9600" dirty="0">
              <a:solidFill>
                <a:srgbClr val="000000"/>
              </a:solidFill>
              <a:latin typeface="Arial Black" pitchFamily="34" charset="0"/>
            </a:endParaRPr>
          </a:p>
          <a:p>
            <a:pPr algn="l"/>
            <a:r>
              <a:rPr lang="ca-ES" sz="9600" dirty="0">
                <a:solidFill>
                  <a:schemeClr val="tx1"/>
                </a:solidFill>
                <a:latin typeface="Arial Black" pitchFamily="34" charset="0"/>
              </a:rPr>
              <a:t>-Normes i aspectes de seguretat i conservació dels espais naturals protegits. </a:t>
            </a:r>
          </a:p>
          <a:p>
            <a:pPr algn="l"/>
            <a:r>
              <a:rPr lang="ca-ES" sz="9600" dirty="0">
                <a:solidFill>
                  <a:schemeClr val="tx1"/>
                </a:solidFill>
                <a:latin typeface="Arial Black" pitchFamily="34" charset="0"/>
              </a:rPr>
              <a:t>-Tipus d’espais segons el nivell de protecció i categoria </a:t>
            </a:r>
            <a:endParaRPr lang="ca-ES" sz="9600" dirty="0">
              <a:solidFill>
                <a:srgbClr val="000000"/>
              </a:solidFill>
              <a:latin typeface="Arial Black" pitchFamily="34" charset="0"/>
            </a:endParaRPr>
          </a:p>
          <a:p>
            <a:pPr algn="just"/>
            <a:endParaRPr lang="ca-ES" dirty="0">
              <a:solidFill>
                <a:schemeClr val="tx1"/>
              </a:solidFill>
            </a:endParaRPr>
          </a:p>
          <a:p>
            <a:pPr marL="514350" indent="-514350"/>
            <a:endParaRPr lang="ca-ES" dirty="0">
              <a:solidFill>
                <a:schemeClr val="tx1"/>
              </a:solidFill>
            </a:endParaRPr>
          </a:p>
          <a:p>
            <a:pPr marL="514350" indent="-514350"/>
            <a:endParaRPr lang="ca-ES" dirty="0">
              <a:solidFill>
                <a:schemeClr val="tx1"/>
              </a:solidFill>
            </a:endParaRPr>
          </a:p>
          <a:p>
            <a:pPr marL="514350" indent="-514350"/>
            <a:r>
              <a:rPr lang="ca-ES" dirty="0">
                <a:solidFill>
                  <a:schemeClr val="tx1"/>
                </a:solidFill>
              </a:rPr>
              <a:t>- </a:t>
            </a:r>
          </a:p>
          <a:p>
            <a:pPr marL="514350" indent="-514350">
              <a:buFont typeface="+mj-lt"/>
              <a:buAutoNum type="arabicPeriod"/>
            </a:pPr>
            <a:endParaRPr lang="ca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albufera de mallorc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512167"/>
          </a:xfrm>
        </p:spPr>
        <p:txBody>
          <a:bodyPr/>
          <a:lstStyle/>
          <a:p>
            <a:r>
              <a:rPr lang="ca-ES" dirty="0">
                <a:latin typeface="Arial Black" pitchFamily="34" charset="0"/>
              </a:rPr>
              <a:t>1-PROJECTE DE RECERCA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568952" cy="4725144"/>
          </a:xfrm>
        </p:spPr>
        <p:txBody>
          <a:bodyPr>
            <a:normAutofit fontScale="92500"/>
          </a:bodyPr>
          <a:lstStyle/>
          <a:p>
            <a:r>
              <a:rPr lang="ca-ES" dirty="0">
                <a:solidFill>
                  <a:schemeClr val="tx1"/>
                </a:solidFill>
              </a:rPr>
              <a:t>-</a:t>
            </a:r>
            <a:endParaRPr lang="ca-ES" dirty="0"/>
          </a:p>
          <a:p>
            <a:pPr algn="just"/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WEBGRAFIA I BIBLIOGRAFIA QUE OFEREIX EL MESTRE.</a:t>
            </a:r>
          </a:p>
          <a:p>
            <a:pPr marL="514350" indent="-514350"/>
            <a:endParaRPr lang="ca-ES" dirty="0">
              <a:solidFill>
                <a:schemeClr val="tx1"/>
              </a:solidFill>
            </a:endParaRPr>
          </a:p>
          <a:p>
            <a:pPr marL="514350" indent="-514350"/>
            <a:r>
              <a:rPr lang="ca-ES" dirty="0">
                <a:solidFill>
                  <a:schemeClr val="tx1"/>
                </a:solidFill>
                <a:hlinkClick r:id="rId3"/>
              </a:rPr>
              <a:t>http://www.caib.es/sites/M34/definicio_i_figures-21475/</a:t>
            </a:r>
          </a:p>
          <a:p>
            <a:pPr marL="514350" indent="-514350"/>
            <a:r>
              <a:rPr lang="ca-ES" dirty="0">
                <a:solidFill>
                  <a:schemeClr val="tx1"/>
                </a:solidFill>
                <a:hlinkClick r:id="rId3"/>
              </a:rPr>
              <a:t> http://ca.balearsnatura.com/home/ http://herbarivirtual.uib.es/cat-med/index.html</a:t>
            </a:r>
            <a:endParaRPr lang="ca-ES" dirty="0">
              <a:solidFill>
                <a:schemeClr val="tx1"/>
              </a:solidFill>
            </a:endParaRPr>
          </a:p>
          <a:p>
            <a:pPr marL="514350" indent="-514350"/>
            <a:r>
              <a:rPr lang="ca-ES" dirty="0">
                <a:solidFill>
                  <a:schemeClr val="tx1"/>
                </a:solidFill>
              </a:rPr>
              <a:t>- </a:t>
            </a:r>
          </a:p>
          <a:p>
            <a:pPr marL="514350" indent="-514350">
              <a:buFont typeface="+mj-lt"/>
              <a:buAutoNum type="arabicPeriod"/>
            </a:pPr>
            <a:endParaRPr lang="ca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albufera de mallorc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440159"/>
          </a:xfrm>
        </p:spPr>
        <p:txBody>
          <a:bodyPr/>
          <a:lstStyle/>
          <a:p>
            <a:r>
              <a:rPr lang="ca-ES" dirty="0">
                <a:latin typeface="Arial Black" pitchFamily="34" charset="0"/>
              </a:rPr>
              <a:t>1-PROJECTE DE RECERCA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7088832" cy="379397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a-ES" sz="3000" dirty="0">
                <a:solidFill>
                  <a:schemeClr val="tx1"/>
                </a:solidFill>
                <a:latin typeface="Arial Black" pitchFamily="34" charset="0"/>
              </a:rPr>
              <a:t>Desenvolupament de l’activitat</a:t>
            </a:r>
          </a:p>
          <a:p>
            <a:pPr algn="just"/>
            <a:endParaRPr lang="ca-ES" dirty="0">
              <a:solidFill>
                <a:schemeClr val="tx1"/>
              </a:solidFill>
              <a:latin typeface="Arial Black" pitchFamily="34" charset="0"/>
            </a:endParaRPr>
          </a:p>
          <a:p>
            <a:pPr algn="just"/>
            <a:r>
              <a:rPr lang="ca-ES" sz="2400" dirty="0">
                <a:solidFill>
                  <a:schemeClr val="tx1"/>
                </a:solidFill>
                <a:latin typeface="Arial Black" pitchFamily="34" charset="0"/>
              </a:rPr>
              <a:t>1er- Recerca d’informació, comprendre i resumir</a:t>
            </a:r>
          </a:p>
          <a:p>
            <a:pPr algn="just"/>
            <a:r>
              <a:rPr lang="ca-ES" sz="2400" dirty="0">
                <a:solidFill>
                  <a:schemeClr val="tx1"/>
                </a:solidFill>
                <a:latin typeface="Arial Black" pitchFamily="34" charset="0"/>
              </a:rPr>
              <a:t>2n- Realització de </a:t>
            </a:r>
            <a:r>
              <a:rPr lang="ca-ES" sz="2400" dirty="0" err="1">
                <a:solidFill>
                  <a:schemeClr val="tx1"/>
                </a:solidFill>
                <a:latin typeface="Arial Black" pitchFamily="34" charset="0"/>
              </a:rPr>
              <a:t>power</a:t>
            </a:r>
            <a:r>
              <a:rPr lang="ca-ES" sz="24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ca-ES" sz="2400" dirty="0" err="1">
                <a:solidFill>
                  <a:schemeClr val="tx1"/>
                </a:solidFill>
                <a:latin typeface="Arial Black" pitchFamily="34" charset="0"/>
              </a:rPr>
              <a:t>point</a:t>
            </a:r>
            <a:r>
              <a:rPr lang="ca-ES" sz="2400" dirty="0">
                <a:solidFill>
                  <a:schemeClr val="tx1"/>
                </a:solidFill>
                <a:latin typeface="Arial Black" pitchFamily="34" charset="0"/>
              </a:rPr>
              <a:t> amb:</a:t>
            </a:r>
            <a:endParaRPr lang="ca-ES" sz="2400" dirty="0">
              <a:latin typeface="Arial Black" pitchFamily="34" charset="0"/>
            </a:endParaRPr>
          </a:p>
          <a:p>
            <a:pPr algn="just"/>
            <a:r>
              <a:rPr lang="ca-ES" sz="2400" dirty="0">
                <a:latin typeface="Arial Black" pitchFamily="34" charset="0"/>
              </a:rPr>
              <a:t>-</a:t>
            </a:r>
          </a:p>
          <a:p>
            <a:pPr algn="just"/>
            <a:r>
              <a:rPr lang="ca-ES" sz="2400" dirty="0">
                <a:solidFill>
                  <a:schemeClr val="tx1"/>
                </a:solidFill>
                <a:latin typeface="Arial Black" pitchFamily="34" charset="0"/>
              </a:rPr>
              <a:t>- </a:t>
            </a:r>
            <a:r>
              <a:rPr lang="ca-ES" sz="2000" dirty="0">
                <a:solidFill>
                  <a:schemeClr val="tx1"/>
                </a:solidFill>
                <a:latin typeface="Arial Black" pitchFamily="34" charset="0"/>
              </a:rPr>
              <a:t>Introducció de tema, desenvolupament i conclusió. </a:t>
            </a:r>
          </a:p>
          <a:p>
            <a:pPr algn="just"/>
            <a:r>
              <a:rPr lang="ca-ES" sz="2000" dirty="0">
                <a:solidFill>
                  <a:schemeClr val="tx1"/>
                </a:solidFill>
                <a:latin typeface="Arial Black" pitchFamily="34" charset="0"/>
              </a:rPr>
              <a:t>- Indicar les fonts que heu consultat.</a:t>
            </a:r>
          </a:p>
          <a:p>
            <a:pPr algn="just"/>
            <a:r>
              <a:rPr lang="ca-ES" sz="2000" dirty="0">
                <a:solidFill>
                  <a:schemeClr val="tx1"/>
                </a:solidFill>
                <a:latin typeface="Arial Black" pitchFamily="34" charset="0"/>
              </a:rPr>
              <a:t>- Una reflexió del grup</a:t>
            </a:r>
          </a:p>
          <a:p>
            <a:endParaRPr lang="ca-ES" dirty="0">
              <a:solidFill>
                <a:schemeClr val="tx1"/>
              </a:solidFill>
              <a:latin typeface="Arial Black" pitchFamily="34" charset="0"/>
            </a:endParaRPr>
          </a:p>
          <a:p>
            <a:endParaRPr lang="ca-ES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albufera de mallorc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988840"/>
          </a:xfrm>
        </p:spPr>
        <p:txBody>
          <a:bodyPr>
            <a:normAutofit fontScale="90000"/>
          </a:bodyPr>
          <a:lstStyle/>
          <a:p>
            <a:br>
              <a:rPr lang="ca-ES" b="1" dirty="0"/>
            </a:br>
            <a:r>
              <a:rPr lang="ca-ES" b="1" dirty="0"/>
              <a:t>2-</a:t>
            </a:r>
            <a:r>
              <a:rPr lang="ca-ES" sz="4900" b="1" dirty="0">
                <a:latin typeface="Arial Black" pitchFamily="34" charset="0"/>
              </a:rPr>
              <a:t>CONCURS D’EXPERTS EN FLORA I FAUNA DE L’ALBUFERA </a:t>
            </a:r>
            <a:r>
              <a:rPr lang="ca-ES" b="1" dirty="0"/>
              <a:t>	</a:t>
            </a:r>
            <a:br>
              <a:rPr lang="ca-ES" b="1" dirty="0"/>
            </a:br>
            <a:endParaRPr lang="ca-ES" dirty="0">
              <a:latin typeface="Arial Black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7160840" cy="424847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a-ES" dirty="0">
                <a:solidFill>
                  <a:schemeClr val="tx1"/>
                </a:solidFill>
                <a:latin typeface="Arial Black" pitchFamily="34" charset="0"/>
              </a:rPr>
              <a:t>-Activitat preparatòria </a:t>
            </a:r>
          </a:p>
          <a:p>
            <a:pPr algn="l"/>
            <a:endParaRPr lang="ca-ES" dirty="0">
              <a:solidFill>
                <a:schemeClr val="tx1"/>
              </a:solidFill>
              <a:latin typeface="Arial Black" pitchFamily="34" charset="0"/>
            </a:endParaRPr>
          </a:p>
          <a:p>
            <a:pPr algn="just"/>
            <a:r>
              <a:rPr lang="ca-ES" dirty="0">
                <a:solidFill>
                  <a:schemeClr val="tx1"/>
                </a:solidFill>
                <a:latin typeface="Arial Black" pitchFamily="34" charset="0"/>
              </a:rPr>
              <a:t>-En grups de 4 alumnes, fomentant el treball en equip. Els alumnes hauran d'investigar quins són les espècies animals i vegetals i el paisatge més característic de s’ Albufera. </a:t>
            </a:r>
          </a:p>
          <a:p>
            <a:pPr algn="just"/>
            <a:endParaRPr lang="ca-ES" dirty="0">
              <a:solidFill>
                <a:schemeClr val="tx1"/>
              </a:solidFill>
              <a:latin typeface="Arial Black" pitchFamily="34" charset="0"/>
            </a:endParaRPr>
          </a:p>
          <a:p>
            <a:pPr algn="just"/>
            <a:r>
              <a:rPr lang="ca-ES" dirty="0">
                <a:solidFill>
                  <a:schemeClr val="tx1"/>
                </a:solidFill>
                <a:latin typeface="Arial Black" pitchFamily="34" charset="0"/>
              </a:rPr>
              <a:t>-Amb la informació recollida, hauran de preparar fitxes de cada espècie.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albufera de mallorc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988840"/>
          </a:xfrm>
        </p:spPr>
        <p:txBody>
          <a:bodyPr>
            <a:normAutofit fontScale="90000"/>
          </a:bodyPr>
          <a:lstStyle/>
          <a:p>
            <a:br>
              <a:rPr lang="ca-ES" b="1" dirty="0"/>
            </a:br>
            <a:r>
              <a:rPr lang="ca-ES" b="1" dirty="0"/>
              <a:t>2-</a:t>
            </a:r>
            <a:r>
              <a:rPr lang="ca-ES" sz="4900" b="1" dirty="0">
                <a:latin typeface="Arial Black" pitchFamily="34" charset="0"/>
              </a:rPr>
              <a:t>CONCURS D’EXPERTS EN FLORA I FAUNA DE L’ALBUFERA </a:t>
            </a:r>
            <a:r>
              <a:rPr lang="ca-ES" b="1" dirty="0"/>
              <a:t>	</a:t>
            </a:r>
            <a:br>
              <a:rPr lang="ca-ES" b="1" dirty="0"/>
            </a:br>
            <a:endParaRPr lang="ca-ES" dirty="0">
              <a:latin typeface="Arial Black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7160840" cy="3505944"/>
          </a:xfrm>
        </p:spPr>
        <p:txBody>
          <a:bodyPr>
            <a:normAutofit/>
          </a:bodyPr>
          <a:lstStyle/>
          <a:p>
            <a:pPr algn="l"/>
            <a:endParaRPr lang="ca-ES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5" name="4 Imagen"/>
          <p:cNvPicPr/>
          <p:nvPr/>
        </p:nvPicPr>
        <p:blipFill>
          <a:blip r:embed="rId3" cstate="print"/>
          <a:srcRect l="26132" t="19558" r="24503" b="6057"/>
          <a:stretch>
            <a:fillRect/>
          </a:stretch>
        </p:blipFill>
        <p:spPr bwMode="auto">
          <a:xfrm>
            <a:off x="611560" y="2204865"/>
            <a:ext cx="712879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albufera de mallorc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ca-ES" dirty="0">
                <a:latin typeface="Arial Black" pitchFamily="34" charset="0"/>
              </a:rPr>
              <a:t>3-SORTIDA A L’ALBUFERA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7160840" cy="3505944"/>
          </a:xfrm>
        </p:spPr>
        <p:txBody>
          <a:bodyPr>
            <a:normAutofit/>
          </a:bodyPr>
          <a:lstStyle/>
          <a:p>
            <a:pPr algn="just"/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-Els alumnes, a partir de les fitxes preparades (especies vegetals i animals més característics) anteriorment a la sortida, al llarg de tot l’itinerari hauran d’identificar les espècies vegetals i animals de les fitxes preparades.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albufera de mallorc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ca-ES" dirty="0">
                <a:latin typeface="Arial Black" pitchFamily="34" charset="0"/>
              </a:rPr>
              <a:t>3-SORTIDA A L’ALBUFERA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7160840" cy="3505944"/>
          </a:xfrm>
        </p:spPr>
        <p:txBody>
          <a:bodyPr>
            <a:normAutofit/>
          </a:bodyPr>
          <a:lstStyle/>
          <a:p>
            <a:pPr algn="just"/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Respecte d'aquelles que no han estat prèviament identificades en les fitxes, hauran de prendre nota de les característiques de las plantes (forma, altura, fulles, colors, etc), realitzar una fotografia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324</Words>
  <Application>Microsoft Office PowerPoint</Application>
  <PresentationFormat>Presentación en pantalla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Calibri</vt:lpstr>
      <vt:lpstr>Tema de Office</vt:lpstr>
      <vt:lpstr>ACTIVITATS DE DESENVOLUPAMENT</vt:lpstr>
      <vt:lpstr>1-PROJECTE DE RECERCA</vt:lpstr>
      <vt:lpstr>1-PROJECTE DE RECERCA</vt:lpstr>
      <vt:lpstr>1-PROJECTE DE RECERCA</vt:lpstr>
      <vt:lpstr>1-PROJECTE DE RECERCA</vt:lpstr>
      <vt:lpstr> 2-CONCURS D’EXPERTS EN FLORA I FAUNA DE L’ALBUFERA   </vt:lpstr>
      <vt:lpstr> 2-CONCURS D’EXPERTS EN FLORA I FAUNA DE L’ALBUFERA   </vt:lpstr>
      <vt:lpstr>3-SORTIDA A L’ALBUFERA</vt:lpstr>
      <vt:lpstr>3-SORTIDA A L’ALBUFERA</vt:lpstr>
      <vt:lpstr>3-SORTIDA A L’ALBUFERA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ACTIVITATS DE DESENVOLUPAMENT</dc:title>
  <dc:creator>Usuario</dc:creator>
  <cp:lastModifiedBy>Yanina Natalia Soracco Buonano</cp:lastModifiedBy>
  <cp:revision>2</cp:revision>
  <dcterms:created xsi:type="dcterms:W3CDTF">2016-12-21T10:55:16Z</dcterms:created>
  <dcterms:modified xsi:type="dcterms:W3CDTF">2016-12-21T20:35:57Z</dcterms:modified>
</cp:coreProperties>
</file>