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 id="256" r:id="rId3"/>
    <p:sldId id="259" r:id="rId4"/>
    <p:sldId id="257" r:id="rId5"/>
    <p:sldId id="258" r:id="rId6"/>
    <p:sldId id="260" r:id="rId7"/>
    <p:sldId id="261" r:id="rId8"/>
    <p:sldId id="264" r:id="rId9"/>
    <p:sldId id="262"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C5744A7E-6E93-47DF-8F4D-BAD17B96652E}" type="datetimeFigureOut">
              <a:rPr lang="es-CO" smtClean="0"/>
              <a:t>26/02/2017</a:t>
            </a:fld>
            <a:endParaRPr lang="es-CO"/>
          </a:p>
        </p:txBody>
      </p:sp>
      <p:sp>
        <p:nvSpPr>
          <p:cNvPr id="8" name="Slide Number Placeholder 7"/>
          <p:cNvSpPr>
            <a:spLocks noGrp="1"/>
          </p:cNvSpPr>
          <p:nvPr>
            <p:ph type="sldNum" sz="quarter" idx="11"/>
          </p:nvPr>
        </p:nvSpPr>
        <p:spPr/>
        <p:txBody>
          <a:bodyPr/>
          <a:lstStyle/>
          <a:p>
            <a:fld id="{D4B43D48-5D94-4A82-A1E4-E286657A8501}" type="slidenum">
              <a:rPr lang="es-CO" smtClean="0"/>
              <a:t>‹Nº›</a:t>
            </a:fld>
            <a:endParaRPr lang="es-CO"/>
          </a:p>
        </p:txBody>
      </p:sp>
      <p:sp>
        <p:nvSpPr>
          <p:cNvPr id="9" name="Footer Placeholder 8"/>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5744A7E-6E93-47DF-8F4D-BAD17B96652E}" type="datetimeFigureOut">
              <a:rPr lang="es-CO" smtClean="0"/>
              <a:t>26/02/2017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4B43D48-5D94-4A82-A1E4-E286657A8501}"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5744A7E-6E93-47DF-8F4D-BAD17B96652E}" type="datetimeFigureOut">
              <a:rPr lang="es-CO" smtClean="0"/>
              <a:t>26/02/2017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4B43D48-5D94-4A82-A1E4-E286657A8501}"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744A7E-6E93-47DF-8F4D-BAD17B96652E}" type="datetimeFigureOut">
              <a:rPr lang="es-CO" smtClean="0"/>
              <a:t>26/02/2017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4B43D48-5D94-4A82-A1E4-E286657A8501}"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5744A7E-6E93-47DF-8F4D-BAD17B96652E}" type="datetimeFigureOut">
              <a:rPr lang="es-CO" smtClean="0"/>
              <a:t>26/02/2017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4B43D48-5D94-4A82-A1E4-E286657A8501}"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744A7E-6E93-47DF-8F4D-BAD17B96652E}" type="datetimeFigureOut">
              <a:rPr lang="es-CO" smtClean="0"/>
              <a:t>26/02/2017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4B43D48-5D94-4A82-A1E4-E286657A8501}" type="slidenum">
              <a:rPr lang="es-CO" smtClean="0"/>
              <a:t>‹Nº›</a:t>
            </a:fld>
            <a:endParaRPr lang="es-CO"/>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C5744A7E-6E93-47DF-8F4D-BAD17B96652E}" type="datetimeFigureOut">
              <a:rPr lang="es-CO" smtClean="0"/>
              <a:t>26/02/2017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4B43D48-5D94-4A82-A1E4-E286657A8501}" type="slidenum">
              <a:rPr lang="es-CO" smtClean="0"/>
              <a:t>‹Nº›</a:t>
            </a:fld>
            <a:endParaRPr lang="es-CO"/>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5744A7E-6E93-47DF-8F4D-BAD17B96652E}" type="datetimeFigureOut">
              <a:rPr lang="es-CO" smtClean="0"/>
              <a:t>26/02/2017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4B43D48-5D94-4A82-A1E4-E286657A8501}"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44A7E-6E93-47DF-8F4D-BAD17B96652E}" type="datetimeFigureOut">
              <a:rPr lang="es-CO" smtClean="0"/>
              <a:t>26/02/2017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4B43D48-5D94-4A82-A1E4-E286657A8501}"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5744A7E-6E93-47DF-8F4D-BAD17B96652E}" type="datetimeFigureOut">
              <a:rPr lang="es-CO" smtClean="0"/>
              <a:t>26/02/2017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4B43D48-5D94-4A82-A1E4-E286657A8501}"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5744A7E-6E93-47DF-8F4D-BAD17B96652E}" type="datetimeFigureOut">
              <a:rPr lang="es-CO" smtClean="0"/>
              <a:t>26/02/2017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4B43D48-5D94-4A82-A1E4-E286657A8501}"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5744A7E-6E93-47DF-8F4D-BAD17B96652E}" type="datetimeFigureOut">
              <a:rPr lang="es-CO" smtClean="0"/>
              <a:t>26/02/2017</a:t>
            </a:fld>
            <a:endParaRPr lang="es-CO"/>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4B43D48-5D94-4A82-A1E4-E286657A8501}" type="slidenum">
              <a:rPr lang="es-CO" smtClean="0"/>
              <a:t>‹Nº›</a:t>
            </a:fld>
            <a:endParaRPr lang="es-CO"/>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CO"/>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9512" y="0"/>
            <a:ext cx="8856984" cy="6001643"/>
          </a:xfrm>
          <a:prstGeom prst="rect">
            <a:avLst/>
          </a:prstGeom>
          <a:noFill/>
        </p:spPr>
        <p:txBody>
          <a:bodyPr wrap="square" rtlCol="0">
            <a:spAutoFit/>
          </a:bodyPr>
          <a:lstStyle/>
          <a:p>
            <a:pPr algn="ctr"/>
            <a:endParaRPr lang="es-CO" sz="3200" dirty="0" smtClean="0">
              <a:latin typeface="Algerian" pitchFamily="82" charset="0"/>
            </a:endParaRPr>
          </a:p>
          <a:p>
            <a:pPr algn="ctr"/>
            <a:r>
              <a:rPr lang="es-CO" sz="3200" dirty="0" smtClean="0">
                <a:latin typeface="Algerian" pitchFamily="82" charset="0"/>
              </a:rPr>
              <a:t>Nomenclatura inorgánica de ácidos </a:t>
            </a:r>
          </a:p>
          <a:p>
            <a:pPr algn="ctr"/>
            <a:endParaRPr lang="es-CO" sz="3200" dirty="0" smtClean="0">
              <a:latin typeface="Algerian" pitchFamily="82" charset="0"/>
            </a:endParaRPr>
          </a:p>
          <a:p>
            <a:pPr algn="ctr"/>
            <a:endParaRPr lang="es-CO" sz="3200" dirty="0" smtClean="0">
              <a:latin typeface="Algerian" pitchFamily="82" charset="0"/>
            </a:endParaRPr>
          </a:p>
          <a:p>
            <a:pPr algn="ctr"/>
            <a:endParaRPr lang="es-CO" sz="3200" dirty="0" smtClean="0">
              <a:latin typeface="Algerian" pitchFamily="82" charset="0"/>
            </a:endParaRPr>
          </a:p>
          <a:p>
            <a:pPr algn="ctr"/>
            <a:r>
              <a:rPr lang="es-CO" sz="3200" dirty="0" smtClean="0">
                <a:latin typeface="Algerian" pitchFamily="82" charset="0"/>
              </a:rPr>
              <a:t>Andrés Felipe Saldarriaga </a:t>
            </a:r>
          </a:p>
          <a:p>
            <a:pPr algn="ctr"/>
            <a:r>
              <a:rPr lang="es-CO" sz="3200" dirty="0" smtClean="0">
                <a:latin typeface="Algerian" pitchFamily="82" charset="0"/>
              </a:rPr>
              <a:t>Meliza Saldarriaga Giraldo</a:t>
            </a:r>
          </a:p>
          <a:p>
            <a:pPr algn="ctr"/>
            <a:r>
              <a:rPr lang="es-CO" sz="3200" dirty="0" smtClean="0">
                <a:latin typeface="Algerian" pitchFamily="82" charset="0"/>
              </a:rPr>
              <a:t>Mariana Zea Yepes</a:t>
            </a:r>
          </a:p>
          <a:p>
            <a:pPr algn="ctr"/>
            <a:endParaRPr lang="es-CO" sz="3200" dirty="0" smtClean="0">
              <a:latin typeface="Algerian" pitchFamily="82" charset="0"/>
            </a:endParaRPr>
          </a:p>
          <a:p>
            <a:pPr algn="ctr"/>
            <a:endParaRPr lang="es-CO" sz="3200" dirty="0" smtClean="0">
              <a:latin typeface="Algerian" pitchFamily="82" charset="0"/>
            </a:endParaRPr>
          </a:p>
          <a:p>
            <a:pPr algn="ctr"/>
            <a:endParaRPr lang="es-CO" sz="3200" dirty="0" smtClean="0">
              <a:latin typeface="Algerian" pitchFamily="82" charset="0"/>
            </a:endParaRPr>
          </a:p>
          <a:p>
            <a:pPr algn="ctr"/>
            <a:r>
              <a:rPr lang="es-CO" sz="3200" dirty="0" smtClean="0">
                <a:latin typeface="Algerian" pitchFamily="82" charset="0"/>
              </a:rPr>
              <a:t> 2017</a:t>
            </a:r>
            <a:endParaRPr lang="es-CO" sz="3200" dirty="0">
              <a:latin typeface="Algerian" pitchFamily="82" charset="0"/>
            </a:endParaRPr>
          </a:p>
        </p:txBody>
      </p:sp>
    </p:spTree>
    <p:extLst>
      <p:ext uri="{BB962C8B-B14F-4D97-AF65-F5344CB8AC3E}">
        <p14:creationId xmlns:p14="http://schemas.microsoft.com/office/powerpoint/2010/main" val="359661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404664"/>
            <a:ext cx="8208912" cy="5688632"/>
          </a:xfrm>
        </p:spPr>
        <p:txBody>
          <a:bodyPr/>
          <a:lstStyle/>
          <a:p>
            <a:pPr algn="ctr"/>
            <a:r>
              <a:rPr lang="es-CO" sz="4800" dirty="0">
                <a:solidFill>
                  <a:srgbClr val="FF0000"/>
                </a:solidFill>
                <a:latin typeface="Algerian" pitchFamily="82" charset="0"/>
              </a:rPr>
              <a:t>Los </a:t>
            </a:r>
            <a:r>
              <a:rPr lang="es-CO" sz="4800" dirty="0" smtClean="0">
                <a:solidFill>
                  <a:srgbClr val="FF0000"/>
                </a:solidFill>
                <a:latin typeface="Algerian" pitchFamily="82" charset="0"/>
              </a:rPr>
              <a:t>ácidos</a:t>
            </a:r>
          </a:p>
          <a:p>
            <a:endParaRPr lang="es-CO" dirty="0" smtClean="0">
              <a:solidFill>
                <a:srgbClr val="FF0000"/>
              </a:solidFill>
              <a:latin typeface="Algerian" pitchFamily="82" charset="0"/>
            </a:endParaRPr>
          </a:p>
          <a:p>
            <a:pPr algn="just"/>
            <a:r>
              <a:rPr lang="es-CO" sz="2800" dirty="0" smtClean="0">
                <a:solidFill>
                  <a:schemeClr val="tx1">
                    <a:lumMod val="85000"/>
                  </a:schemeClr>
                </a:solidFill>
                <a:latin typeface="Batang" pitchFamily="18" charset="-127"/>
                <a:ea typeface="Batang" pitchFamily="18" charset="-127"/>
              </a:rPr>
              <a:t>Un </a:t>
            </a:r>
            <a:r>
              <a:rPr lang="es-CO" sz="2800" dirty="0">
                <a:solidFill>
                  <a:schemeClr val="tx1">
                    <a:lumMod val="85000"/>
                  </a:schemeClr>
                </a:solidFill>
                <a:latin typeface="Batang" pitchFamily="18" charset="-127"/>
                <a:ea typeface="Batang" pitchFamily="18" charset="-127"/>
              </a:rPr>
              <a:t>ácido es una sustancia que, en disolución, incrementa la concentración de iones de hidrógeno. En combinación con las bases, un ácido permite formar sales. Por otra parte, la noción de ácido (que proviene del latín acĭdus) se refiere a aquello con sabor de agraz o de vinagre.</a:t>
            </a:r>
          </a:p>
          <a:p>
            <a:endParaRPr lang="es-CO" dirty="0">
              <a:solidFill>
                <a:schemeClr val="tx1">
                  <a:lumMod val="85000"/>
                </a:schemeClr>
              </a:solidFill>
              <a:latin typeface="Batang" pitchFamily="18" charset="-127"/>
              <a:ea typeface="Batang" pitchFamily="18" charset="-127"/>
            </a:endParaRPr>
          </a:p>
        </p:txBody>
      </p:sp>
    </p:spTree>
    <p:extLst>
      <p:ext uri="{BB962C8B-B14F-4D97-AF65-F5344CB8AC3E}">
        <p14:creationId xmlns:p14="http://schemas.microsoft.com/office/powerpoint/2010/main" val="419889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1"/>
            <a:ext cx="8136904" cy="1224136"/>
          </a:xfrm>
        </p:spPr>
        <p:txBody>
          <a:bodyPr>
            <a:normAutofit fontScale="90000"/>
          </a:bodyPr>
          <a:lstStyle/>
          <a:p>
            <a:pPr algn="ctr">
              <a:lnSpc>
                <a:spcPct val="115000"/>
              </a:lnSpc>
              <a:spcAft>
                <a:spcPts val="1000"/>
              </a:spcAft>
            </a:pPr>
            <a:r>
              <a:rPr lang="es-ES" dirty="0">
                <a:solidFill>
                  <a:srgbClr val="FF0000"/>
                </a:solidFill>
                <a:latin typeface="Algerian"/>
                <a:ea typeface="Calibri"/>
                <a:cs typeface="Arial"/>
              </a:rPr>
              <a:t>Características de los </a:t>
            </a:r>
            <a:r>
              <a:rPr lang="es-ES" dirty="0" smtClean="0">
                <a:solidFill>
                  <a:srgbClr val="FF0000"/>
                </a:solidFill>
                <a:latin typeface="Algerian"/>
                <a:ea typeface="Calibri"/>
                <a:cs typeface="Arial"/>
              </a:rPr>
              <a:t>ácidos</a:t>
            </a:r>
            <a:r>
              <a:rPr lang="es-CO" sz="3600" dirty="0">
                <a:latin typeface="Calibri"/>
                <a:ea typeface="Calibri"/>
                <a:cs typeface="Times New Roman"/>
              </a:rPr>
              <a:t/>
            </a:r>
            <a:br>
              <a:rPr lang="es-CO" sz="3600" dirty="0">
                <a:latin typeface="Calibri"/>
                <a:ea typeface="Calibri"/>
                <a:cs typeface="Times New Roman"/>
              </a:rPr>
            </a:br>
            <a:endParaRPr lang="es-CO" dirty="0"/>
          </a:p>
        </p:txBody>
      </p:sp>
      <p:sp>
        <p:nvSpPr>
          <p:cNvPr id="3" name="2 CuadroTexto"/>
          <p:cNvSpPr txBox="1"/>
          <p:nvPr/>
        </p:nvSpPr>
        <p:spPr>
          <a:xfrm>
            <a:off x="323528" y="980728"/>
            <a:ext cx="8280920" cy="5693866"/>
          </a:xfrm>
          <a:prstGeom prst="rect">
            <a:avLst/>
          </a:prstGeom>
          <a:noFill/>
        </p:spPr>
        <p:txBody>
          <a:bodyPr wrap="square" rtlCol="0">
            <a:spAutoFit/>
          </a:bodyPr>
          <a:lstStyle/>
          <a:p>
            <a:pPr marL="285750" indent="-285750">
              <a:buFont typeface="Wingdings" pitchFamily="2" charset="2"/>
              <a:buChar char="Ø"/>
            </a:pPr>
            <a:r>
              <a:rPr lang="es-CO" dirty="0" smtClean="0"/>
              <a:t> </a:t>
            </a:r>
            <a:r>
              <a:rPr lang="es-CO" sz="2800" dirty="0">
                <a:solidFill>
                  <a:schemeClr val="tx1">
                    <a:lumMod val="85000"/>
                  </a:schemeClr>
                </a:solidFill>
                <a:latin typeface="Batang" pitchFamily="18" charset="-127"/>
                <a:ea typeface="Batang" pitchFamily="18" charset="-127"/>
              </a:rPr>
              <a:t>Liberación de </a:t>
            </a:r>
            <a:r>
              <a:rPr lang="es-CO" sz="2800" dirty="0" smtClean="0">
                <a:solidFill>
                  <a:schemeClr val="tx1">
                    <a:lumMod val="85000"/>
                  </a:schemeClr>
                </a:solidFill>
                <a:latin typeface="Batang" pitchFamily="18" charset="-127"/>
                <a:ea typeface="Batang" pitchFamily="18" charset="-127"/>
              </a:rPr>
              <a:t>protones</a:t>
            </a:r>
          </a:p>
          <a:p>
            <a:pPr marL="285750" indent="-285750">
              <a:buFont typeface="Wingdings" pitchFamily="2" charset="2"/>
              <a:buChar char="Ø"/>
            </a:pPr>
            <a:endParaRPr lang="es-CO" sz="2800" dirty="0">
              <a:solidFill>
                <a:schemeClr val="tx1">
                  <a:lumMod val="85000"/>
                </a:schemeClr>
              </a:solidFill>
              <a:latin typeface="Batang" pitchFamily="18" charset="-127"/>
              <a:ea typeface="Batang" pitchFamily="18" charset="-127"/>
            </a:endParaRPr>
          </a:p>
          <a:p>
            <a:pPr marL="285750" indent="-285750">
              <a:buFont typeface="Wingdings" pitchFamily="2" charset="2"/>
              <a:buChar char="Ø"/>
            </a:pPr>
            <a:r>
              <a:rPr lang="es-CO" sz="2800" dirty="0">
                <a:solidFill>
                  <a:schemeClr val="tx1">
                    <a:lumMod val="85000"/>
                  </a:schemeClr>
                </a:solidFill>
                <a:latin typeface="Batang" pitchFamily="18" charset="-127"/>
                <a:ea typeface="Batang" pitchFamily="18" charset="-127"/>
              </a:rPr>
              <a:t>Acritud o sabor </a:t>
            </a:r>
            <a:r>
              <a:rPr lang="es-CO" sz="2800" dirty="0" smtClean="0">
                <a:solidFill>
                  <a:schemeClr val="tx1">
                    <a:lumMod val="85000"/>
                  </a:schemeClr>
                </a:solidFill>
                <a:latin typeface="Batang" pitchFamily="18" charset="-127"/>
                <a:ea typeface="Batang" pitchFamily="18" charset="-127"/>
              </a:rPr>
              <a:t>ácido</a:t>
            </a:r>
          </a:p>
          <a:p>
            <a:pPr marL="285750" indent="-285750">
              <a:buFont typeface="Wingdings" pitchFamily="2" charset="2"/>
              <a:buChar char="Ø"/>
            </a:pPr>
            <a:endParaRPr lang="es-CO" sz="2800" dirty="0">
              <a:solidFill>
                <a:schemeClr val="tx1">
                  <a:lumMod val="85000"/>
                </a:schemeClr>
              </a:solidFill>
              <a:latin typeface="Batang" pitchFamily="18" charset="-127"/>
              <a:ea typeface="Batang" pitchFamily="18" charset="-127"/>
            </a:endParaRPr>
          </a:p>
          <a:p>
            <a:pPr marL="285750" indent="-285750">
              <a:buFont typeface="Wingdings" pitchFamily="2" charset="2"/>
              <a:buChar char="Ø"/>
            </a:pPr>
            <a:r>
              <a:rPr lang="es-CO" sz="2800" dirty="0">
                <a:solidFill>
                  <a:schemeClr val="tx1">
                    <a:lumMod val="85000"/>
                  </a:schemeClr>
                </a:solidFill>
                <a:latin typeface="Batang" pitchFamily="18" charset="-127"/>
                <a:ea typeface="Batang" pitchFamily="18" charset="-127"/>
              </a:rPr>
              <a:t>Son </a:t>
            </a:r>
            <a:r>
              <a:rPr lang="es-CO" sz="2800" dirty="0" smtClean="0">
                <a:solidFill>
                  <a:schemeClr val="tx1">
                    <a:lumMod val="85000"/>
                  </a:schemeClr>
                </a:solidFill>
                <a:latin typeface="Batang" pitchFamily="18" charset="-127"/>
                <a:ea typeface="Batang" pitchFamily="18" charset="-127"/>
              </a:rPr>
              <a:t>corrosivos</a:t>
            </a:r>
          </a:p>
          <a:p>
            <a:pPr marL="285750" indent="-285750">
              <a:buFont typeface="Wingdings" pitchFamily="2" charset="2"/>
              <a:buChar char="Ø"/>
            </a:pPr>
            <a:endParaRPr lang="es-CO" sz="2800" dirty="0">
              <a:solidFill>
                <a:schemeClr val="tx1">
                  <a:lumMod val="85000"/>
                </a:schemeClr>
              </a:solidFill>
              <a:latin typeface="Batang" pitchFamily="18" charset="-127"/>
              <a:ea typeface="Batang" pitchFamily="18" charset="-127"/>
            </a:endParaRPr>
          </a:p>
          <a:p>
            <a:pPr marL="285750" indent="-285750">
              <a:buFont typeface="Wingdings" pitchFamily="2" charset="2"/>
              <a:buChar char="Ø"/>
            </a:pPr>
            <a:r>
              <a:rPr lang="es-CO" sz="2800" dirty="0">
                <a:solidFill>
                  <a:schemeClr val="tx1">
                    <a:lumMod val="85000"/>
                  </a:schemeClr>
                </a:solidFill>
                <a:latin typeface="Batang" pitchFamily="18" charset="-127"/>
                <a:ea typeface="Batang" pitchFamily="18" charset="-127"/>
              </a:rPr>
              <a:t>Se presentan en tres de los estados de la </a:t>
            </a:r>
            <a:r>
              <a:rPr lang="es-CO" sz="2800" dirty="0" smtClean="0">
                <a:solidFill>
                  <a:schemeClr val="tx1">
                    <a:lumMod val="85000"/>
                  </a:schemeClr>
                </a:solidFill>
                <a:latin typeface="Batang" pitchFamily="18" charset="-127"/>
                <a:ea typeface="Batang" pitchFamily="18" charset="-127"/>
              </a:rPr>
              <a:t>materia</a:t>
            </a:r>
          </a:p>
          <a:p>
            <a:pPr marL="285750" indent="-285750">
              <a:buFont typeface="Wingdings" pitchFamily="2" charset="2"/>
              <a:buChar char="Ø"/>
            </a:pPr>
            <a:endParaRPr lang="es-CO" sz="2800" dirty="0">
              <a:solidFill>
                <a:schemeClr val="tx1">
                  <a:lumMod val="85000"/>
                </a:schemeClr>
              </a:solidFill>
              <a:latin typeface="Batang" pitchFamily="18" charset="-127"/>
              <a:ea typeface="Batang" pitchFamily="18" charset="-127"/>
            </a:endParaRPr>
          </a:p>
          <a:p>
            <a:pPr marL="285750" indent="-285750">
              <a:buFont typeface="Wingdings" pitchFamily="2" charset="2"/>
              <a:buChar char="Ø"/>
            </a:pPr>
            <a:r>
              <a:rPr lang="es-CO" sz="2800" dirty="0">
                <a:solidFill>
                  <a:schemeClr val="tx1">
                    <a:lumMod val="85000"/>
                  </a:schemeClr>
                </a:solidFill>
                <a:latin typeface="Batang" pitchFamily="18" charset="-127"/>
                <a:ea typeface="Batang" pitchFamily="18" charset="-127"/>
              </a:rPr>
              <a:t>Consistencia </a:t>
            </a:r>
            <a:r>
              <a:rPr lang="es-CO" sz="2800" dirty="0" smtClean="0">
                <a:solidFill>
                  <a:schemeClr val="tx1">
                    <a:lumMod val="85000"/>
                  </a:schemeClr>
                </a:solidFill>
                <a:latin typeface="Batang" pitchFamily="18" charset="-127"/>
                <a:ea typeface="Batang" pitchFamily="18" charset="-127"/>
              </a:rPr>
              <a:t>aceitosa</a:t>
            </a:r>
          </a:p>
          <a:p>
            <a:pPr marL="285750" indent="-285750">
              <a:buFont typeface="Wingdings" pitchFamily="2" charset="2"/>
              <a:buChar char="Ø"/>
            </a:pPr>
            <a:endParaRPr lang="es-CO" sz="2800" dirty="0">
              <a:solidFill>
                <a:schemeClr val="tx1">
                  <a:lumMod val="85000"/>
                </a:schemeClr>
              </a:solidFill>
              <a:latin typeface="Batang" pitchFamily="18" charset="-127"/>
              <a:ea typeface="Batang" pitchFamily="18" charset="-127"/>
            </a:endParaRPr>
          </a:p>
          <a:p>
            <a:pPr marL="285750" indent="-285750">
              <a:buFont typeface="Wingdings" pitchFamily="2" charset="2"/>
              <a:buChar char="Ø"/>
            </a:pPr>
            <a:r>
              <a:rPr lang="es-CO" sz="2800" dirty="0">
                <a:solidFill>
                  <a:schemeClr val="tx1">
                    <a:lumMod val="85000"/>
                  </a:schemeClr>
                </a:solidFill>
                <a:latin typeface="Batang" pitchFamily="18" charset="-127"/>
                <a:ea typeface="Batang" pitchFamily="18" charset="-127"/>
              </a:rPr>
              <a:t>Cambian la coloración del papel tornasol.</a:t>
            </a:r>
          </a:p>
          <a:p>
            <a:pPr marL="285750" indent="-285750">
              <a:buFont typeface="Wingdings" pitchFamily="2" charset="2"/>
              <a:buChar char="Ø"/>
            </a:pPr>
            <a:endParaRPr lang="es-CO" sz="2800" dirty="0">
              <a:solidFill>
                <a:schemeClr val="tx1">
                  <a:lumMod val="85000"/>
                </a:schemeClr>
              </a:solidFill>
              <a:latin typeface="Batang" pitchFamily="18" charset="-127"/>
              <a:ea typeface="Batang" pitchFamily="18" charset="-127"/>
            </a:endParaRPr>
          </a:p>
        </p:txBody>
      </p:sp>
    </p:spTree>
    <p:extLst>
      <p:ext uri="{BB962C8B-B14F-4D97-AF65-F5344CB8AC3E}">
        <p14:creationId xmlns:p14="http://schemas.microsoft.com/office/powerpoint/2010/main" val="94182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92696"/>
            <a:ext cx="7315200" cy="1340768"/>
          </a:xfrm>
        </p:spPr>
        <p:txBody>
          <a:bodyPr>
            <a:normAutofit fontScale="90000"/>
          </a:bodyPr>
          <a:lstStyle/>
          <a:p>
            <a:pPr algn="ctr">
              <a:lnSpc>
                <a:spcPct val="115000"/>
              </a:lnSpc>
              <a:spcAft>
                <a:spcPts val="1000"/>
              </a:spcAft>
            </a:pPr>
            <a:r>
              <a:rPr lang="es-ES" dirty="0">
                <a:solidFill>
                  <a:srgbClr val="FF0000"/>
                </a:solidFill>
                <a:latin typeface="Algerian"/>
                <a:ea typeface="Calibri"/>
                <a:cs typeface="Arial"/>
              </a:rPr>
              <a:t>Clasificación de los ácidos</a:t>
            </a:r>
            <a:r>
              <a:rPr lang="es-CO" sz="3600" dirty="0">
                <a:latin typeface="Calibri"/>
                <a:ea typeface="Calibri"/>
                <a:cs typeface="Times New Roman"/>
              </a:rPr>
              <a:t/>
            </a:r>
            <a:br>
              <a:rPr lang="es-CO" sz="3600" dirty="0">
                <a:latin typeface="Calibri"/>
                <a:ea typeface="Calibri"/>
                <a:cs typeface="Times New Roman"/>
              </a:rPr>
            </a:br>
            <a:endParaRPr lang="es-CO" dirty="0"/>
          </a:p>
        </p:txBody>
      </p:sp>
      <p:sp>
        <p:nvSpPr>
          <p:cNvPr id="3" name="2 CuadroTexto"/>
          <p:cNvSpPr txBox="1"/>
          <p:nvPr/>
        </p:nvSpPr>
        <p:spPr>
          <a:xfrm>
            <a:off x="395536" y="2348880"/>
            <a:ext cx="8352928" cy="3108543"/>
          </a:xfrm>
          <a:prstGeom prst="rect">
            <a:avLst/>
          </a:prstGeom>
          <a:noFill/>
        </p:spPr>
        <p:txBody>
          <a:bodyPr wrap="square" rtlCol="0">
            <a:spAutoFit/>
          </a:bodyPr>
          <a:lstStyle/>
          <a:p>
            <a:endParaRPr lang="es-CO" sz="2800" dirty="0" smtClean="0">
              <a:solidFill>
                <a:schemeClr val="tx1">
                  <a:lumMod val="85000"/>
                </a:schemeClr>
              </a:solidFill>
              <a:latin typeface="Algerian" pitchFamily="82" charset="0"/>
              <a:ea typeface="Batang" pitchFamily="18" charset="-127"/>
            </a:endParaRPr>
          </a:p>
          <a:p>
            <a:r>
              <a:rPr lang="es-CO" sz="2800" dirty="0" smtClean="0">
                <a:solidFill>
                  <a:schemeClr val="tx1">
                    <a:lumMod val="85000"/>
                  </a:schemeClr>
                </a:solidFill>
                <a:latin typeface="Algerian" pitchFamily="82" charset="0"/>
                <a:ea typeface="Batang" pitchFamily="18" charset="-127"/>
              </a:rPr>
              <a:t>Hidrácidos</a:t>
            </a:r>
            <a:r>
              <a:rPr lang="es-CO" sz="2800" dirty="0">
                <a:solidFill>
                  <a:schemeClr val="tx1">
                    <a:lumMod val="85000"/>
                  </a:schemeClr>
                </a:solidFill>
                <a:latin typeface="Batang" pitchFamily="18" charset="-127"/>
                <a:ea typeface="Batang" pitchFamily="18" charset="-127"/>
              </a:rPr>
              <a:t>: Son combinaciones de átomos H con átomos de </a:t>
            </a:r>
            <a:r>
              <a:rPr lang="es-CO" sz="2800" dirty="0" smtClean="0">
                <a:solidFill>
                  <a:schemeClr val="tx1">
                    <a:lumMod val="85000"/>
                  </a:schemeClr>
                </a:solidFill>
                <a:latin typeface="Batang" pitchFamily="18" charset="-127"/>
                <a:ea typeface="Batang" pitchFamily="18" charset="-127"/>
              </a:rPr>
              <a:t>Halógenos.</a:t>
            </a:r>
          </a:p>
          <a:p>
            <a:endParaRPr lang="es-CO" sz="2800" dirty="0" smtClean="0">
              <a:solidFill>
                <a:schemeClr val="tx1">
                  <a:lumMod val="85000"/>
                </a:schemeClr>
              </a:solidFill>
              <a:latin typeface="Batang" pitchFamily="18" charset="-127"/>
              <a:ea typeface="Batang" pitchFamily="18" charset="-127"/>
            </a:endParaRPr>
          </a:p>
          <a:p>
            <a:endParaRPr lang="es-CO" sz="2800" dirty="0">
              <a:solidFill>
                <a:schemeClr val="tx1">
                  <a:lumMod val="85000"/>
                </a:schemeClr>
              </a:solidFill>
              <a:latin typeface="Batang" pitchFamily="18" charset="-127"/>
              <a:ea typeface="Batang" pitchFamily="18" charset="-127"/>
            </a:endParaRPr>
          </a:p>
          <a:p>
            <a:r>
              <a:rPr lang="es-CO" sz="2800" dirty="0">
                <a:solidFill>
                  <a:schemeClr val="tx1">
                    <a:lumMod val="85000"/>
                  </a:schemeClr>
                </a:solidFill>
                <a:latin typeface="Algerian" pitchFamily="82" charset="0"/>
                <a:ea typeface="Batang" pitchFamily="18" charset="-127"/>
              </a:rPr>
              <a:t>Oxácidos:</a:t>
            </a:r>
            <a:r>
              <a:rPr lang="es-CO" sz="2800" dirty="0" smtClean="0">
                <a:solidFill>
                  <a:schemeClr val="tx1">
                    <a:lumMod val="85000"/>
                  </a:schemeClr>
                </a:solidFill>
                <a:latin typeface="Batang" pitchFamily="18" charset="-127"/>
                <a:ea typeface="Batang" pitchFamily="18" charset="-127"/>
              </a:rPr>
              <a:t> Son compuestos ternarios formados por un no metal, oxígeno e hidrógeno. </a:t>
            </a:r>
            <a:endParaRPr lang="es-CO" sz="2800" dirty="0">
              <a:solidFill>
                <a:schemeClr val="tx1">
                  <a:lumMod val="85000"/>
                </a:schemeClr>
              </a:solidFill>
              <a:latin typeface="Batang" pitchFamily="18" charset="-127"/>
              <a:ea typeface="Batang" pitchFamily="18" charset="-127"/>
            </a:endParaRPr>
          </a:p>
        </p:txBody>
      </p:sp>
    </p:spTree>
    <p:extLst>
      <p:ext uri="{BB962C8B-B14F-4D97-AF65-F5344CB8AC3E}">
        <p14:creationId xmlns:p14="http://schemas.microsoft.com/office/powerpoint/2010/main" val="359985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04664"/>
            <a:ext cx="7315200" cy="1154097"/>
          </a:xfrm>
        </p:spPr>
        <p:txBody>
          <a:bodyPr>
            <a:normAutofit fontScale="90000"/>
          </a:bodyPr>
          <a:lstStyle/>
          <a:p>
            <a:pPr algn="ctr"/>
            <a:r>
              <a:rPr lang="es-ES" dirty="0">
                <a:solidFill>
                  <a:srgbClr val="FF0000"/>
                </a:solidFill>
                <a:latin typeface="Algerian"/>
                <a:ea typeface="Calibri"/>
                <a:cs typeface="Arial"/>
              </a:rPr>
              <a:t>Teoría de Arrhenius sobre los ácidos</a:t>
            </a:r>
            <a:endParaRPr lang="es-CO" dirty="0"/>
          </a:p>
        </p:txBody>
      </p:sp>
      <p:sp>
        <p:nvSpPr>
          <p:cNvPr id="3" name="2 CuadroTexto"/>
          <p:cNvSpPr txBox="1"/>
          <p:nvPr/>
        </p:nvSpPr>
        <p:spPr>
          <a:xfrm>
            <a:off x="467544" y="2276872"/>
            <a:ext cx="8208912" cy="3970318"/>
          </a:xfrm>
          <a:prstGeom prst="rect">
            <a:avLst/>
          </a:prstGeom>
          <a:noFill/>
        </p:spPr>
        <p:txBody>
          <a:bodyPr wrap="square" rtlCol="0">
            <a:spAutoFit/>
          </a:bodyPr>
          <a:lstStyle/>
          <a:p>
            <a:pPr algn="just"/>
            <a:r>
              <a:rPr lang="es-CO" sz="2800" dirty="0">
                <a:solidFill>
                  <a:schemeClr val="tx1">
                    <a:lumMod val="85000"/>
                  </a:schemeClr>
                </a:solidFill>
                <a:latin typeface="Batang" pitchFamily="18" charset="-127"/>
                <a:ea typeface="Batang" pitchFamily="18" charset="-127"/>
              </a:rPr>
              <a:t>Arrhenius definió los ácidos como electrolitos que contienen hidrógeno y que, disueltos en agua, producen una concentración de iones hidrógeno o protones, H+, mayor que la existente en el agua pura. Del mismo modo, Arrhenius definió una base como una sustancia que disuelta en agua producía un exceso de iones hidróxido, OH- (también llamados aniones hidroxilo).</a:t>
            </a:r>
          </a:p>
        </p:txBody>
      </p:sp>
    </p:spTree>
    <p:extLst>
      <p:ext uri="{BB962C8B-B14F-4D97-AF65-F5344CB8AC3E}">
        <p14:creationId xmlns:p14="http://schemas.microsoft.com/office/powerpoint/2010/main" val="257594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8720"/>
            <a:ext cx="7200800" cy="864096"/>
          </a:xfrm>
        </p:spPr>
        <p:txBody>
          <a:bodyPr>
            <a:normAutofit fontScale="90000"/>
          </a:bodyPr>
          <a:lstStyle/>
          <a:p>
            <a:pPr algn="ctr">
              <a:lnSpc>
                <a:spcPct val="115000"/>
              </a:lnSpc>
              <a:spcAft>
                <a:spcPts val="1000"/>
              </a:spcAft>
              <a:tabLst>
                <a:tab pos="1647825" algn="l"/>
              </a:tabLst>
            </a:pPr>
            <a:r>
              <a:rPr lang="es-ES" dirty="0">
                <a:solidFill>
                  <a:srgbClr val="FF0000"/>
                </a:solidFill>
                <a:latin typeface="Algerian"/>
                <a:ea typeface="Calibri"/>
                <a:cs typeface="Arial"/>
              </a:rPr>
              <a:t>Teoría de Brønsted-Lowry</a:t>
            </a:r>
            <a:r>
              <a:rPr lang="es-CO" sz="3600" dirty="0">
                <a:latin typeface="Calibri"/>
                <a:ea typeface="Calibri"/>
                <a:cs typeface="Times New Roman"/>
              </a:rPr>
              <a:t/>
            </a:r>
            <a:br>
              <a:rPr lang="es-CO" sz="3600" dirty="0">
                <a:latin typeface="Calibri"/>
                <a:ea typeface="Calibri"/>
                <a:cs typeface="Times New Roman"/>
              </a:rPr>
            </a:br>
            <a:endParaRPr lang="es-CO" dirty="0"/>
          </a:p>
        </p:txBody>
      </p:sp>
      <p:sp>
        <p:nvSpPr>
          <p:cNvPr id="3" name="2 CuadroTexto"/>
          <p:cNvSpPr txBox="1"/>
          <p:nvPr/>
        </p:nvSpPr>
        <p:spPr>
          <a:xfrm>
            <a:off x="179512" y="1844824"/>
            <a:ext cx="8784976" cy="3970318"/>
          </a:xfrm>
          <a:prstGeom prst="rect">
            <a:avLst/>
          </a:prstGeom>
          <a:noFill/>
        </p:spPr>
        <p:txBody>
          <a:bodyPr wrap="square" rtlCol="0">
            <a:spAutoFit/>
          </a:bodyPr>
          <a:lstStyle/>
          <a:p>
            <a:pPr algn="just"/>
            <a:r>
              <a:rPr lang="es-CO" sz="2800" dirty="0">
                <a:solidFill>
                  <a:schemeClr val="tx1">
                    <a:lumMod val="85000"/>
                  </a:schemeClr>
                </a:solidFill>
                <a:latin typeface="Batang" pitchFamily="18" charset="-127"/>
                <a:ea typeface="Batang" pitchFamily="18" charset="-127"/>
              </a:rPr>
              <a:t>Una teoría más satisfactoria que la de Arrhenius es la que formularon en 1923 el químico danés Johannes Brønsted y, paralelamente, el químico británico Thomas Lowry. </a:t>
            </a:r>
            <a:r>
              <a:rPr lang="es-CO" sz="2800" dirty="0">
                <a:solidFill>
                  <a:schemeClr val="tx1">
                    <a:lumMod val="85000"/>
                  </a:schemeClr>
                </a:solidFill>
                <a:latin typeface="Batang" pitchFamily="18" charset="-127"/>
                <a:ea typeface="Batang" pitchFamily="18" charset="-127"/>
              </a:rPr>
              <a:t>Esta teoría establece que los ácidos son sustancias capaces de ceder protones (iones hidrógeno H+) y las bases sustancias capaces de aceptarlos. Aún se contempla la presencia de hidrógeno en el ácido, pero ya no se necesita un medio acuoso.</a:t>
            </a:r>
          </a:p>
        </p:txBody>
      </p:sp>
    </p:spTree>
    <p:extLst>
      <p:ext uri="{BB962C8B-B14F-4D97-AF65-F5344CB8AC3E}">
        <p14:creationId xmlns:p14="http://schemas.microsoft.com/office/powerpoint/2010/main" val="228408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196752"/>
            <a:ext cx="7315200" cy="1154097"/>
          </a:xfrm>
        </p:spPr>
        <p:txBody>
          <a:bodyPr>
            <a:normAutofit fontScale="90000"/>
          </a:bodyPr>
          <a:lstStyle/>
          <a:p>
            <a:pPr algn="ctr">
              <a:lnSpc>
                <a:spcPct val="115000"/>
              </a:lnSpc>
              <a:spcAft>
                <a:spcPts val="1000"/>
              </a:spcAft>
            </a:pPr>
            <a:r>
              <a:rPr lang="es-ES" dirty="0">
                <a:solidFill>
                  <a:srgbClr val="FF0000"/>
                </a:solidFill>
                <a:latin typeface="Algerian"/>
                <a:ea typeface="Calibri"/>
                <a:cs typeface="Arial"/>
              </a:rPr>
              <a:t>Teoría de Lewis sobre los ácidos</a:t>
            </a:r>
            <a:r>
              <a:rPr lang="es-CO" sz="3600" dirty="0">
                <a:latin typeface="Calibri"/>
                <a:ea typeface="Calibri"/>
                <a:cs typeface="Times New Roman"/>
              </a:rPr>
              <a:t/>
            </a:r>
            <a:br>
              <a:rPr lang="es-CO" sz="3600" dirty="0">
                <a:latin typeface="Calibri"/>
                <a:ea typeface="Calibri"/>
                <a:cs typeface="Times New Roman"/>
              </a:rPr>
            </a:br>
            <a:endParaRPr lang="es-CO" dirty="0"/>
          </a:p>
        </p:txBody>
      </p:sp>
      <p:sp>
        <p:nvSpPr>
          <p:cNvPr id="3" name="2 CuadroTexto"/>
          <p:cNvSpPr txBox="1"/>
          <p:nvPr/>
        </p:nvSpPr>
        <p:spPr>
          <a:xfrm>
            <a:off x="251520" y="1988840"/>
            <a:ext cx="8712968" cy="2246769"/>
          </a:xfrm>
          <a:prstGeom prst="rect">
            <a:avLst/>
          </a:prstGeom>
          <a:noFill/>
        </p:spPr>
        <p:txBody>
          <a:bodyPr wrap="square" rtlCol="0">
            <a:spAutoFit/>
          </a:bodyPr>
          <a:lstStyle/>
          <a:p>
            <a:r>
              <a:rPr lang="es-CO" sz="2800" dirty="0">
                <a:solidFill>
                  <a:schemeClr val="tx1">
                    <a:lumMod val="85000"/>
                  </a:schemeClr>
                </a:solidFill>
                <a:latin typeface="Batang" pitchFamily="18" charset="-127"/>
                <a:ea typeface="Batang" pitchFamily="18" charset="-127"/>
              </a:rPr>
              <a:t>Lewis, junto a su concepto general, también introdujo el uso de las fórmulas de los electrones representados por puntos así, el empleo de pares de electrones en las representaciones químicas, proviene también de éste modelo ácido de Lewis.</a:t>
            </a:r>
          </a:p>
        </p:txBody>
      </p:sp>
    </p:spTree>
    <p:extLst>
      <p:ext uri="{BB962C8B-B14F-4D97-AF65-F5344CB8AC3E}">
        <p14:creationId xmlns:p14="http://schemas.microsoft.com/office/powerpoint/2010/main" val="366032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476672"/>
            <a:ext cx="6984776" cy="646331"/>
          </a:xfrm>
          <a:prstGeom prst="rect">
            <a:avLst/>
          </a:prstGeom>
          <a:noFill/>
        </p:spPr>
        <p:txBody>
          <a:bodyPr wrap="square" rtlCol="0">
            <a:spAutoFit/>
          </a:bodyPr>
          <a:lstStyle/>
          <a:p>
            <a:pPr algn="ctr"/>
            <a:r>
              <a:rPr lang="es-CO" sz="3600" dirty="0">
                <a:solidFill>
                  <a:srgbClr val="FF0000"/>
                </a:solidFill>
                <a:latin typeface="Algerian"/>
                <a:ea typeface="Calibri"/>
                <a:cs typeface="Arial"/>
              </a:rPr>
              <a:t>Ejemplos </a:t>
            </a:r>
            <a:endParaRPr lang="es-CO" sz="3600" dirty="0">
              <a:solidFill>
                <a:srgbClr val="FF0000"/>
              </a:solidFill>
              <a:latin typeface="Algerian"/>
              <a:ea typeface="Calibri"/>
              <a:cs typeface="Arial"/>
            </a:endParaRPr>
          </a:p>
        </p:txBody>
      </p:sp>
      <p:pic>
        <p:nvPicPr>
          <p:cNvPr id="1028" name="Picture 4" descr="Resultado de imagen para ejemplos de acido de formula a nom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481" y="1268760"/>
            <a:ext cx="6764966" cy="5234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117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204864"/>
            <a:ext cx="7315200" cy="1872208"/>
          </a:xfrm>
        </p:spPr>
        <p:txBody>
          <a:bodyPr>
            <a:normAutofit/>
          </a:bodyPr>
          <a:lstStyle/>
          <a:p>
            <a:pPr algn="ctr"/>
            <a:r>
              <a:rPr lang="es-CO" sz="3600" dirty="0" smtClean="0">
                <a:solidFill>
                  <a:srgbClr val="FF0000"/>
                </a:solidFill>
                <a:latin typeface="Algerian"/>
                <a:ea typeface="Calibri"/>
                <a:cs typeface="Arial"/>
              </a:rPr>
              <a:t> </a:t>
            </a:r>
            <a:endParaRPr lang="es-CO" sz="3600" dirty="0">
              <a:solidFill>
                <a:srgbClr val="FF0000"/>
              </a:solidFill>
              <a:latin typeface="Algerian"/>
              <a:ea typeface="Calibri"/>
              <a:cs typeface="Arial"/>
            </a:endParaRPr>
          </a:p>
        </p:txBody>
      </p:sp>
      <p:sp>
        <p:nvSpPr>
          <p:cNvPr id="3" name="2 Rectángulo"/>
          <p:cNvSpPr/>
          <p:nvPr/>
        </p:nvSpPr>
        <p:spPr>
          <a:xfrm>
            <a:off x="1763688" y="2204864"/>
            <a:ext cx="6048672"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CO" sz="9600" b="1" cap="none" spc="50" dirty="0">
                <a:ln w="11430"/>
                <a:solidFill>
                  <a:srgbClr val="FF0000"/>
                </a:solidFill>
                <a:effectLst>
                  <a:glow rad="228600">
                    <a:schemeClr val="accent5">
                      <a:satMod val="175000"/>
                      <a:alpha val="40000"/>
                    </a:schemeClr>
                  </a:glow>
                  <a:outerShdw blurRad="76200" dist="50800" dir="5400000" algn="tl" rotWithShape="0">
                    <a:srgbClr val="000000">
                      <a:alpha val="65000"/>
                    </a:srgbClr>
                  </a:outerShdw>
                </a:effectLst>
                <a:latin typeface="Algerian"/>
                <a:ea typeface="Calibri"/>
                <a:cs typeface="Arial"/>
              </a:rPr>
              <a:t>Gracias</a:t>
            </a:r>
            <a:endParaRPr lang="es-CO" sz="9600" b="1" cap="none" spc="50" dirty="0">
              <a:ln w="11430"/>
              <a:solidFill>
                <a:srgbClr val="FF0000"/>
              </a:solidFill>
              <a:effectLst>
                <a:glow rad="228600">
                  <a:schemeClr val="accent5">
                    <a:satMod val="175000"/>
                    <a:alpha val="40000"/>
                  </a:schemeClr>
                </a:glow>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756779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46</TotalTime>
  <Words>338</Words>
  <Application>Microsoft Office PowerPoint</Application>
  <PresentationFormat>Presentación en pantalla (4:3)</PresentationFormat>
  <Paragraphs>42</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Perspectiva</vt:lpstr>
      <vt:lpstr>Presentación de PowerPoint</vt:lpstr>
      <vt:lpstr>Presentación de PowerPoint</vt:lpstr>
      <vt:lpstr>Características de los ácidos </vt:lpstr>
      <vt:lpstr>Clasificación de los ácidos </vt:lpstr>
      <vt:lpstr>Teoría de Arrhenius sobre los ácidos</vt:lpstr>
      <vt:lpstr>Teoría de Brønsted-Lowry </vt:lpstr>
      <vt:lpstr>Teoría de Lewis sobre los ácidos </vt:lpstr>
      <vt:lpstr>Presentación de PowerPoint</vt:lpstr>
      <vt:lpstr> </vt:lpstr>
    </vt:vector>
  </TitlesOfParts>
  <Company>GP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USIARIO</dc:creator>
  <cp:lastModifiedBy>USIARIO</cp:lastModifiedBy>
  <cp:revision>5</cp:revision>
  <dcterms:created xsi:type="dcterms:W3CDTF">2017-02-27T00:31:42Z</dcterms:created>
  <dcterms:modified xsi:type="dcterms:W3CDTF">2017-02-27T01:18:08Z</dcterms:modified>
</cp:coreProperties>
</file>