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A8F3865-D45B-46AF-814B-F506BA0CC374}" type="datetimeFigureOut">
              <a:rPr lang="es-ES" smtClean="0"/>
              <a:t>07/05/2017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21A95FF-D0AC-4D76-89FC-7B21F336024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3067" y="1844824"/>
            <a:ext cx="841295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DIAGNOSTICO ESTRATEGICO</a:t>
            </a:r>
            <a:endParaRPr lang="es-ES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5415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27784" y="263760"/>
            <a:ext cx="3798860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ANALISIS DAFO</a:t>
            </a:r>
            <a:endParaRPr lang="es-ES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1268760"/>
            <a:ext cx="63367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Resume los aspectos clave de un análisis del entorno de una actividad empresarial ( perspectiva externa) y de a capacidad estratégica de una organización (perspectiva interna).</a:t>
            </a:r>
          </a:p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DAFO tiene múltiples aplicaciones y puede ser utilizado en diferentes análisis, tales como producto, mercado, producto-mercado, línea de productos, corporación etc.</a:t>
            </a:r>
          </a:p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Los objetivos que se persiguen con este análisis son convertir las unidades en fortalezas y las amenazas en oportunidades.</a:t>
            </a:r>
          </a:p>
          <a:p>
            <a:pPr algn="just"/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Procedimiento para el análisis DAFO.</a:t>
            </a:r>
          </a:p>
          <a:p>
            <a:pPr marL="342900" indent="-342900" algn="just">
              <a:buAutoNum type="arabicPeriod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Identificar los cambios claves del entorno de l organización.</a:t>
            </a:r>
          </a:p>
          <a:p>
            <a:pPr marL="342900" indent="-342900" algn="just">
              <a:buAutoNum type="arabicPeriod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Analizar el perfil de los recursos y capacidades de su organización.</a:t>
            </a:r>
          </a:p>
          <a:p>
            <a:pPr marL="342900" indent="-342900" algn="just">
              <a:buAutoNum type="arabicPeriod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Representar gráficamente los resultados en una matriz de cuatro cuadrantes.</a:t>
            </a:r>
          </a:p>
          <a:p>
            <a:pPr marL="342900" indent="-342900" algn="just">
              <a:buAutoNum type="arabicPeriod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consensuar con el equipo de dirección los resultados de análisis anterior.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268760"/>
            <a:ext cx="177302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7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70871" y="4293096"/>
            <a:ext cx="3168351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AMENAZAS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s-ES" dirty="0" smtClean="0"/>
              <a:t>Peligro en la búsqueda de proveedores alternativos por parte de los clientes.</a:t>
            </a:r>
          </a:p>
          <a:p>
            <a:pPr algn="ctr"/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3131840" y="188640"/>
            <a:ext cx="351039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PERSPECTIVA INTERNA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29923" y="1066222"/>
            <a:ext cx="3157325" cy="18172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DEBILIDADES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Limitada capacidad productiva.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Necesidad diaria de cheques de la planificación de la producción.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86300" y="842026"/>
            <a:ext cx="3960440" cy="22656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FORTALEZAS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Organización empresarial estructurada y organizada.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Ambiente de trabajo excelente.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Personal calificado.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Excelente calidad del producto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Fuerte capacidad financiera y elevada generación de recursos.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756295" y="4149080"/>
            <a:ext cx="3809020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OPORTUNIDADES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Existencia de elevadas barreras de entrada(know-how).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Competencia escasa y de peor calidad.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Clientes potenciales importantes en el mercado interior/exterior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771800" y="3490596"/>
            <a:ext cx="3456384" cy="4456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PERSPECTIVA EXTERNA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Flecha doblada"/>
          <p:cNvSpPr/>
          <p:nvPr/>
        </p:nvSpPr>
        <p:spPr>
          <a:xfrm rot="5400000">
            <a:off x="6364070" y="3404850"/>
            <a:ext cx="619780" cy="868680"/>
          </a:xfrm>
          <a:prstGeom prst="bentArrow">
            <a:avLst>
              <a:gd name="adj1" fmla="val 25000"/>
              <a:gd name="adj2" fmla="val 23063"/>
              <a:gd name="adj3" fmla="val 25000"/>
              <a:gd name="adj4" fmla="val 4375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Flecha doblada"/>
          <p:cNvSpPr/>
          <p:nvPr/>
        </p:nvSpPr>
        <p:spPr>
          <a:xfrm rot="5400000" flipV="1">
            <a:off x="2027221" y="3541497"/>
            <a:ext cx="572674" cy="916488"/>
          </a:xfrm>
          <a:prstGeom prst="bentArrow">
            <a:avLst>
              <a:gd name="adj1" fmla="val 25000"/>
              <a:gd name="adj2" fmla="val 23063"/>
              <a:gd name="adj3" fmla="val 25000"/>
              <a:gd name="adj4" fmla="val 4375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9 Flecha doblada"/>
          <p:cNvSpPr/>
          <p:nvPr/>
        </p:nvSpPr>
        <p:spPr>
          <a:xfrm rot="5400000">
            <a:off x="6778116" y="97796"/>
            <a:ext cx="619780" cy="868680"/>
          </a:xfrm>
          <a:prstGeom prst="bentArrow">
            <a:avLst>
              <a:gd name="adj1" fmla="val 25000"/>
              <a:gd name="adj2" fmla="val 23063"/>
              <a:gd name="adj3" fmla="val 25000"/>
              <a:gd name="adj4" fmla="val 4375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Flecha doblada"/>
          <p:cNvSpPr/>
          <p:nvPr/>
        </p:nvSpPr>
        <p:spPr>
          <a:xfrm rot="5400000" flipV="1">
            <a:off x="2300893" y="242042"/>
            <a:ext cx="731871" cy="916488"/>
          </a:xfrm>
          <a:prstGeom prst="bentArrow">
            <a:avLst>
              <a:gd name="adj1" fmla="val 25000"/>
              <a:gd name="adj2" fmla="val 23063"/>
              <a:gd name="adj3" fmla="val 25000"/>
              <a:gd name="adj4" fmla="val 4375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328300"/>
            <a:ext cx="615950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Limitaciones del análisis DAFO</a:t>
            </a:r>
            <a:endParaRPr lang="es-ES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15617" y="1196752"/>
            <a:ext cx="46085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Las fortalezas pueden no conducir a una ventaja.</a:t>
            </a:r>
          </a:p>
          <a:p>
            <a:pPr marL="285750" indent="-285750">
              <a:buFont typeface="Wingdings" pitchFamily="2" charset="2"/>
              <a:buChar char="v"/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El enfoque del DAFO en el entorno es demasiado estrecho.</a:t>
            </a:r>
          </a:p>
          <a:p>
            <a:pPr marL="285750" indent="-285750">
              <a:buFont typeface="Wingdings" pitchFamily="2" charset="2"/>
              <a:buChar char="v"/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El DAFO aporta una visión instantánea de un objeto cambiante.</a:t>
            </a:r>
          </a:p>
          <a:p>
            <a:pPr marL="285750" indent="-285750">
              <a:buFont typeface="Wingdings" pitchFamily="2" charset="2"/>
              <a:buChar char="v"/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El DAFO sobredimensiona una única faceta de la estrategia.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Program Files\Microsoft Office\MEDIA\CAGCAT10\j029323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340768"/>
            <a:ext cx="266429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8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27784" y="379983"/>
            <a:ext cx="3903633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ANALISIS CAME</a:t>
            </a:r>
            <a:endParaRPr lang="es-ES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1412776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Es el que pretende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CORREGIR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nuestras debilidades,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AFRONTAR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nuestras amenazas,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MANTENER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nuestras fortalezas y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EXPLOTAR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 nuestras oportunidades.</a:t>
            </a:r>
          </a:p>
          <a:p>
            <a:pPr algn="just"/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Ejemplo de oportunidades/amenazas.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Aspectos legislativos.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Aspectos socioculturales.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Aspectos económicos.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 aspectos políticos.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Aspectos tecnológicos.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Posibles ventajas de situación.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b="1" dirty="0" smtClean="0">
                <a:latin typeface="Arial" pitchFamily="34" charset="0"/>
                <a:cs typeface="Arial" pitchFamily="34" charset="0"/>
              </a:rPr>
              <a:t>Ejemplo de fortalezas y debilidades.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Conocimientos del negocio, clientes, proveedores, etc.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Conocimiento de algún aspecto técnico.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Capacidad comercial.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Capacidades generales de gestión.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Capacidad financiera.</a:t>
            </a:r>
          </a:p>
          <a:p>
            <a:pPr marL="285750" indent="-285750">
              <a:buFont typeface="Arial" pitchFamily="34" charset="0"/>
              <a:buChar char="•"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16832"/>
            <a:ext cx="316835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9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741094"/>
              </p:ext>
            </p:extLst>
          </p:nvPr>
        </p:nvGraphicFramePr>
        <p:xfrm>
          <a:off x="827585" y="476672"/>
          <a:ext cx="7992888" cy="58267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64296"/>
                <a:gridCol w="2664296"/>
                <a:gridCol w="26642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DAFO/CAME</a:t>
                      </a:r>
                      <a:endParaRPr lang="es-E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PUNTOS FUERTES</a:t>
                      </a:r>
                      <a:endParaRPr lang="es-E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PUNTOS DÉBILES</a:t>
                      </a:r>
                      <a:endParaRPr lang="es-E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ANALISIS EXTERNO</a:t>
                      </a:r>
                      <a:endParaRPr lang="es-E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Propiedad de patente.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Personal motivado.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Bajo nivel de deudas a corto plazo.</a:t>
                      </a:r>
                      <a:endParaRPr lang="es-E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Competencia del sector muy alta.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Poco capital.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Dificultades de distribución.</a:t>
                      </a:r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endParaRPr lang="es-E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OPORTUNIDADES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dirty="0" smtClean="0"/>
                        <a:t>Crecimiento</a:t>
                      </a:r>
                      <a:r>
                        <a:rPr lang="es-ES" baseline="0" dirty="0" smtClean="0"/>
                        <a:t> del sector.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baseline="0" dirty="0" smtClean="0"/>
                        <a:t>Abaratamiento de los tipos de interés.</a:t>
                      </a: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ESTRATEGIAS F/O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aumentar la capacitación profesional de los recursos humanos.</a:t>
                      </a:r>
                      <a:endParaRPr lang="es-E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ESTRATEGIA D/O</a:t>
                      </a:r>
                    </a:p>
                    <a:p>
                      <a:pPr algn="l"/>
                      <a:r>
                        <a:rPr lang="es-ES" sz="1600" dirty="0" smtClean="0"/>
                        <a:t>alianza con competidores en sectores parciales frente a terceros competidores , considerando la posibilidad de reacción de una nueva sociedad.</a:t>
                      </a:r>
                      <a:endParaRPr lang="es-E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AMENAZAS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Crecimiento de la competencia.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1600" dirty="0" smtClean="0"/>
                        <a:t>Los embaces que utilizan no son totalmente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dirty="0" smtClean="0"/>
                        <a:t>biodegradables.</a:t>
                      </a:r>
                    </a:p>
                    <a:p>
                      <a:pPr algn="ctr"/>
                      <a:endParaRPr lang="es-E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ESTRATEGIAS F/ A</a:t>
                      </a:r>
                    </a:p>
                    <a:p>
                      <a:pPr algn="l"/>
                      <a:r>
                        <a:rPr lang="es-ES" sz="1600" dirty="0" smtClean="0"/>
                        <a:t>desarrollar un departamento</a:t>
                      </a:r>
                      <a:r>
                        <a:rPr lang="es-ES" sz="1600" baseline="0" dirty="0" smtClean="0"/>
                        <a:t> de investigación de reciclaje.</a:t>
                      </a:r>
                      <a:endParaRPr lang="es-E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ESTRATEGIA D/A</a:t>
                      </a:r>
                    </a:p>
                    <a:p>
                      <a:pPr algn="l"/>
                      <a:r>
                        <a:rPr lang="es-ES" sz="1600" dirty="0" smtClean="0"/>
                        <a:t>creación de una (Joint</a:t>
                      </a:r>
                      <a:r>
                        <a:rPr lang="es-ES" sz="1600" baseline="0" dirty="0" smtClean="0"/>
                        <a:t> –Venture) con una empresa (ajena al sector) que disponga de una buena estructura de distribución, pero que no le saque todo el rendimiento posible.</a:t>
                      </a:r>
                      <a:endParaRPr lang="es-E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11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548680"/>
            <a:ext cx="76328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sociedad deberá escoger entre las siguientes alternativas de estrategias en base al resultado del análisis DAFO.</a:t>
            </a:r>
          </a:p>
          <a:p>
            <a:endParaRPr lang="es-ES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estrategias defensivas</a:t>
            </a:r>
            <a:r>
              <a:rPr lang="es-ES" dirty="0" smtClean="0"/>
              <a:t>: cuando se producen amenazas del entorno teniendo fortalezas la empresa.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Estrategias ofensivas</a:t>
            </a:r>
            <a:r>
              <a:rPr lang="es-ES" dirty="0" smtClean="0"/>
              <a:t>: cuando existen oportunidades del entorno, junto a puntos fuertes de la empresa.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Estrategias de supervivencia:  </a:t>
            </a:r>
            <a:r>
              <a:rPr lang="es-ES" dirty="0" smtClean="0"/>
              <a:t>tenemos amenazas del entorno junto a debilidades de la empresa.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" b="1" dirty="0" smtClean="0"/>
              <a:t>Estrategia de reorientación: </a:t>
            </a:r>
            <a:r>
              <a:rPr lang="es-ES" dirty="0" smtClean="0"/>
              <a:t>se producen cuando la empresa es débil en un entorno con oportunidades.</a:t>
            </a:r>
          </a:p>
        </p:txBody>
      </p:sp>
    </p:spTree>
    <p:extLst>
      <p:ext uri="{BB962C8B-B14F-4D97-AF65-F5344CB8AC3E}">
        <p14:creationId xmlns:p14="http://schemas.microsoft.com/office/powerpoint/2010/main" val="327696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</TotalTime>
  <Words>569</Words>
  <Application>Microsoft Office PowerPoint</Application>
  <PresentationFormat>Presentación en pantalla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Ángulos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jhoana</dc:creator>
  <cp:lastModifiedBy>jhoana</cp:lastModifiedBy>
  <cp:revision>47</cp:revision>
  <dcterms:created xsi:type="dcterms:W3CDTF">2017-05-07T12:51:58Z</dcterms:created>
  <dcterms:modified xsi:type="dcterms:W3CDTF">2017-05-07T14:28:50Z</dcterms:modified>
</cp:coreProperties>
</file>