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FEF85-30F1-4A67-961B-ADA2B9CAF994}" type="doc">
      <dgm:prSet loTypeId="urn:microsoft.com/office/officeart/2005/8/layout/hProcess9" loCatId="process" qsTypeId="urn:microsoft.com/office/officeart/2005/8/quickstyle/3d3" qsCatId="3D" csTypeId="urn:microsoft.com/office/officeart/2005/8/colors/colorful3" csCatId="colorful" phldr="1"/>
      <dgm:spPr/>
    </dgm:pt>
    <dgm:pt modelId="{C1D36150-AD28-4C01-85E1-819BF704BABF}">
      <dgm:prSet phldrT="[Texto]"/>
      <dgm:spPr/>
      <dgm:t>
        <a:bodyPr/>
        <a:lstStyle/>
        <a:p>
          <a:r>
            <a:rPr lang="es-ES" dirty="0" smtClean="0"/>
            <a:t>Análisis estratégico </a:t>
          </a:r>
          <a:endParaRPr lang="es-ES" dirty="0"/>
        </a:p>
      </dgm:t>
    </dgm:pt>
    <dgm:pt modelId="{BA21B105-F94F-45DC-A6CF-2DA1DE7272DA}" type="parTrans" cxnId="{4E6A247F-C0EA-4334-9FC5-9A6013BBCC62}">
      <dgm:prSet/>
      <dgm:spPr/>
      <dgm:t>
        <a:bodyPr/>
        <a:lstStyle/>
        <a:p>
          <a:endParaRPr lang="es-ES"/>
        </a:p>
      </dgm:t>
    </dgm:pt>
    <dgm:pt modelId="{2F4EAE98-2C27-49F1-806B-10479C804223}" type="sibTrans" cxnId="{4E6A247F-C0EA-4334-9FC5-9A6013BBCC62}">
      <dgm:prSet/>
      <dgm:spPr/>
      <dgm:t>
        <a:bodyPr/>
        <a:lstStyle/>
        <a:p>
          <a:endParaRPr lang="es-ES"/>
        </a:p>
      </dgm:t>
    </dgm:pt>
    <dgm:pt modelId="{2899DFC6-4524-4F2D-85DE-EDE168750465}">
      <dgm:prSet phldrT="[Texto]"/>
      <dgm:spPr/>
      <dgm:t>
        <a:bodyPr/>
        <a:lstStyle/>
        <a:p>
          <a:r>
            <a:rPr lang="es-ES" dirty="0" smtClean="0"/>
            <a:t>Formulación estratégica </a:t>
          </a:r>
          <a:endParaRPr lang="es-ES" dirty="0"/>
        </a:p>
      </dgm:t>
    </dgm:pt>
    <dgm:pt modelId="{124D09F4-05F4-49B7-BE16-9A25A95C9BBA}" type="parTrans" cxnId="{43DF3F96-D920-4C60-8622-8B3566A53A35}">
      <dgm:prSet/>
      <dgm:spPr/>
      <dgm:t>
        <a:bodyPr/>
        <a:lstStyle/>
        <a:p>
          <a:endParaRPr lang="es-ES"/>
        </a:p>
      </dgm:t>
    </dgm:pt>
    <dgm:pt modelId="{69C9F793-D3E3-4DC1-8075-986A22CD515A}" type="sibTrans" cxnId="{43DF3F96-D920-4C60-8622-8B3566A53A35}">
      <dgm:prSet/>
      <dgm:spPr/>
      <dgm:t>
        <a:bodyPr/>
        <a:lstStyle/>
        <a:p>
          <a:endParaRPr lang="es-ES"/>
        </a:p>
      </dgm:t>
    </dgm:pt>
    <dgm:pt modelId="{D0A7F09D-9FEB-403B-B4BD-B49906061BFD}">
      <dgm:prSet phldrT="[Texto]"/>
      <dgm:spPr/>
      <dgm:t>
        <a:bodyPr/>
        <a:lstStyle/>
        <a:p>
          <a:r>
            <a:rPr lang="es-ES" dirty="0" smtClean="0"/>
            <a:t>Implantación de la estrategia </a:t>
          </a:r>
          <a:endParaRPr lang="es-ES" dirty="0"/>
        </a:p>
      </dgm:t>
    </dgm:pt>
    <dgm:pt modelId="{BAD1F1AA-0C55-41B9-8918-63FF8DA25E6D}" type="parTrans" cxnId="{F8F35688-0ADE-480A-B93C-23130599C0BE}">
      <dgm:prSet/>
      <dgm:spPr/>
      <dgm:t>
        <a:bodyPr/>
        <a:lstStyle/>
        <a:p>
          <a:endParaRPr lang="es-ES"/>
        </a:p>
      </dgm:t>
    </dgm:pt>
    <dgm:pt modelId="{2E791580-4C7E-4DDC-B7F9-07018C0065D8}" type="sibTrans" cxnId="{F8F35688-0ADE-480A-B93C-23130599C0BE}">
      <dgm:prSet/>
      <dgm:spPr/>
      <dgm:t>
        <a:bodyPr/>
        <a:lstStyle/>
        <a:p>
          <a:endParaRPr lang="es-ES"/>
        </a:p>
      </dgm:t>
    </dgm:pt>
    <dgm:pt modelId="{815A235F-278B-46C1-BFD7-8765FCCFE1EB}" type="pres">
      <dgm:prSet presAssocID="{2C4FEF85-30F1-4A67-961B-ADA2B9CAF994}" presName="CompostProcess" presStyleCnt="0">
        <dgm:presLayoutVars>
          <dgm:dir/>
          <dgm:resizeHandles val="exact"/>
        </dgm:presLayoutVars>
      </dgm:prSet>
      <dgm:spPr/>
    </dgm:pt>
    <dgm:pt modelId="{AAA3214D-D799-410E-B597-234B9C8895E2}" type="pres">
      <dgm:prSet presAssocID="{2C4FEF85-30F1-4A67-961B-ADA2B9CAF994}" presName="arrow" presStyleLbl="bgShp" presStyleIdx="0" presStyleCnt="1"/>
      <dgm:spPr/>
    </dgm:pt>
    <dgm:pt modelId="{3E7BB493-0A16-4EC3-9E51-7123DDF27909}" type="pres">
      <dgm:prSet presAssocID="{2C4FEF85-30F1-4A67-961B-ADA2B9CAF994}" presName="linearProcess" presStyleCnt="0"/>
      <dgm:spPr/>
    </dgm:pt>
    <dgm:pt modelId="{18E8C312-6D07-468F-A09D-120DBD733DCB}" type="pres">
      <dgm:prSet presAssocID="{C1D36150-AD28-4C01-85E1-819BF704BAB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5EB286-08DB-4941-806F-DDEB1670057B}" type="pres">
      <dgm:prSet presAssocID="{2F4EAE98-2C27-49F1-806B-10479C804223}" presName="sibTrans" presStyleCnt="0"/>
      <dgm:spPr/>
    </dgm:pt>
    <dgm:pt modelId="{3EFD3119-8533-4BBB-8496-6C31C4F82891}" type="pres">
      <dgm:prSet presAssocID="{2899DFC6-4524-4F2D-85DE-EDE16875046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982995-5BC0-4AED-8839-0E327B7FE2C6}" type="pres">
      <dgm:prSet presAssocID="{69C9F793-D3E3-4DC1-8075-986A22CD515A}" presName="sibTrans" presStyleCnt="0"/>
      <dgm:spPr/>
    </dgm:pt>
    <dgm:pt modelId="{C27F3C1E-F05B-4FE9-B595-52B2D6A8104D}" type="pres">
      <dgm:prSet presAssocID="{D0A7F09D-9FEB-403B-B4BD-B49906061BF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110E3BB-DDB1-44F1-9811-97CFB0F20981}" type="presOf" srcId="{2899DFC6-4524-4F2D-85DE-EDE168750465}" destId="{3EFD3119-8533-4BBB-8496-6C31C4F82891}" srcOrd="0" destOrd="0" presId="urn:microsoft.com/office/officeart/2005/8/layout/hProcess9"/>
    <dgm:cxn modelId="{9EEE518D-7AE0-4CC8-97B3-72989AAD0712}" type="presOf" srcId="{D0A7F09D-9FEB-403B-B4BD-B49906061BFD}" destId="{C27F3C1E-F05B-4FE9-B595-52B2D6A8104D}" srcOrd="0" destOrd="0" presId="urn:microsoft.com/office/officeart/2005/8/layout/hProcess9"/>
    <dgm:cxn modelId="{4AECD5D6-7CC0-41EA-B09C-D87ABBAE127C}" type="presOf" srcId="{2C4FEF85-30F1-4A67-961B-ADA2B9CAF994}" destId="{815A235F-278B-46C1-BFD7-8765FCCFE1EB}" srcOrd="0" destOrd="0" presId="urn:microsoft.com/office/officeart/2005/8/layout/hProcess9"/>
    <dgm:cxn modelId="{4E6A247F-C0EA-4334-9FC5-9A6013BBCC62}" srcId="{2C4FEF85-30F1-4A67-961B-ADA2B9CAF994}" destId="{C1D36150-AD28-4C01-85E1-819BF704BABF}" srcOrd="0" destOrd="0" parTransId="{BA21B105-F94F-45DC-A6CF-2DA1DE7272DA}" sibTransId="{2F4EAE98-2C27-49F1-806B-10479C804223}"/>
    <dgm:cxn modelId="{F8F35688-0ADE-480A-B93C-23130599C0BE}" srcId="{2C4FEF85-30F1-4A67-961B-ADA2B9CAF994}" destId="{D0A7F09D-9FEB-403B-B4BD-B49906061BFD}" srcOrd="2" destOrd="0" parTransId="{BAD1F1AA-0C55-41B9-8918-63FF8DA25E6D}" sibTransId="{2E791580-4C7E-4DDC-B7F9-07018C0065D8}"/>
    <dgm:cxn modelId="{5BD5A200-A9C0-4350-8B27-63B9040A89D6}" type="presOf" srcId="{C1D36150-AD28-4C01-85E1-819BF704BABF}" destId="{18E8C312-6D07-468F-A09D-120DBD733DCB}" srcOrd="0" destOrd="0" presId="urn:microsoft.com/office/officeart/2005/8/layout/hProcess9"/>
    <dgm:cxn modelId="{43DF3F96-D920-4C60-8622-8B3566A53A35}" srcId="{2C4FEF85-30F1-4A67-961B-ADA2B9CAF994}" destId="{2899DFC6-4524-4F2D-85DE-EDE168750465}" srcOrd="1" destOrd="0" parTransId="{124D09F4-05F4-49B7-BE16-9A25A95C9BBA}" sibTransId="{69C9F793-D3E3-4DC1-8075-986A22CD515A}"/>
    <dgm:cxn modelId="{AC5CFC05-425E-4601-AA85-5ECF48F51FEC}" type="presParOf" srcId="{815A235F-278B-46C1-BFD7-8765FCCFE1EB}" destId="{AAA3214D-D799-410E-B597-234B9C8895E2}" srcOrd="0" destOrd="0" presId="urn:microsoft.com/office/officeart/2005/8/layout/hProcess9"/>
    <dgm:cxn modelId="{834B93A4-EC63-4C9F-A1FF-A613229B11C2}" type="presParOf" srcId="{815A235F-278B-46C1-BFD7-8765FCCFE1EB}" destId="{3E7BB493-0A16-4EC3-9E51-7123DDF27909}" srcOrd="1" destOrd="0" presId="urn:microsoft.com/office/officeart/2005/8/layout/hProcess9"/>
    <dgm:cxn modelId="{51190725-726A-46F8-A2F4-9AA4BC183BF1}" type="presParOf" srcId="{3E7BB493-0A16-4EC3-9E51-7123DDF27909}" destId="{18E8C312-6D07-468F-A09D-120DBD733DCB}" srcOrd="0" destOrd="0" presId="urn:microsoft.com/office/officeart/2005/8/layout/hProcess9"/>
    <dgm:cxn modelId="{5D568642-708F-4949-AF22-D8E185342919}" type="presParOf" srcId="{3E7BB493-0A16-4EC3-9E51-7123DDF27909}" destId="{A65EB286-08DB-4941-806F-DDEB1670057B}" srcOrd="1" destOrd="0" presId="urn:microsoft.com/office/officeart/2005/8/layout/hProcess9"/>
    <dgm:cxn modelId="{FAC64278-2173-474F-973C-C6DA6636C372}" type="presParOf" srcId="{3E7BB493-0A16-4EC3-9E51-7123DDF27909}" destId="{3EFD3119-8533-4BBB-8496-6C31C4F82891}" srcOrd="2" destOrd="0" presId="urn:microsoft.com/office/officeart/2005/8/layout/hProcess9"/>
    <dgm:cxn modelId="{AEE68EB3-DE2E-48DD-B0B9-F0BB282FB161}" type="presParOf" srcId="{3E7BB493-0A16-4EC3-9E51-7123DDF27909}" destId="{7F982995-5BC0-4AED-8839-0E327B7FE2C6}" srcOrd="3" destOrd="0" presId="urn:microsoft.com/office/officeart/2005/8/layout/hProcess9"/>
    <dgm:cxn modelId="{0E8A1D0D-FA57-4271-A0D5-DDE1F710A740}" type="presParOf" srcId="{3E7BB493-0A16-4EC3-9E51-7123DDF27909}" destId="{C27F3C1E-F05B-4FE9-B595-52B2D6A8104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3214D-D799-410E-B597-234B9C8895E2}">
      <dsp:nvSpPr>
        <dsp:cNvPr id="0" name=""/>
        <dsp:cNvSpPr/>
      </dsp:nvSpPr>
      <dsp:spPr>
        <a:xfrm>
          <a:off x="334803" y="0"/>
          <a:ext cx="3794442" cy="273685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8C312-6D07-468F-A09D-120DBD733DCB}">
      <dsp:nvSpPr>
        <dsp:cNvPr id="0" name=""/>
        <dsp:cNvSpPr/>
      </dsp:nvSpPr>
      <dsp:spPr>
        <a:xfrm>
          <a:off x="4795" y="821054"/>
          <a:ext cx="1436866" cy="10947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Análisis estratégico </a:t>
          </a:r>
          <a:endParaRPr lang="es-ES" sz="1700" kern="1200" dirty="0"/>
        </a:p>
      </dsp:txBody>
      <dsp:txXfrm>
        <a:off x="58236" y="874495"/>
        <a:ext cx="1329984" cy="987858"/>
      </dsp:txXfrm>
    </dsp:sp>
    <dsp:sp modelId="{3EFD3119-8533-4BBB-8496-6C31C4F82891}">
      <dsp:nvSpPr>
        <dsp:cNvPr id="0" name=""/>
        <dsp:cNvSpPr/>
      </dsp:nvSpPr>
      <dsp:spPr>
        <a:xfrm>
          <a:off x="1513591" y="821054"/>
          <a:ext cx="1436866" cy="109474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Formulación estratégica </a:t>
          </a:r>
          <a:endParaRPr lang="es-ES" sz="1700" kern="1200" dirty="0"/>
        </a:p>
      </dsp:txBody>
      <dsp:txXfrm>
        <a:off x="1567032" y="874495"/>
        <a:ext cx="1329984" cy="987858"/>
      </dsp:txXfrm>
    </dsp:sp>
    <dsp:sp modelId="{C27F3C1E-F05B-4FE9-B595-52B2D6A8104D}">
      <dsp:nvSpPr>
        <dsp:cNvPr id="0" name=""/>
        <dsp:cNvSpPr/>
      </dsp:nvSpPr>
      <dsp:spPr>
        <a:xfrm>
          <a:off x="3022388" y="821054"/>
          <a:ext cx="1436866" cy="109474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Implantación de la estrategia </a:t>
          </a:r>
          <a:endParaRPr lang="es-ES" sz="1700" kern="1200" dirty="0"/>
        </a:p>
      </dsp:txBody>
      <dsp:txXfrm>
        <a:off x="3075829" y="874495"/>
        <a:ext cx="1329984" cy="987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8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92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83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33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14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00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87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76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07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09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13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B6A6-9944-43EC-A101-EDF8C4E95F3A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444A-4C71-4FD7-8E7E-EBAE6B309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611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766671" y="1683257"/>
            <a:ext cx="5157787" cy="36845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Un plan estratégico es el documento que sintetiza a nivel económico, financiero, estratégico y organizacional,  el posicionamiento actual y futuro de la empresa.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plan estratégico es un excelente ejercicio para trazar las línea que marcaran el futuro de nuestra empresa,  debemos ser capaces de diseñar el porvenir de esta y lo mas impórtate  transmitir esta pauta a la organización,  lo  cual es el camino hacia el éxito.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-209926" y="98474"/>
            <a:ext cx="12592368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latin typeface="Algerian" pitchFamily="82" charset="0"/>
                <a:cs typeface="Angsana New" panose="02020603050405020304" pitchFamily="18" charset="-34"/>
              </a:rPr>
              <a:t>QUE ES UN </a:t>
            </a:r>
            <a:r>
              <a:rPr lang="es-ES" sz="4000" smtClean="0">
                <a:latin typeface="Algerian" pitchFamily="82" charset="0"/>
                <a:cs typeface="Angsana New" panose="02020603050405020304" pitchFamily="18" charset="-34"/>
              </a:rPr>
              <a:t>PLAN  ESTRATEGICO </a:t>
            </a:r>
            <a:endParaRPr lang="es-ES" sz="4000" dirty="0">
              <a:latin typeface="Algerian" pitchFamily="82" charset="0"/>
              <a:cs typeface="Angsana New" panose="02020603050405020304" pitchFamily="18" charset="-34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2342414" y="6574970"/>
            <a:ext cx="7487688" cy="283029"/>
          </a:xfrm>
        </p:spPr>
        <p:txBody>
          <a:bodyPr>
            <a:noAutofit/>
          </a:bodyPr>
          <a:lstStyle/>
          <a:p>
            <a:pPr algn="ctr"/>
            <a:r>
              <a:rPr lang="es-ES" sz="1800" dirty="0" smtClean="0"/>
              <a:t>La vida es demasiado corta para ser pequeña </a:t>
            </a:r>
            <a:endParaRPr lang="es-ES" sz="1800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825" y="1975650"/>
            <a:ext cx="4108275" cy="3403714"/>
          </a:xfrm>
        </p:spPr>
      </p:pic>
    </p:spTree>
    <p:extLst>
      <p:ext uri="{BB962C8B-B14F-4D97-AF65-F5344CB8AC3E}">
        <p14:creationId xmlns:p14="http://schemas.microsoft.com/office/powerpoint/2010/main" val="235929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275268" y="1548024"/>
            <a:ext cx="6466289" cy="46368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plan estratégico, realizado de una forma sistemática proporciona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ventajas 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notables para cualquiera organización empresarial </a:t>
            </a: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Obliga a la dirección de la empresa 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pensar,  de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forma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sistemática,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en el futuro .</a:t>
            </a: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Identificar los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cambios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desarrollos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que se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pueden esperar.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Aumenta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 predisposición  y preparación de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empresa para el cambio. 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Mejorar la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coordinación de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actividades.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Los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recursos disponibles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pueden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ajustar a las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oportunidades. 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Un enfoque sistemático de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formación de estrategias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conduce a niveles mas alto de rentabilidad sobre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inversión. 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-209926" y="98474"/>
            <a:ext cx="12592368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POR QUE REALIZAR UN PLAN ESTRATEGICO </a:t>
            </a:r>
            <a:endParaRPr lang="es-E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464289" y="6579279"/>
            <a:ext cx="5415821" cy="278721"/>
          </a:xfrm>
          <a:noFill/>
        </p:spPr>
        <p:txBody>
          <a:bodyPr>
            <a:noAutofit/>
          </a:bodyPr>
          <a:lstStyle/>
          <a:p>
            <a:pPr algn="ctr"/>
            <a:r>
              <a:rPr lang="es-ES" sz="1400" dirty="0" smtClean="0"/>
              <a:t>La vida es demasiado corta para ser pequeña </a:t>
            </a:r>
            <a:endParaRPr lang="es-ES" sz="1400" dirty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687" y="1992524"/>
            <a:ext cx="4145427" cy="3105069"/>
          </a:xfrm>
        </p:spPr>
      </p:pic>
    </p:spTree>
    <p:extLst>
      <p:ext uri="{BB962C8B-B14F-4D97-AF65-F5344CB8AC3E}">
        <p14:creationId xmlns:p14="http://schemas.microsoft.com/office/powerpoint/2010/main" val="12456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268700" y="220674"/>
            <a:ext cx="11712089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551747" y="1511300"/>
            <a:ext cx="9058931" cy="363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planificación estratégica no es en si misma una garantía de éxito. 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El éxito o el fracaso de la aplicación de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estrategia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esta fuertemente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unido 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 capacidad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de los responsables de la misma.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En la definición de la estrategia en una organización es necesario tener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en cuenta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las dimensiones culturales y política de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misma,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un proceso de planificación no debe poderse extrapolar de una organización 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otra,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incluso cuando tienen comportamientos similares y operan en el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mismo sector. 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Los directivos responsables de la aplicación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de la estrategia pueden estar saturados con la operativa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diaria de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organización  y deciden ceder el control  y la responsabilidad de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funciones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estratégicas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especialistas. Los cuales no tienen poder en la organización para hacer que las cosas se hagan.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 la planificación puede terminar perdiéndose en la búsqueda de los últimos resultados (indicadores económicos, datos del sector, evolución de variables del entorno) o de la estrategia correcta.   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La organización debe desarrollar el proceso estratégico mas adecuado, realista y efectivo que conduzca al éxito. 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279400" y="98474"/>
            <a:ext cx="11582400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PELIGRO DE LA PLANIFICACION ESTRATEGICA </a:t>
            </a:r>
            <a:endParaRPr lang="es-E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464289" y="6579279"/>
            <a:ext cx="5415821" cy="278721"/>
          </a:xfrm>
          <a:noFill/>
        </p:spPr>
        <p:txBody>
          <a:bodyPr>
            <a:noAutofit/>
          </a:bodyPr>
          <a:lstStyle/>
          <a:p>
            <a:pPr algn="ctr"/>
            <a:r>
              <a:rPr lang="es-ES" sz="1400" dirty="0" smtClean="0"/>
              <a:t>La vida es demasiado corta para ser pequeña </a:t>
            </a:r>
            <a:endParaRPr lang="es-ES" sz="1400" dirty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1" y="990600"/>
            <a:ext cx="2164166" cy="5118100"/>
          </a:xfrm>
        </p:spPr>
      </p:pic>
    </p:spTree>
    <p:extLst>
      <p:ext uri="{BB962C8B-B14F-4D97-AF65-F5344CB8AC3E}">
        <p14:creationId xmlns:p14="http://schemas.microsoft.com/office/powerpoint/2010/main" val="36194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376869" y="1979824"/>
            <a:ext cx="5544632" cy="3354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l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 idea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un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plan estratégico debe surgir de la dirección de la organización, del dueño, de la directiva , de el gerente en función de la estructura de la sociedad. Es decir de la persona o personas cuya misión es dirigir la empresa hacia el éxito.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negocio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 fundamental, pero debe ir siempre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acompañado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planificación,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un análisis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coherente, hecho con la cabeza y no con el corazón, teniendo así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posibilidad de éxito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negocio.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-209926" y="98474"/>
            <a:ext cx="12592368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QUIEN DEBE REALIZAR UN PLAN ESTRATEGICO  </a:t>
            </a:r>
            <a:endParaRPr lang="es-E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464289" y="6579279"/>
            <a:ext cx="5415821" cy="278721"/>
          </a:xfrm>
          <a:noFill/>
        </p:spPr>
        <p:txBody>
          <a:bodyPr>
            <a:noAutofit/>
          </a:bodyPr>
          <a:lstStyle/>
          <a:p>
            <a:pPr algn="ctr"/>
            <a:r>
              <a:rPr lang="es-ES" sz="1400" dirty="0" smtClean="0"/>
              <a:t>La vida es demasiado corta para ser pequeña </a:t>
            </a:r>
            <a:endParaRPr lang="es-ES" sz="1400" dirty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598" y="1992523"/>
            <a:ext cx="3969172" cy="2961613"/>
          </a:xfrm>
        </p:spPr>
      </p:pic>
    </p:spTree>
    <p:extLst>
      <p:ext uri="{BB962C8B-B14F-4D97-AF65-F5344CB8AC3E}">
        <p14:creationId xmlns:p14="http://schemas.microsoft.com/office/powerpoint/2010/main" val="34715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5515497"/>
              </p:ext>
            </p:extLst>
          </p:nvPr>
        </p:nvGraphicFramePr>
        <p:xfrm>
          <a:off x="590550" y="2965450"/>
          <a:ext cx="4464050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0" y="454074"/>
            <a:ext cx="12192000" cy="54864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6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FASES DE ELABORARCION DE UN PLAN ESTRATEGICO </a:t>
            </a:r>
            <a:endParaRPr lang="es-ES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079500" y="2070100"/>
            <a:ext cx="383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Etapas fundamentales para la elaboración de un plan estratégico.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869628" y="1555750"/>
            <a:ext cx="6119172" cy="5022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948053" y="1898450"/>
            <a:ext cx="1841501" cy="4089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10 Rectángulo"/>
          <p:cNvSpPr/>
          <p:nvPr/>
        </p:nvSpPr>
        <p:spPr>
          <a:xfrm>
            <a:off x="6095999" y="1898451"/>
            <a:ext cx="1841501" cy="4089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06248" tIns="206248" rIns="206248" bIns="206248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900" b="1" kern="1200" dirty="0" smtClean="0"/>
              <a:t>ANALISIS</a:t>
            </a:r>
            <a:r>
              <a:rPr lang="es-ES" sz="2900" kern="1200" dirty="0" smtClean="0"/>
              <a:t> </a:t>
            </a:r>
            <a:endParaRPr lang="es-ES" sz="2900" kern="1200" dirty="0"/>
          </a:p>
        </p:txBody>
      </p:sp>
      <p:grpSp>
        <p:nvGrpSpPr>
          <p:cNvPr id="12" name="11 Grupo"/>
          <p:cNvGrpSpPr/>
          <p:nvPr/>
        </p:nvGrpSpPr>
        <p:grpSpPr>
          <a:xfrm>
            <a:off x="5986154" y="2489201"/>
            <a:ext cx="2235202" cy="2057400"/>
            <a:chOff x="221574" y="140673"/>
            <a:chExt cx="2497645" cy="3201742"/>
          </a:xfrm>
        </p:grpSpPr>
        <p:sp>
          <p:nvSpPr>
            <p:cNvPr id="15" name="14 Rectángulo"/>
            <p:cNvSpPr/>
            <p:nvPr/>
          </p:nvSpPr>
          <p:spPr>
            <a:xfrm>
              <a:off x="221575" y="140673"/>
              <a:ext cx="2374902" cy="32017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221574" y="197834"/>
              <a:ext cx="2497645" cy="2848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b="1" kern="1200" dirty="0" smtClean="0">
                <a:latin typeface="Arial" pitchFamily="34" charset="0"/>
                <a:cs typeface="Arial" pitchFamily="34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400" b="1" kern="1200" dirty="0" smtClean="0">
                <a:latin typeface="Arial" pitchFamily="34" charset="0"/>
                <a:cs typeface="Arial" pitchFamily="34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kern="1200" dirty="0" smtClean="0">
                  <a:latin typeface="Arial" pitchFamily="34" charset="0"/>
                  <a:cs typeface="Arial" pitchFamily="34" charset="0"/>
                </a:rPr>
                <a:t>Fase </a:t>
              </a:r>
              <a:r>
                <a:rPr lang="es-ES" sz="1400" b="1" kern="1200" dirty="0" smtClean="0">
                  <a:latin typeface="Arial" pitchFamily="34" charset="0"/>
                  <a:cs typeface="Arial" pitchFamily="34" charset="0"/>
                </a:rPr>
                <a:t>I ( metas)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400" kern="1200" dirty="0" smtClean="0">
                <a:latin typeface="Arial" pitchFamily="34" charset="0"/>
                <a:cs typeface="Arial" pitchFamily="34" charset="0"/>
              </a:endParaRP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latin typeface="Arial" pitchFamily="34" charset="0"/>
                  <a:cs typeface="Arial" pitchFamily="34" charset="0"/>
                </a:rPr>
                <a:t>Esquema del Plan estratégico.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latin typeface="Arial" pitchFamily="34" charset="0"/>
                  <a:cs typeface="Arial" pitchFamily="34" charset="0"/>
                </a:rPr>
                <a:t>Visión, misión y valores corporativos.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latin typeface="Arial" pitchFamily="34" charset="0"/>
                  <a:cs typeface="Arial" pitchFamily="34" charset="0"/>
                </a:rPr>
                <a:t>Unidades estratégicas de </a:t>
              </a:r>
              <a:r>
                <a:rPr lang="es-ES" sz="1400" kern="1200" dirty="0" smtClean="0">
                  <a:latin typeface="Arial" pitchFamily="34" charset="0"/>
                  <a:cs typeface="Arial" pitchFamily="34" charset="0"/>
                </a:rPr>
                <a:t>negocio.</a:t>
              </a:r>
              <a:endParaRPr lang="es-ES" sz="1400" kern="1200" dirty="0" smtClean="0">
                <a:latin typeface="Arial" pitchFamily="34" charset="0"/>
                <a:cs typeface="Arial" pitchFamily="34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kern="1200" dirty="0" smtClean="0"/>
                <a:t>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200" kern="1200" dirty="0"/>
            </a:p>
          </p:txBody>
        </p:sp>
      </p:grpSp>
      <p:sp>
        <p:nvSpPr>
          <p:cNvPr id="6" name="5 Rectángulo"/>
          <p:cNvSpPr/>
          <p:nvPr/>
        </p:nvSpPr>
        <p:spPr>
          <a:xfrm>
            <a:off x="6042970" y="4711700"/>
            <a:ext cx="2068541" cy="180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Fase II (estado actual)</a:t>
            </a:r>
          </a:p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Análisis del entorno: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Entorno general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Entorno competitivo</a:t>
            </a:r>
          </a:p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Análisis interno: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Cadena de valor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7929256" y="1872265"/>
            <a:ext cx="1938644" cy="52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DIAGNOSTICO</a:t>
            </a:r>
            <a:endParaRPr lang="es-ES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221356" y="2525932"/>
            <a:ext cx="1405244" cy="17412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Fase III</a:t>
            </a:r>
          </a:p>
          <a:p>
            <a:pPr algn="ctr"/>
            <a:r>
              <a:rPr lang="es-ES" sz="1400" b="1" dirty="0" smtClean="0">
                <a:latin typeface="Arial" pitchFamily="34" charset="0"/>
                <a:cs typeface="Arial" pitchFamily="34" charset="0"/>
              </a:rPr>
              <a:t>(Diagnostico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estratégico) 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Análisis DAFO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Análisis CAME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9969500" y="1872265"/>
            <a:ext cx="1905000" cy="84416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ELECCION DE ESTRATEGIAS</a:t>
            </a:r>
            <a:endParaRPr lang="es-E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9732656" y="2857500"/>
            <a:ext cx="2141844" cy="20193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 smtClean="0"/>
          </a:p>
          <a:p>
            <a:pPr algn="ctr"/>
            <a:endParaRPr lang="es-ES" b="1" dirty="0"/>
          </a:p>
          <a:p>
            <a:pPr algn="ctr"/>
            <a:r>
              <a:rPr lang="es-ES" b="1" dirty="0" smtClean="0"/>
              <a:t>FASE IV</a:t>
            </a:r>
          </a:p>
          <a:p>
            <a:pPr algn="ctr"/>
            <a:r>
              <a:rPr lang="es-ES" b="1" dirty="0" smtClean="0"/>
              <a:t>(Elección de estrategias).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Definición del negocio.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Estrategia corporativa.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Estrategia competitiva.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Estrategias funcionales.</a:t>
            </a:r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8343900" y="4876800"/>
            <a:ext cx="36449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Implementación de estrategias</a:t>
            </a:r>
            <a:endParaRPr lang="es-ES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8343900" y="5334000"/>
            <a:ext cx="3486150" cy="1346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Fase V</a:t>
            </a:r>
          </a:p>
          <a:p>
            <a:r>
              <a:rPr lang="es-ES" b="1" dirty="0" smtClean="0"/>
              <a:t>(Implementación de estrategias)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Diseño de la organización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Planes de acción.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48140" y="1140936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Fases del plan estratégico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-209926" y="98474"/>
            <a:ext cx="12592368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HORIZONTE DE PLANIFICACION </a:t>
            </a:r>
            <a:endParaRPr lang="es-E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669" y="2055469"/>
            <a:ext cx="4194103" cy="2852607"/>
          </a:xfrm>
        </p:spPr>
      </p:pic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>
          <a:xfrm>
            <a:off x="1411288" y="1270000"/>
            <a:ext cx="6107112" cy="4381499"/>
          </a:xfrm>
        </p:spPr>
        <p:txBody>
          <a:bodyPr>
            <a:normAutofit/>
          </a:bodyPr>
          <a:lstStyle/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horizonte temporal de 3-5 años es el periodo mas adecuado para que la sociedad tenga el tiempo suficiente para poner en marcha los planes de acción.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Donde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 materializan las estrategias de largo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alcance y al mismo tiempo no es un periodo excesivamente amplio  que de lugar al planteamiento de objetivos de mayor alcance.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Decisiones  estratégicas de mayor alcance (mas de 10 años).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Decisiones  estratégicas de largo alcance(3-5 años).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Decisiones operativas(1 año o menos).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53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 rot="21298035">
            <a:off x="-31226" y="224064"/>
            <a:ext cx="12234968" cy="823912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-209926" y="98474"/>
            <a:ext cx="12592368" cy="5486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CARACTERISTICA DE UNA ESTRATEGIA CON ÉXITO </a:t>
            </a:r>
            <a:endParaRPr lang="es-E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90600" y="2070100"/>
            <a:ext cx="330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‘’Ningún método o criterio de evaluación nos garantiza ‘a priori’, antes de su puesta en practica, que una estrategia tendrá éxito. A lo máximo que podemos aspirar como empresa, de modo anticipado a la aplicación de su estrategia, es a conocer si esta no funcionará debido a sus imperfecciones e incoherencias’’(</a:t>
            </a:r>
            <a:r>
              <a:rPr lang="es-ES" dirty="0">
                <a:latin typeface="Arial" pitchFamily="34" charset="0"/>
                <a:cs typeface="Arial" pitchFamily="34" charset="0"/>
              </a:rPr>
              <a:t>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imbert 2003)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300555" y="3486160"/>
            <a:ext cx="6319946" cy="807825"/>
            <a:chOff x="460170" y="1512780"/>
            <a:chExt cx="5223091" cy="807825"/>
          </a:xfrm>
        </p:grpSpPr>
        <p:sp>
          <p:nvSpPr>
            <p:cNvPr id="16" name="15 Rectángulo"/>
            <p:cNvSpPr/>
            <p:nvPr/>
          </p:nvSpPr>
          <p:spPr>
            <a:xfrm>
              <a:off x="460170" y="1512780"/>
              <a:ext cx="5223091" cy="80782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460170" y="1512780"/>
              <a:ext cx="5223091" cy="8078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3. La estrategia no deberá presentar metas y políticas inconsistentes entre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sí.</a:t>
              </a:r>
              <a:endParaRPr lang="es-ES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5300554" y="4950726"/>
            <a:ext cx="6319946" cy="715746"/>
            <a:chOff x="322137" y="3083746"/>
            <a:chExt cx="6319946" cy="715746"/>
          </a:xfrm>
        </p:grpSpPr>
        <p:sp>
          <p:nvSpPr>
            <p:cNvPr id="19" name="18 Rectángulo"/>
            <p:cNvSpPr/>
            <p:nvPr/>
          </p:nvSpPr>
          <p:spPr>
            <a:xfrm>
              <a:off x="322137" y="3083746"/>
              <a:ext cx="6319946" cy="71574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322137" y="3083746"/>
              <a:ext cx="6319946" cy="7157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/>
                <a:t>4.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La estrategia no debe sobrepasar los recurso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disponibles. </a:t>
              </a:r>
              <a:endParaRPr lang="es-ES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5300554" y="2355504"/>
            <a:ext cx="6319946" cy="673791"/>
            <a:chOff x="0" y="3537125"/>
            <a:chExt cx="6179062" cy="673791"/>
          </a:xfrm>
        </p:grpSpPr>
        <p:sp>
          <p:nvSpPr>
            <p:cNvPr id="22" name="21 Rectángulo"/>
            <p:cNvSpPr/>
            <p:nvPr/>
          </p:nvSpPr>
          <p:spPr>
            <a:xfrm>
              <a:off x="0" y="3537125"/>
              <a:ext cx="5677923" cy="67379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0" y="3537125"/>
              <a:ext cx="6179062" cy="67379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2.La estrategia bebe representar una respuesta adaptable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al medio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externo y a los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cambios críticos que</a:t>
              </a:r>
              <a:r>
                <a:rPr lang="es-ES" dirty="0" smtClean="0">
                  <a:latin typeface="Arial" pitchFamily="34" charset="0"/>
                  <a:cs typeface="Arial" pitchFamily="34" charset="0"/>
                </a:rPr>
                <a:t> ocurren en él.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s-ES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5300554" y="1135541"/>
            <a:ext cx="6319946" cy="749681"/>
            <a:chOff x="37249" y="818067"/>
            <a:chExt cx="2959257" cy="1499363"/>
          </a:xfrm>
        </p:grpSpPr>
        <p:sp>
          <p:nvSpPr>
            <p:cNvPr id="25" name="24 Rectángulo"/>
            <p:cNvSpPr/>
            <p:nvPr/>
          </p:nvSpPr>
          <p:spPr>
            <a:xfrm>
              <a:off x="37249" y="818067"/>
              <a:ext cx="2959257" cy="149936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37249" y="818067"/>
              <a:ext cx="2959257" cy="149936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1. La estrategia deberá tener prevista la creación o mantenimiento de una ventaja </a:t>
              </a:r>
              <a:r>
                <a:rPr lang="es-ES" sz="1800" kern="1200" dirty="0" smtClean="0">
                  <a:latin typeface="Arial" pitchFamily="34" charset="0"/>
                  <a:cs typeface="Arial" pitchFamily="34" charset="0"/>
                </a:rPr>
                <a:t>competitiva. </a:t>
              </a:r>
              <a:endParaRPr lang="es-ES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4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843</Words>
  <Application>Microsoft Office PowerPoint</Application>
  <PresentationFormat>Personalizado</PresentationFormat>
  <Paragraphs>85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La vida es demasiado corta para ser pequeña </vt:lpstr>
      <vt:lpstr>La vida es demasiado corta para ser pequeña </vt:lpstr>
      <vt:lpstr>La vida es demasiado corta para ser pequeña </vt:lpstr>
      <vt:lpstr>La vida es demasiado corta para ser pequeña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ñññññññññññññññ</dc:title>
  <dc:creator>Angel Moliina</dc:creator>
  <cp:lastModifiedBy>jhoana</cp:lastModifiedBy>
  <cp:revision>52</cp:revision>
  <dcterms:created xsi:type="dcterms:W3CDTF">2017-05-05T19:21:45Z</dcterms:created>
  <dcterms:modified xsi:type="dcterms:W3CDTF">2017-05-07T02:18:04Z</dcterms:modified>
</cp:coreProperties>
</file>