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5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3967303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139990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40494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1092023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7883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338220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2637987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215302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8950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E53881C-0C1B-4E72-846F-207F4EB13437}" type="datetimeFigureOut">
              <a:rPr lang="es-CO" smtClean="0"/>
              <a:t>07/05/2017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1212822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E53881C-0C1B-4E72-846F-207F4EB13437}" type="datetimeFigureOut">
              <a:rPr lang="es-CO" smtClean="0"/>
              <a:t>07/05/2017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420008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E53881C-0C1B-4E72-846F-207F4EB13437}" type="datetimeFigureOut">
              <a:rPr lang="es-CO" smtClean="0"/>
              <a:t>07/05/2017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290563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E53881C-0C1B-4E72-846F-207F4EB13437}" type="datetimeFigureOut">
              <a:rPr lang="es-CO" smtClean="0"/>
              <a:t>07/05/2017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77570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53881C-0C1B-4E72-846F-207F4EB13437}" type="datetimeFigureOut">
              <a:rPr lang="es-CO" smtClean="0"/>
              <a:t>07/05/2017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3269973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E53881C-0C1B-4E72-846F-207F4EB13437}" type="datetimeFigureOut">
              <a:rPr lang="es-CO" smtClean="0"/>
              <a:t>07/05/2017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184037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E53881C-0C1B-4E72-846F-207F4EB13437}" type="datetimeFigureOut">
              <a:rPr lang="es-CO" smtClean="0"/>
              <a:t>07/05/2017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D4A221E-0703-4632-B3B7-91F9148009FF}" type="slidenum">
              <a:rPr lang="es-CO" smtClean="0"/>
              <a:t>‹Nº›</a:t>
            </a:fld>
            <a:endParaRPr lang="es-CO"/>
          </a:p>
        </p:txBody>
      </p:sp>
    </p:spTree>
    <p:extLst>
      <p:ext uri="{BB962C8B-B14F-4D97-AF65-F5344CB8AC3E}">
        <p14:creationId xmlns:p14="http://schemas.microsoft.com/office/powerpoint/2010/main" val="247448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53881C-0C1B-4E72-846F-207F4EB13437}" type="datetimeFigureOut">
              <a:rPr lang="es-CO" smtClean="0"/>
              <a:t>07/05/2017</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4A221E-0703-4632-B3B7-91F9148009FF}" type="slidenum">
              <a:rPr lang="es-CO" smtClean="0"/>
              <a:t>‹Nº›</a:t>
            </a:fld>
            <a:endParaRPr lang="es-CO"/>
          </a:p>
        </p:txBody>
      </p:sp>
    </p:spTree>
    <p:extLst>
      <p:ext uri="{BB962C8B-B14F-4D97-AF65-F5344CB8AC3E}">
        <p14:creationId xmlns:p14="http://schemas.microsoft.com/office/powerpoint/2010/main" val="20751062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holaxv.blogspot.com.co/2012/12/analisis-del-entorno-externo-e-interno.html" TargetMode="External"/><Relationship Id="rId3" Type="http://schemas.openxmlformats.org/officeDocument/2006/relationships/hyperlink" Target="http://administraciondireccionempresa.blogspot.com.co/2014/03/contenido-y-caracteristicas-de-las.html" TargetMode="External"/><Relationship Id="rId7" Type="http://schemas.openxmlformats.org/officeDocument/2006/relationships/hyperlink" Target="http://www.aulamarketing.net/concepto-de-unidad-estrategica-de-negocio-uen/" TargetMode="External"/><Relationship Id="rId2" Type="http://schemas.openxmlformats.org/officeDocument/2006/relationships/hyperlink" Target="http://planeacion-estrategica.blogspot.com.co/2008/07/qu-es-estrategia.html" TargetMode="External"/><Relationship Id="rId1" Type="http://schemas.openxmlformats.org/officeDocument/2006/relationships/slideLayout" Target="../slideLayouts/slideLayout2.xml"/><Relationship Id="rId6" Type="http://schemas.openxmlformats.org/officeDocument/2006/relationships/hyperlink" Target="http://pyme.lavoztx.com/cul-es-la-diferencia-entre-metas-estratgicas-y-objetivos-estratgicos-13367.html" TargetMode="External"/><Relationship Id="rId5" Type="http://schemas.openxmlformats.org/officeDocument/2006/relationships/hyperlink" Target="http://kdussanplaneacion.blogspot.com.co/2012/01/que-es-el-diagnostico-estrategico.html" TargetMode="External"/><Relationship Id="rId4" Type="http://schemas.openxmlformats.org/officeDocument/2006/relationships/hyperlink" Target="http://www.guiadelacalidad.com/modelo-efqm/plan-estrategi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24000" y="770965"/>
            <a:ext cx="9144000" cy="5629835"/>
          </a:xfrm>
        </p:spPr>
        <p:txBody>
          <a:bodyPr>
            <a:normAutofit fontScale="92500" lnSpcReduction="10000"/>
          </a:bodyPr>
          <a:lstStyle/>
          <a:p>
            <a:endParaRPr lang="es-CO" dirty="0"/>
          </a:p>
          <a:p>
            <a:endParaRPr lang="es-CO" dirty="0" smtClean="0"/>
          </a:p>
          <a:p>
            <a:pPr algn="ctr"/>
            <a:r>
              <a:rPr lang="es-ES" b="1" dirty="0" smtClean="0">
                <a:latin typeface="Times New Roman" panose="02020603050405020304" pitchFamily="18" charset="0"/>
                <a:cs typeface="Times New Roman" panose="02020603050405020304" pitchFamily="18" charset="0"/>
              </a:rPr>
              <a:t>Fundación Universitaria Católica del Norte</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Trabajo de Gerencia Estratégica</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a:t>
            </a:r>
            <a:r>
              <a:rPr lang="es-ES" dirty="0" smtClean="0">
                <a:latin typeface="Times New Roman" panose="02020603050405020304" pitchFamily="18" charset="0"/>
                <a:cs typeface="Times New Roman" panose="02020603050405020304" pitchFamily="18" charset="0"/>
              </a:rPr>
              <a:t>C</a:t>
            </a:r>
            <a:r>
              <a:rPr lang="es-ES" dirty="0" smtClean="0">
                <a:latin typeface="Times New Roman" panose="02020603050405020304" pitchFamily="18" charset="0"/>
                <a:cs typeface="Times New Roman" panose="02020603050405020304" pitchFamily="18" charset="0"/>
              </a:rPr>
              <a:t>ontrol de Lectura)</a:t>
            </a: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Presentado a:</a:t>
            </a:r>
            <a:br>
              <a:rPr lang="es-ES" b="1" dirty="0" smtClean="0">
                <a:latin typeface="Times New Roman" panose="02020603050405020304" pitchFamily="18" charset="0"/>
                <a:cs typeface="Times New Roman" panose="02020603050405020304" pitchFamily="18" charset="0"/>
              </a:rPr>
            </a:br>
            <a:r>
              <a:rPr lang="es-ES" dirty="0" smtClean="0">
                <a:latin typeface="Times New Roman" panose="02020603050405020304" pitchFamily="18" charset="0"/>
                <a:cs typeface="Times New Roman" panose="02020603050405020304" pitchFamily="18" charset="0"/>
              </a:rPr>
              <a:t>Carlos Villegas López</a:t>
            </a: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Presentado por:</a:t>
            </a:r>
            <a:br>
              <a:rPr lang="es-ES" b="1" dirty="0" smtClean="0">
                <a:latin typeface="Times New Roman" panose="02020603050405020304" pitchFamily="18" charset="0"/>
                <a:cs typeface="Times New Roman" panose="02020603050405020304" pitchFamily="18" charset="0"/>
              </a:rPr>
            </a:br>
            <a:r>
              <a:rPr lang="es-ES" dirty="0" smtClean="0">
                <a:latin typeface="Times New Roman" panose="02020603050405020304" pitchFamily="18" charset="0"/>
                <a:cs typeface="Times New Roman" panose="02020603050405020304" pitchFamily="18" charset="0"/>
              </a:rPr>
              <a:t>Carlos Vidal Garcés</a:t>
            </a:r>
          </a:p>
          <a:p>
            <a:pPr algn="ctr"/>
            <a:r>
              <a:rPr lang="es-ES" dirty="0" smtClean="0">
                <a:latin typeface="Times New Roman" panose="02020603050405020304" pitchFamily="18" charset="0"/>
                <a:cs typeface="Times New Roman" panose="02020603050405020304" pitchFamily="18" charset="0"/>
              </a:rPr>
              <a:t>Judith Viloria Molina</a:t>
            </a: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smtClean="0">
                <a:latin typeface="Times New Roman" panose="02020603050405020304" pitchFamily="18" charset="0"/>
                <a:cs typeface="Times New Roman" panose="02020603050405020304" pitchFamily="18" charset="0"/>
              </a:rPr>
              <a:t>Planeta Rica</a:t>
            </a:r>
            <a:br>
              <a:rPr lang="es-ES" b="1" dirty="0" smtClean="0">
                <a:latin typeface="Times New Roman" panose="02020603050405020304" pitchFamily="18" charset="0"/>
                <a:cs typeface="Times New Roman" panose="02020603050405020304" pitchFamily="18" charset="0"/>
              </a:rPr>
            </a:br>
            <a:r>
              <a:rPr lang="es-ES" dirty="0" smtClean="0">
                <a:latin typeface="Times New Roman" panose="02020603050405020304" pitchFamily="18" charset="0"/>
                <a:cs typeface="Times New Roman" panose="02020603050405020304" pitchFamily="18" charset="0"/>
              </a:rPr>
              <a:t>Mayo</a:t>
            </a:r>
            <a:r>
              <a:rPr lang="es-ES" dirty="0" smtClean="0">
                <a:latin typeface="Times New Roman" panose="02020603050405020304" pitchFamily="18" charset="0"/>
                <a:cs typeface="Times New Roman" panose="02020603050405020304" pitchFamily="18" charset="0"/>
              </a:rPr>
              <a:t> del 2017</a:t>
            </a:r>
            <a:r>
              <a:rPr lang="es-ES" sz="2800" b="1" dirty="0" smtClean="0">
                <a:latin typeface="Times New Roman" panose="02020603050405020304" pitchFamily="18" charset="0"/>
                <a:cs typeface="Times New Roman" panose="02020603050405020304" pitchFamily="18" charset="0"/>
              </a:rPr>
              <a:t/>
            </a:r>
            <a:br>
              <a:rPr lang="es-ES" sz="2800" b="1" dirty="0" smtClean="0">
                <a:latin typeface="Times New Roman" panose="02020603050405020304" pitchFamily="18" charset="0"/>
                <a:cs typeface="Times New Roman" panose="02020603050405020304" pitchFamily="18" charset="0"/>
              </a:rPr>
            </a:br>
            <a:endParaRPr lang="es-CO" dirty="0"/>
          </a:p>
          <a:p>
            <a:endParaRPr lang="es-CO" dirty="0" smtClean="0"/>
          </a:p>
          <a:p>
            <a:endParaRPr lang="es-CO" dirty="0"/>
          </a:p>
        </p:txBody>
      </p:sp>
    </p:spTree>
    <p:extLst>
      <p:ext uri="{BB962C8B-B14F-4D97-AF65-F5344CB8AC3E}">
        <p14:creationId xmlns:p14="http://schemas.microsoft.com/office/powerpoint/2010/main" val="56773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81318"/>
            <a:ext cx="10515600" cy="5495645"/>
          </a:xfrm>
        </p:spPr>
        <p:txBody>
          <a:bodyPr/>
          <a:lstStyle/>
          <a:p>
            <a:r>
              <a:rPr lang="es-CO" sz="2000" b="1" dirty="0" smtClean="0">
                <a:latin typeface="Times New Roman" panose="02020603050405020304" pitchFamily="18" charset="0"/>
                <a:cs typeface="Times New Roman" panose="02020603050405020304" pitchFamily="18" charset="0"/>
              </a:rPr>
              <a:t>Introducción</a:t>
            </a:r>
            <a:endParaRPr lang="es-CO" sz="2000" b="1" dirty="0">
              <a:latin typeface="Times New Roman" panose="02020603050405020304" pitchFamily="18" charset="0"/>
              <a:cs typeface="Times New Roman" panose="02020603050405020304" pitchFamily="18" charset="0"/>
            </a:endParaRPr>
          </a:p>
          <a:p>
            <a:pPr marL="0" indent="0" algn="just">
              <a:buNone/>
            </a:pPr>
            <a:endParaRPr lang="es-CO" sz="2000" dirty="0" smtClean="0">
              <a:latin typeface="Times New Roman" panose="02020603050405020304" pitchFamily="18" charset="0"/>
              <a:cs typeface="Times New Roman" panose="02020603050405020304" pitchFamily="18" charset="0"/>
            </a:endParaRPr>
          </a:p>
          <a:p>
            <a:pPr marL="0" indent="0" algn="just">
              <a:buNone/>
            </a:pPr>
            <a:r>
              <a:rPr lang="es-CO" sz="2000" dirty="0" smtClean="0">
                <a:latin typeface="Times New Roman" panose="02020603050405020304" pitchFamily="18" charset="0"/>
                <a:cs typeface="Times New Roman" panose="02020603050405020304" pitchFamily="18" charset="0"/>
              </a:rPr>
              <a:t>Por medio del desarrollo de la presente actividad se dará a conocer cuales son los aspectos  que se deben tener </a:t>
            </a:r>
            <a:r>
              <a:rPr lang="es-CO" sz="2000" dirty="0">
                <a:latin typeface="Times New Roman" panose="02020603050405020304" pitchFamily="18" charset="0"/>
                <a:cs typeface="Times New Roman" panose="02020603050405020304" pitchFamily="18" charset="0"/>
              </a:rPr>
              <a:t> </a:t>
            </a:r>
            <a:r>
              <a:rPr lang="es-CO" sz="2000" dirty="0" smtClean="0">
                <a:latin typeface="Times New Roman" panose="02020603050405020304" pitchFamily="18" charset="0"/>
                <a:cs typeface="Times New Roman" panose="02020603050405020304" pitchFamily="18" charset="0"/>
              </a:rPr>
              <a:t>cuenta ala hora de formular una estrategia comercial dentro una organización , como también las ventajas  que se incurre ala hora de planificar y poner practicas las mismas en un ámbito organizacional y personal. </a:t>
            </a:r>
            <a:endParaRPr lang="es-C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021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55813"/>
            <a:ext cx="8596668" cy="5485550"/>
          </a:xfrm>
        </p:spPr>
        <p:txBody>
          <a:bodyPr/>
          <a:lstStyle/>
          <a:p>
            <a:r>
              <a:rPr lang="es-CO" sz="2000" b="1" dirty="0" smtClean="0">
                <a:latin typeface="Times New Roman" panose="02020603050405020304" pitchFamily="18" charset="0"/>
                <a:cs typeface="Times New Roman" panose="02020603050405020304" pitchFamily="18" charset="0"/>
              </a:rPr>
              <a:t>Conclusión</a:t>
            </a:r>
          </a:p>
          <a:p>
            <a:endParaRPr lang="es-CO" sz="2000" dirty="0">
              <a:latin typeface="Times New Roman" panose="02020603050405020304" pitchFamily="18" charset="0"/>
              <a:cs typeface="Times New Roman" panose="02020603050405020304" pitchFamily="18" charset="0"/>
            </a:endParaRPr>
          </a:p>
          <a:p>
            <a:pPr marL="0" indent="0" algn="just">
              <a:buNone/>
            </a:pPr>
            <a:r>
              <a:rPr lang="es-CO" sz="2000" dirty="0" smtClean="0">
                <a:latin typeface="Times New Roman" panose="02020603050405020304" pitchFamily="18" charset="0"/>
                <a:cs typeface="Times New Roman" panose="02020603050405020304" pitchFamily="18" charset="0"/>
              </a:rPr>
              <a:t>Por medio de la realización del presente trabajo se logro  comprender que las estrategias son de gran utilidad dentro del éxito  que persiguen las organizaciones y que por lo tanto en la elaboración de las mismas se deben en cuenta un sinnúmero de variables que nos ayudaran que la ejecución de las mismas en  un campo practico sea efectivo , por lo tanto la invitación es a siempre ser personas estrategas que miremos y detallemos todos los aspectos  no solo en el entorno laboral , si no también personal , donde muchas de las veces fracasamos por no ser precavidos y mirar los pro que nos puede traer la mala toma de una decisión en el presente  en un  estado futuro . </a:t>
            </a:r>
            <a:endParaRPr lang="es-CO" sz="2000" dirty="0">
              <a:latin typeface="Times New Roman" panose="02020603050405020304" pitchFamily="18" charset="0"/>
              <a:cs typeface="Times New Roman" panose="02020603050405020304" pitchFamily="18" charset="0"/>
            </a:endParaRPr>
          </a:p>
          <a:p>
            <a:pPr marL="0" indent="0">
              <a:buNone/>
            </a:pPr>
            <a:endParaRPr lang="es-CO" dirty="0"/>
          </a:p>
        </p:txBody>
      </p:sp>
    </p:spTree>
    <p:extLst>
      <p:ext uri="{BB962C8B-B14F-4D97-AF65-F5344CB8AC3E}">
        <p14:creationId xmlns:p14="http://schemas.microsoft.com/office/powerpoint/2010/main" val="1159347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02024"/>
            <a:ext cx="8596668" cy="6006351"/>
          </a:xfrm>
        </p:spPr>
        <p:txBody>
          <a:bodyPr>
            <a:normAutofit fontScale="32500" lnSpcReduction="20000"/>
          </a:bodyPr>
          <a:lstStyle/>
          <a:p>
            <a:r>
              <a:rPr lang="es-CO" sz="2000" b="1" dirty="0" smtClean="0">
                <a:latin typeface="Times New Roman" panose="02020603050405020304" pitchFamily="18" charset="0"/>
                <a:cs typeface="Times New Roman" panose="02020603050405020304" pitchFamily="18" charset="0"/>
              </a:rPr>
              <a:t>Bibliografías  Y Bibliografía</a:t>
            </a:r>
          </a:p>
          <a:p>
            <a:pPr marL="0" indent="0">
              <a:buNone/>
            </a:pPr>
            <a:endParaRPr lang="es-CO" sz="2000" b="1" dirty="0">
              <a:latin typeface="Times New Roman" panose="02020603050405020304" pitchFamily="18" charset="0"/>
              <a:cs typeface="Times New Roman" panose="02020603050405020304" pitchFamily="18" charset="0"/>
            </a:endParaRPr>
          </a:p>
          <a:p>
            <a:pPr marL="0" indent="0">
              <a:buNone/>
            </a:pPr>
            <a:r>
              <a:rPr lang="es-ES" sz="5000" u="sng" dirty="0" smtClean="0">
                <a:solidFill>
                  <a:schemeClr val="tx1"/>
                </a:solidFill>
                <a:latin typeface="Times New Roman" panose="02020603050405020304" pitchFamily="18" charset="0"/>
                <a:cs typeface="Times New Roman" panose="02020603050405020304" pitchFamily="18" charset="0"/>
                <a:hlinkClick r:id="rId2"/>
              </a:rPr>
              <a:t>Tomado y recuperado de  .http</a:t>
            </a:r>
            <a:r>
              <a:rPr lang="es-ES" sz="5000" u="sng" dirty="0">
                <a:solidFill>
                  <a:schemeClr val="tx1"/>
                </a:solidFill>
                <a:latin typeface="Times New Roman" panose="02020603050405020304" pitchFamily="18" charset="0"/>
                <a:cs typeface="Times New Roman" panose="02020603050405020304" pitchFamily="18" charset="0"/>
                <a:hlinkClick r:id="rId2"/>
              </a:rPr>
              <a:t>://planeacion-estrategica.blogspot.com.co/2008/07/qu-es-estrategia.html</a:t>
            </a: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r>
              <a:rPr lang="es-ES" sz="5000" dirty="0">
                <a:solidFill>
                  <a:schemeClr val="tx1"/>
                </a:solidFill>
                <a:latin typeface="Times New Roman" panose="02020603050405020304" pitchFamily="18" charset="0"/>
                <a:cs typeface="Times New Roman" panose="02020603050405020304" pitchFamily="18" charset="0"/>
              </a:rPr>
              <a:t>  </a:t>
            </a: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r>
              <a:rPr lang="es-ES" sz="5000" u="sng" dirty="0">
                <a:solidFill>
                  <a:schemeClr val="tx1"/>
                </a:solidFill>
                <a:latin typeface="Times New Roman" panose="02020603050405020304" pitchFamily="18" charset="0"/>
                <a:cs typeface="Times New Roman" panose="02020603050405020304" pitchFamily="18" charset="0"/>
                <a:hlinkClick r:id="rId2"/>
              </a:rPr>
              <a:t>Tomado y recuperado de </a:t>
            </a:r>
            <a:r>
              <a:rPr lang="es-ES" sz="5000" u="sng" dirty="0" smtClean="0">
                <a:solidFill>
                  <a:schemeClr val="tx1"/>
                </a:solidFill>
                <a:latin typeface="Times New Roman" panose="02020603050405020304" pitchFamily="18" charset="0"/>
                <a:cs typeface="Times New Roman" panose="02020603050405020304" pitchFamily="18" charset="0"/>
              </a:rPr>
              <a:t> </a:t>
            </a:r>
            <a:r>
              <a:rPr lang="es-ES" sz="5000" u="sng" dirty="0" smtClean="0">
                <a:solidFill>
                  <a:schemeClr val="tx1"/>
                </a:solidFill>
                <a:latin typeface="Times New Roman" panose="02020603050405020304" pitchFamily="18" charset="0"/>
                <a:cs typeface="Times New Roman" panose="02020603050405020304" pitchFamily="18" charset="0"/>
                <a:hlinkClick r:id="rId3"/>
              </a:rPr>
              <a:t>http</a:t>
            </a:r>
            <a:r>
              <a:rPr lang="es-ES" sz="5000" u="sng" dirty="0">
                <a:solidFill>
                  <a:schemeClr val="tx1"/>
                </a:solidFill>
                <a:latin typeface="Times New Roman" panose="02020603050405020304" pitchFamily="18" charset="0"/>
                <a:cs typeface="Times New Roman" panose="02020603050405020304" pitchFamily="18" charset="0"/>
                <a:hlinkClick r:id="rId3"/>
              </a:rPr>
              <a:t>://</a:t>
            </a:r>
            <a:r>
              <a:rPr lang="es-ES" sz="5000" u="sng" dirty="0" smtClean="0">
                <a:solidFill>
                  <a:schemeClr val="tx1"/>
                </a:solidFill>
                <a:latin typeface="Times New Roman" panose="02020603050405020304" pitchFamily="18" charset="0"/>
                <a:cs typeface="Times New Roman" panose="02020603050405020304" pitchFamily="18" charset="0"/>
                <a:hlinkClick r:id="rId3"/>
              </a:rPr>
              <a:t>administraciondireccionempresa.blogspot.com.co/2014/03/contenido-y-caracteristicas-de-las.html</a:t>
            </a: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endParaRPr lang="es-CO" sz="5000" u="sng" dirty="0">
              <a:solidFill>
                <a:schemeClr val="tx1"/>
              </a:solidFill>
              <a:latin typeface="Times New Roman" panose="02020603050405020304" pitchFamily="18" charset="0"/>
              <a:cs typeface="Times New Roman" panose="02020603050405020304" pitchFamily="18" charset="0"/>
              <a:hlinkClick r:id="rId4"/>
            </a:endParaRPr>
          </a:p>
          <a:p>
            <a:pPr marL="0" indent="0">
              <a:buNone/>
            </a:pPr>
            <a:r>
              <a:rPr lang="es-ES" sz="5000" u="sng" dirty="0">
                <a:solidFill>
                  <a:schemeClr val="tx1"/>
                </a:solidFill>
                <a:latin typeface="Times New Roman" panose="02020603050405020304" pitchFamily="18" charset="0"/>
                <a:cs typeface="Times New Roman" panose="02020603050405020304" pitchFamily="18" charset="0"/>
                <a:hlinkClick r:id="rId2"/>
              </a:rPr>
              <a:t>Tomado y recuperado de </a:t>
            </a:r>
            <a:r>
              <a:rPr lang="es-ES" sz="5000" u="sng" dirty="0" smtClean="0">
                <a:solidFill>
                  <a:schemeClr val="tx1"/>
                </a:solidFill>
                <a:latin typeface="Times New Roman" panose="02020603050405020304" pitchFamily="18" charset="0"/>
                <a:cs typeface="Times New Roman" panose="02020603050405020304" pitchFamily="18" charset="0"/>
              </a:rPr>
              <a:t>: </a:t>
            </a:r>
            <a:r>
              <a:rPr lang="en-US" sz="5000" u="sng" dirty="0" smtClean="0">
                <a:solidFill>
                  <a:schemeClr val="tx1"/>
                </a:solidFill>
                <a:latin typeface="Times New Roman" panose="02020603050405020304" pitchFamily="18" charset="0"/>
                <a:cs typeface="Times New Roman" panose="02020603050405020304" pitchFamily="18" charset="0"/>
                <a:hlinkClick r:id="rId4"/>
              </a:rPr>
              <a:t>http</a:t>
            </a:r>
            <a:r>
              <a:rPr lang="en-US" sz="5000" u="sng" dirty="0">
                <a:solidFill>
                  <a:schemeClr val="tx1"/>
                </a:solidFill>
                <a:latin typeface="Times New Roman" panose="02020603050405020304" pitchFamily="18" charset="0"/>
                <a:cs typeface="Times New Roman" panose="02020603050405020304" pitchFamily="18" charset="0"/>
                <a:hlinkClick r:id="rId4"/>
              </a:rPr>
              <a:t>://www.guiadelacalidad.com/modelo-efqm/plan-estrategico</a:t>
            </a: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r>
              <a:rPr lang="en-US" sz="5000" dirty="0">
                <a:solidFill>
                  <a:schemeClr val="tx1"/>
                </a:solidFill>
                <a:latin typeface="Times New Roman" panose="02020603050405020304" pitchFamily="18" charset="0"/>
                <a:cs typeface="Times New Roman" panose="02020603050405020304" pitchFamily="18" charset="0"/>
              </a:rPr>
              <a:t> </a:t>
            </a: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r>
              <a:rPr lang="es-ES" sz="5000" u="sng" dirty="0">
                <a:solidFill>
                  <a:schemeClr val="tx1"/>
                </a:solidFill>
                <a:latin typeface="Times New Roman" panose="02020603050405020304" pitchFamily="18" charset="0"/>
                <a:cs typeface="Times New Roman" panose="02020603050405020304" pitchFamily="18" charset="0"/>
                <a:hlinkClick r:id="rId2"/>
              </a:rPr>
              <a:t>Tomado y recuperado de </a:t>
            </a:r>
            <a:r>
              <a:rPr lang="es-ES" sz="5000" u="sng" dirty="0" smtClean="0">
                <a:solidFill>
                  <a:schemeClr val="tx1"/>
                </a:solidFill>
                <a:latin typeface="Times New Roman" panose="02020603050405020304" pitchFamily="18" charset="0"/>
                <a:cs typeface="Times New Roman" panose="02020603050405020304" pitchFamily="18" charset="0"/>
              </a:rPr>
              <a:t>: </a:t>
            </a:r>
            <a:r>
              <a:rPr lang="es-ES" sz="5000" u="sng" dirty="0" smtClean="0">
                <a:solidFill>
                  <a:schemeClr val="tx1"/>
                </a:solidFill>
                <a:latin typeface="Times New Roman" panose="02020603050405020304" pitchFamily="18" charset="0"/>
                <a:cs typeface="Times New Roman" panose="02020603050405020304" pitchFamily="18" charset="0"/>
                <a:hlinkClick r:id="rId5"/>
              </a:rPr>
              <a:t>http</a:t>
            </a:r>
            <a:r>
              <a:rPr lang="es-ES" sz="5000" u="sng" dirty="0">
                <a:solidFill>
                  <a:schemeClr val="tx1"/>
                </a:solidFill>
                <a:latin typeface="Times New Roman" panose="02020603050405020304" pitchFamily="18" charset="0"/>
                <a:cs typeface="Times New Roman" panose="02020603050405020304" pitchFamily="18" charset="0"/>
                <a:hlinkClick r:id="rId5"/>
              </a:rPr>
              <a:t>://kdussanplaneacion.blogspot.com.co/2012/01/que-es-el-diagnostico-estrategico.html</a:t>
            </a: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endParaRPr lang="es-ES" sz="5000" dirty="0">
              <a:solidFill>
                <a:schemeClr val="tx1"/>
              </a:solidFill>
              <a:latin typeface="Times New Roman" panose="02020603050405020304" pitchFamily="18" charset="0"/>
              <a:cs typeface="Times New Roman" panose="02020603050405020304" pitchFamily="18" charset="0"/>
              <a:hlinkClick r:id="rId6"/>
            </a:endParaRPr>
          </a:p>
          <a:p>
            <a:pPr marL="0" indent="0">
              <a:buNone/>
            </a:pPr>
            <a:r>
              <a:rPr lang="es-ES" sz="5000" u="sng" dirty="0">
                <a:solidFill>
                  <a:schemeClr val="tx1"/>
                </a:solidFill>
                <a:latin typeface="Times New Roman" panose="02020603050405020304" pitchFamily="18" charset="0"/>
                <a:cs typeface="Times New Roman" panose="02020603050405020304" pitchFamily="18" charset="0"/>
                <a:hlinkClick r:id="rId2"/>
              </a:rPr>
              <a:t>Tomado y recuperado de </a:t>
            </a:r>
            <a:r>
              <a:rPr lang="es-ES" sz="5000" u="sng" dirty="0" smtClean="0">
                <a:solidFill>
                  <a:schemeClr val="tx1"/>
                </a:solidFill>
                <a:latin typeface="Times New Roman" panose="02020603050405020304" pitchFamily="18" charset="0"/>
                <a:cs typeface="Times New Roman" panose="02020603050405020304" pitchFamily="18" charset="0"/>
              </a:rPr>
              <a:t>: </a:t>
            </a:r>
            <a:r>
              <a:rPr lang="es-ES" sz="5000" u="sng" dirty="0" smtClean="0">
                <a:solidFill>
                  <a:schemeClr val="tx1"/>
                </a:solidFill>
                <a:latin typeface="Times New Roman" panose="02020603050405020304" pitchFamily="18" charset="0"/>
                <a:cs typeface="Times New Roman" panose="02020603050405020304" pitchFamily="18" charset="0"/>
                <a:hlinkClick r:id="rId6"/>
              </a:rPr>
              <a:t>http</a:t>
            </a:r>
            <a:r>
              <a:rPr lang="es-ES" sz="5000" u="sng" dirty="0">
                <a:solidFill>
                  <a:schemeClr val="tx1"/>
                </a:solidFill>
                <a:latin typeface="Times New Roman" panose="02020603050405020304" pitchFamily="18" charset="0"/>
                <a:cs typeface="Times New Roman" panose="02020603050405020304" pitchFamily="18" charset="0"/>
                <a:hlinkClick r:id="rId6"/>
              </a:rPr>
              <a:t>://pyme.lavoztx.com/cul-es-la-diferencia-entre-metas-estratgicas-y-objetivos-estratgicos-13367.html</a:t>
            </a: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r>
              <a:rPr lang="es-ES" sz="5000" dirty="0" smtClean="0">
                <a:solidFill>
                  <a:schemeClr val="tx1"/>
                </a:solidFill>
                <a:latin typeface="Times New Roman" panose="02020603050405020304" pitchFamily="18" charset="0"/>
                <a:cs typeface="Times New Roman" panose="02020603050405020304" pitchFamily="18" charset="0"/>
              </a:rPr>
              <a:t> </a:t>
            </a: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r>
              <a:rPr lang="es-ES" sz="5000" u="sng" dirty="0">
                <a:solidFill>
                  <a:schemeClr val="tx1"/>
                </a:solidFill>
                <a:latin typeface="Times New Roman" panose="02020603050405020304" pitchFamily="18" charset="0"/>
                <a:cs typeface="Times New Roman" panose="02020603050405020304" pitchFamily="18" charset="0"/>
                <a:hlinkClick r:id="rId2"/>
              </a:rPr>
              <a:t>Tomado y recuperado de </a:t>
            </a:r>
            <a:r>
              <a:rPr lang="es-ES" sz="5000" u="sng" dirty="0" smtClean="0">
                <a:solidFill>
                  <a:schemeClr val="tx1"/>
                </a:solidFill>
                <a:latin typeface="Times New Roman" panose="02020603050405020304" pitchFamily="18" charset="0"/>
                <a:cs typeface="Times New Roman" panose="02020603050405020304" pitchFamily="18" charset="0"/>
              </a:rPr>
              <a:t> : </a:t>
            </a:r>
            <a:r>
              <a:rPr lang="es-ES" sz="5000" u="sng" dirty="0" smtClean="0">
                <a:solidFill>
                  <a:schemeClr val="tx1"/>
                </a:solidFill>
                <a:latin typeface="Times New Roman" panose="02020603050405020304" pitchFamily="18" charset="0"/>
                <a:cs typeface="Times New Roman" panose="02020603050405020304" pitchFamily="18" charset="0"/>
                <a:hlinkClick r:id="rId7"/>
              </a:rPr>
              <a:t>http</a:t>
            </a:r>
            <a:r>
              <a:rPr lang="es-ES" sz="5000" u="sng" dirty="0">
                <a:solidFill>
                  <a:schemeClr val="tx1"/>
                </a:solidFill>
                <a:latin typeface="Times New Roman" panose="02020603050405020304" pitchFamily="18" charset="0"/>
                <a:cs typeface="Times New Roman" panose="02020603050405020304" pitchFamily="18" charset="0"/>
                <a:hlinkClick r:id="rId7"/>
              </a:rPr>
              <a:t>://www.aulamarketing.net/concepto-de-unidad-estrategica-de-negocio-uen</a:t>
            </a:r>
            <a:r>
              <a:rPr lang="es-ES" sz="5000" u="sng" dirty="0" smtClean="0">
                <a:solidFill>
                  <a:schemeClr val="tx1"/>
                </a:solidFill>
                <a:latin typeface="Times New Roman" panose="02020603050405020304" pitchFamily="18" charset="0"/>
                <a:cs typeface="Times New Roman" panose="02020603050405020304" pitchFamily="18" charset="0"/>
                <a:hlinkClick r:id="rId7"/>
              </a:rPr>
              <a:t>/</a:t>
            </a:r>
            <a:endParaRPr lang="es-ES" sz="5000" u="sng"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s-CO" sz="5000" dirty="0">
              <a:solidFill>
                <a:schemeClr val="tx1"/>
              </a:solidFill>
              <a:latin typeface="Times New Roman" panose="02020603050405020304" pitchFamily="18" charset="0"/>
              <a:cs typeface="Times New Roman" panose="02020603050405020304" pitchFamily="18" charset="0"/>
            </a:endParaRPr>
          </a:p>
          <a:p>
            <a:pPr marL="0" indent="0">
              <a:buNone/>
            </a:pPr>
            <a:r>
              <a:rPr lang="es-ES" sz="5000" u="sng" dirty="0">
                <a:solidFill>
                  <a:schemeClr val="tx1"/>
                </a:solidFill>
                <a:latin typeface="Times New Roman" panose="02020603050405020304" pitchFamily="18" charset="0"/>
                <a:cs typeface="Times New Roman" panose="02020603050405020304" pitchFamily="18" charset="0"/>
                <a:hlinkClick r:id="rId2"/>
              </a:rPr>
              <a:t>Tomado y recuperado de </a:t>
            </a:r>
            <a:r>
              <a:rPr lang="es-ES" sz="5000" u="sng" dirty="0" smtClean="0">
                <a:solidFill>
                  <a:schemeClr val="tx1"/>
                </a:solidFill>
                <a:latin typeface="Times New Roman" panose="02020603050405020304" pitchFamily="18" charset="0"/>
                <a:cs typeface="Times New Roman" panose="02020603050405020304" pitchFamily="18" charset="0"/>
              </a:rPr>
              <a:t>: </a:t>
            </a:r>
            <a:r>
              <a:rPr lang="es-ES" sz="5000" u="sng" dirty="0" smtClean="0">
                <a:solidFill>
                  <a:schemeClr val="tx1"/>
                </a:solidFill>
                <a:latin typeface="Times New Roman" panose="02020603050405020304" pitchFamily="18" charset="0"/>
                <a:cs typeface="Times New Roman" panose="02020603050405020304" pitchFamily="18" charset="0"/>
                <a:hlinkClick r:id="rId8"/>
              </a:rPr>
              <a:t>http</a:t>
            </a:r>
            <a:r>
              <a:rPr lang="es-ES" sz="5000" u="sng" dirty="0">
                <a:solidFill>
                  <a:schemeClr val="tx1"/>
                </a:solidFill>
                <a:latin typeface="Times New Roman" panose="02020603050405020304" pitchFamily="18" charset="0"/>
                <a:cs typeface="Times New Roman" panose="02020603050405020304" pitchFamily="18" charset="0"/>
                <a:hlinkClick r:id="rId8"/>
              </a:rPr>
              <a:t>://holaxv.blogspot.com.co/2012/12/analisis-del-entorno-externo-e-interno.html</a:t>
            </a:r>
            <a:endParaRPr lang="es-CO" sz="5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29523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195</Words>
  <Application>Microsoft Office PowerPoint</Application>
  <PresentationFormat>Panorámica</PresentationFormat>
  <Paragraphs>25</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Times New Roman</vt:lpstr>
      <vt:lpstr>Trebuchet MS</vt:lpstr>
      <vt:lpstr>Wingdings 3</vt:lpstr>
      <vt:lpstr>Faceta</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 VIDAL</dc:creator>
  <cp:lastModifiedBy>CARLOS VIDAL</cp:lastModifiedBy>
  <cp:revision>5</cp:revision>
  <dcterms:created xsi:type="dcterms:W3CDTF">2017-05-07T22:10:09Z</dcterms:created>
  <dcterms:modified xsi:type="dcterms:W3CDTF">2017-05-07T22:32:26Z</dcterms:modified>
</cp:coreProperties>
</file>