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OS VIDAL" initials="CV" lastIdx="1" clrIdx="0">
    <p:extLst>
      <p:ext uri="{19B8F6BF-5375-455C-9EA6-DF929625EA0E}">
        <p15:presenceInfo xmlns:p15="http://schemas.microsoft.com/office/powerpoint/2012/main" userId="195b9da796d647b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9" autoAdjust="0"/>
    <p:restoredTop sz="94660"/>
  </p:normalViewPr>
  <p:slideViewPr>
    <p:cSldViewPr snapToGrid="0">
      <p:cViewPr varScale="1">
        <p:scale>
          <a:sx n="53" d="100"/>
          <a:sy n="53" d="100"/>
        </p:scale>
        <p:origin x="5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27A71-28CC-4C92-AE87-2B08E8CD4CE1}" type="datetimeFigureOut">
              <a:rPr lang="es-CO" smtClean="0"/>
              <a:t>07/05/2017</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6E9213-FE2E-439D-97CF-4B75E5A83322}" type="slidenum">
              <a:rPr lang="es-CO" smtClean="0"/>
              <a:t>‹Nº›</a:t>
            </a:fld>
            <a:endParaRPr lang="es-CO"/>
          </a:p>
        </p:txBody>
      </p:sp>
    </p:spTree>
    <p:extLst>
      <p:ext uri="{BB962C8B-B14F-4D97-AF65-F5344CB8AC3E}">
        <p14:creationId xmlns:p14="http://schemas.microsoft.com/office/powerpoint/2010/main" val="607110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CF6E9213-FE2E-439D-97CF-4B75E5A83322}" type="slidenum">
              <a:rPr lang="es-CO" smtClean="0"/>
              <a:t>3</a:t>
            </a:fld>
            <a:endParaRPr lang="es-CO"/>
          </a:p>
        </p:txBody>
      </p:sp>
    </p:spTree>
    <p:extLst>
      <p:ext uri="{BB962C8B-B14F-4D97-AF65-F5344CB8AC3E}">
        <p14:creationId xmlns:p14="http://schemas.microsoft.com/office/powerpoint/2010/main" val="2947547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427462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2896230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99146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634463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7387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714545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1667840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301069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121256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C3CC272-952B-4218-B8A9-129D6D8FE329}"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859892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C3CC272-952B-4218-B8A9-129D6D8FE329}" type="datetimeFigureOut">
              <a:rPr lang="es-CO" smtClean="0"/>
              <a:t>07/05/2017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426746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C3CC272-952B-4218-B8A9-129D6D8FE329}" type="datetimeFigureOut">
              <a:rPr lang="es-CO" smtClean="0"/>
              <a:t>07/05/2017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411750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C3CC272-952B-4218-B8A9-129D6D8FE329}" type="datetimeFigureOut">
              <a:rPr lang="es-CO" smtClean="0"/>
              <a:t>07/05/2017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4190333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CC272-952B-4218-B8A9-129D6D8FE329}" type="datetimeFigureOut">
              <a:rPr lang="es-CO" smtClean="0"/>
              <a:t>07/05/2017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3948280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C3CC272-952B-4218-B8A9-129D6D8FE329}" type="datetimeFigureOut">
              <a:rPr lang="es-CO" smtClean="0"/>
              <a:t>07/05/2017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342086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C3CC272-952B-4218-B8A9-129D6D8FE329}" type="datetimeFigureOut">
              <a:rPr lang="es-CO" smtClean="0"/>
              <a:t>07/05/2017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11C49D4-4320-4A54-AE4E-A4DDBCA733FD}" type="slidenum">
              <a:rPr lang="es-CO" smtClean="0"/>
              <a:t>‹Nº›</a:t>
            </a:fld>
            <a:endParaRPr lang="es-CO"/>
          </a:p>
        </p:txBody>
      </p:sp>
    </p:spTree>
    <p:extLst>
      <p:ext uri="{BB962C8B-B14F-4D97-AF65-F5344CB8AC3E}">
        <p14:creationId xmlns:p14="http://schemas.microsoft.com/office/powerpoint/2010/main" val="233947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3CC272-952B-4218-B8A9-129D6D8FE329}" type="datetimeFigureOut">
              <a:rPr lang="es-CO" smtClean="0"/>
              <a:t>07/05/2017</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1C49D4-4320-4A54-AE4E-A4DDBCA733FD}" type="slidenum">
              <a:rPr lang="es-CO" smtClean="0"/>
              <a:t>‹Nº›</a:t>
            </a:fld>
            <a:endParaRPr lang="es-CO"/>
          </a:p>
        </p:txBody>
      </p:sp>
    </p:spTree>
    <p:extLst>
      <p:ext uri="{BB962C8B-B14F-4D97-AF65-F5344CB8AC3E}">
        <p14:creationId xmlns:p14="http://schemas.microsoft.com/office/powerpoint/2010/main" val="213765394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1011237"/>
          </a:xfrm>
          <a:solidFill>
            <a:schemeClr val="accent2"/>
          </a:solidFill>
        </p:spPr>
        <p:txBody>
          <a:bodyPr/>
          <a:lstStyle/>
          <a:p>
            <a:pPr algn="ctr"/>
            <a:r>
              <a:rPr lang="es-CO" dirty="0" smtClean="0">
                <a:latin typeface="Times New Roman" panose="02020603050405020304" pitchFamily="18" charset="0"/>
                <a:cs typeface="Times New Roman" panose="02020603050405020304" pitchFamily="18" charset="0"/>
              </a:rPr>
              <a:t>Análisis del Entorno</a:t>
            </a:r>
            <a:endParaRPr lang="es-CO"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1524000" y="2615921"/>
            <a:ext cx="9144000" cy="3372504"/>
          </a:xfrm>
          <a:solidFill>
            <a:schemeClr val="bg1"/>
          </a:solidFill>
        </p:spPr>
        <p:txBody>
          <a:bodyPr>
            <a:normAutofit/>
          </a:bodyPr>
          <a:lstStyle/>
          <a:p>
            <a:pPr algn="just"/>
            <a:r>
              <a:rPr lang="es-CO" sz="2000" dirty="0" smtClean="0">
                <a:solidFill>
                  <a:schemeClr val="tx1"/>
                </a:solidFill>
                <a:latin typeface="Times New Roman" panose="02020603050405020304" pitchFamily="18" charset="0"/>
                <a:cs typeface="Times New Roman" panose="02020603050405020304" pitchFamily="18" charset="0"/>
              </a:rPr>
              <a:t>Se refiere al proceso de  realizar un  investigación de las variables externas  en general  que rodean nuestro negocio o idea como tal,  con el objeto  de comprender las necesidades del mercado, determinando así  la acciones o productos  a ofrecer con el objeto de satisfacerlas de la mejor forma posible.</a:t>
            </a:r>
          </a:p>
          <a:p>
            <a:pPr algn="just"/>
            <a:r>
              <a:rPr lang="es-CO" sz="2000" dirty="0" smtClean="0">
                <a:solidFill>
                  <a:schemeClr val="tx1"/>
                </a:solidFill>
                <a:latin typeface="Times New Roman" panose="02020603050405020304" pitchFamily="18" charset="0"/>
                <a:cs typeface="Times New Roman" panose="02020603050405020304" pitchFamily="18" charset="0"/>
              </a:rPr>
              <a:t>Un buen diagnostico en el presente causa que las organizaciones sean mas rentables puesto que se realiza una buena planeación en inversión de todos los recursos que se poseen,  como también causa que se tomen medidas  para mitigar los riesgos a que esta expuestas las organización en el desarrollo de su objeto social, sin embargo se convierte en gancho para aprovechar y estar preparado para aprovechar las  oportunidades de la mejor forma posible que ofrece el mercado actual y futuro. </a:t>
            </a:r>
          </a:p>
          <a:p>
            <a:pPr algn="just"/>
            <a:endParaRPr lang="es-CO" dirty="0"/>
          </a:p>
          <a:p>
            <a:pPr algn="just"/>
            <a:endParaRPr lang="es-CO" dirty="0"/>
          </a:p>
        </p:txBody>
      </p:sp>
    </p:spTree>
    <p:extLst>
      <p:ext uri="{BB962C8B-B14F-4D97-AF65-F5344CB8AC3E}">
        <p14:creationId xmlns:p14="http://schemas.microsoft.com/office/powerpoint/2010/main" val="1004285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latin typeface="Times New Roman" panose="02020603050405020304" pitchFamily="18" charset="0"/>
                <a:cs typeface="Times New Roman" panose="02020603050405020304" pitchFamily="18" charset="0"/>
              </a:rPr>
              <a:t>Factores  del Entorno</a:t>
            </a:r>
            <a:endParaRPr lang="es-CO"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sz="half" idx="1"/>
          </p:nvPr>
        </p:nvSpPr>
        <p:spPr>
          <a:xfrm>
            <a:off x="677334" y="2160589"/>
            <a:ext cx="3428501" cy="3880772"/>
          </a:xfrm>
        </p:spPr>
        <p:txBody>
          <a:bodyPr>
            <a:normAutofit/>
          </a:bodyPr>
          <a:lstStyle/>
          <a:p>
            <a:r>
              <a:rPr lang="es-CO" b="1" dirty="0" smtClean="0">
                <a:latin typeface="Times New Roman" panose="02020603050405020304" pitchFamily="18" charset="0"/>
                <a:cs typeface="Times New Roman" panose="02020603050405020304" pitchFamily="18" charset="0"/>
              </a:rPr>
              <a:t>Factores Económicos</a:t>
            </a:r>
          </a:p>
          <a:p>
            <a:pPr marL="0" indent="0" algn="just">
              <a:buNone/>
            </a:pPr>
            <a:r>
              <a:rPr lang="es-CO" sz="2000" dirty="0" smtClean="0">
                <a:latin typeface="Times New Roman" panose="02020603050405020304" pitchFamily="18" charset="0"/>
                <a:cs typeface="Times New Roman" panose="02020603050405020304" pitchFamily="18" charset="0"/>
              </a:rPr>
              <a:t>Se debe analizar todos los campos de la economía con el propósito de establecer aquellos que mas evolución  han  tenido en el tiempo , mostrando los sectores con menos y mas crecimiento  en cuanto a rentabilidad ,con el propósito de buscar que oportunidades de negocio podemos establecer en  los mismos.</a:t>
            </a:r>
          </a:p>
          <a:p>
            <a:pPr marL="0" indent="0">
              <a:buNone/>
            </a:pPr>
            <a:endParaRPr lang="es-CO" dirty="0" smtClean="0"/>
          </a:p>
        </p:txBody>
      </p:sp>
      <p:sp>
        <p:nvSpPr>
          <p:cNvPr id="4" name="Marcador de contenido 3"/>
          <p:cNvSpPr>
            <a:spLocks noGrp="1"/>
          </p:cNvSpPr>
          <p:nvPr>
            <p:ph sz="half" idx="2"/>
          </p:nvPr>
        </p:nvSpPr>
        <p:spPr/>
        <p:txBody>
          <a:bodyPr>
            <a:normAutofit/>
          </a:bodyPr>
          <a:lstStyle/>
          <a:p>
            <a:r>
              <a:rPr lang="es-CO" sz="2000" dirty="0" smtClean="0">
                <a:latin typeface="Times New Roman" panose="02020603050405020304" pitchFamily="18" charset="0"/>
                <a:cs typeface="Times New Roman" panose="02020603050405020304" pitchFamily="18" charset="0"/>
              </a:rPr>
              <a:t>La Evolución del PIB</a:t>
            </a:r>
          </a:p>
          <a:p>
            <a:r>
              <a:rPr lang="es-CO" sz="2000" dirty="0" smtClean="0">
                <a:latin typeface="Times New Roman" panose="02020603050405020304" pitchFamily="18" charset="0"/>
                <a:cs typeface="Times New Roman" panose="02020603050405020304" pitchFamily="18" charset="0"/>
              </a:rPr>
              <a:t>La Demanda del producto o servicio</a:t>
            </a:r>
          </a:p>
          <a:p>
            <a:r>
              <a:rPr lang="es-CO" sz="2000" dirty="0" smtClean="0">
                <a:latin typeface="Times New Roman" panose="02020603050405020304" pitchFamily="18" charset="0"/>
                <a:cs typeface="Times New Roman" panose="02020603050405020304" pitchFamily="18" charset="0"/>
              </a:rPr>
              <a:t>El empleo</a:t>
            </a:r>
          </a:p>
          <a:p>
            <a:r>
              <a:rPr lang="es-CO" sz="2000" dirty="0" smtClean="0">
                <a:latin typeface="Times New Roman" panose="02020603050405020304" pitchFamily="18" charset="0"/>
                <a:cs typeface="Times New Roman" panose="02020603050405020304" pitchFamily="18" charset="0"/>
              </a:rPr>
              <a:t>La Inflación</a:t>
            </a:r>
          </a:p>
          <a:p>
            <a:r>
              <a:rPr lang="es-CO" sz="2000" dirty="0" smtClean="0">
                <a:latin typeface="Times New Roman" panose="02020603050405020304" pitchFamily="18" charset="0"/>
                <a:cs typeface="Times New Roman" panose="02020603050405020304" pitchFamily="18" charset="0"/>
              </a:rPr>
              <a:t>Costes de Energías</a:t>
            </a:r>
          </a:p>
          <a:p>
            <a:r>
              <a:rPr lang="es-CO" sz="2000" dirty="0" smtClean="0">
                <a:latin typeface="Times New Roman" panose="02020603050405020304" pitchFamily="18" charset="0"/>
                <a:cs typeface="Times New Roman" panose="02020603050405020304" pitchFamily="18" charset="0"/>
              </a:rPr>
              <a:t>Costos de la  materia Prima</a:t>
            </a:r>
          </a:p>
          <a:p>
            <a:r>
              <a:rPr lang="es-CO" sz="2000" dirty="0" smtClean="0">
                <a:latin typeface="Times New Roman" panose="02020603050405020304" pitchFamily="18" charset="0"/>
                <a:cs typeface="Times New Roman" panose="02020603050405020304" pitchFamily="18" charset="0"/>
              </a:rPr>
              <a:t>Índices precios del consumidor</a:t>
            </a:r>
          </a:p>
          <a:p>
            <a:endParaRPr lang="es-CO" dirty="0" smtClean="0"/>
          </a:p>
          <a:p>
            <a:endParaRPr lang="es-CO" dirty="0" smtClean="0"/>
          </a:p>
          <a:p>
            <a:endParaRPr lang="es-CO" dirty="0"/>
          </a:p>
        </p:txBody>
      </p:sp>
      <p:sp>
        <p:nvSpPr>
          <p:cNvPr id="5" name="Flecha derecha 4"/>
          <p:cNvSpPr/>
          <p:nvPr/>
        </p:nvSpPr>
        <p:spPr>
          <a:xfrm>
            <a:off x="4303059" y="3657601"/>
            <a:ext cx="573741" cy="5020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613166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466660" y="1039101"/>
            <a:ext cx="3585388" cy="4689345"/>
          </a:xfrm>
        </p:spPr>
        <p:txBody>
          <a:bodyPr>
            <a:normAutofit/>
          </a:bodyPr>
          <a:lstStyle/>
          <a:p>
            <a:r>
              <a:rPr lang="es-CO" sz="2000" b="1" dirty="0" smtClean="0">
                <a:latin typeface="Times New Roman" panose="02020603050405020304" pitchFamily="18" charset="0"/>
                <a:cs typeface="Times New Roman" panose="02020603050405020304" pitchFamily="18" charset="0"/>
              </a:rPr>
              <a:t>Factores Tecnológicos</a:t>
            </a:r>
          </a:p>
          <a:p>
            <a:pPr marL="0" indent="0" algn="just">
              <a:buNone/>
            </a:pPr>
            <a:r>
              <a:rPr lang="es-CO" sz="2000" dirty="0" smtClean="0">
                <a:latin typeface="Times New Roman" panose="02020603050405020304" pitchFamily="18" charset="0"/>
                <a:cs typeface="Times New Roman" panose="02020603050405020304" pitchFamily="18" charset="0"/>
              </a:rPr>
              <a:t>se refiere aquella cantidad de equipos métodos , sistemas tácticos actuales que ayudan a reducir y minimizar  todos los costos de general de algún servicio o producto en el desarrollo de una actividad  económica , son de gran  ayuda para lograr altos niveles de efectividad y  posicionamiento de la organización ante la mente de sus clientes , proveedores , asociados , accionistas etc. </a:t>
            </a:r>
            <a:endParaRPr lang="es-CO" sz="2000" dirty="0">
              <a:latin typeface="Times New Roman" panose="02020603050405020304" pitchFamily="18" charset="0"/>
              <a:cs typeface="Times New Roman" panose="02020603050405020304" pitchFamily="18" charset="0"/>
            </a:endParaRPr>
          </a:p>
        </p:txBody>
      </p:sp>
      <p:pic>
        <p:nvPicPr>
          <p:cNvPr id="7" name="Marcador de contenido 6"/>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038165" y="1039101"/>
            <a:ext cx="3999435" cy="3675528"/>
          </a:xfrm>
        </p:spPr>
      </p:pic>
      <p:sp>
        <p:nvSpPr>
          <p:cNvPr id="8" name="CuadroTexto 7"/>
          <p:cNvSpPr txBox="1"/>
          <p:nvPr/>
        </p:nvSpPr>
        <p:spPr>
          <a:xfrm>
            <a:off x="5217459" y="4714629"/>
            <a:ext cx="3820141" cy="276999"/>
          </a:xfrm>
          <a:prstGeom prst="rect">
            <a:avLst/>
          </a:prstGeom>
          <a:noFill/>
        </p:spPr>
        <p:txBody>
          <a:bodyPr wrap="square" rtlCol="0">
            <a:spAutoFit/>
          </a:bodyPr>
          <a:lstStyle/>
          <a:p>
            <a:r>
              <a:rPr lang="es-CO" sz="1200" dirty="0" smtClean="0"/>
              <a:t>Tomado de: http://entornoexterno.blogspot.com.co</a:t>
            </a:r>
            <a:endParaRPr lang="es-CO" sz="1200" dirty="0"/>
          </a:p>
        </p:txBody>
      </p:sp>
    </p:spTree>
    <p:extLst>
      <p:ext uri="{BB962C8B-B14F-4D97-AF65-F5344CB8AC3E}">
        <p14:creationId xmlns:p14="http://schemas.microsoft.com/office/powerpoint/2010/main" val="3085110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659404" y="1533059"/>
            <a:ext cx="4184035" cy="4545011"/>
          </a:xfrm>
        </p:spPr>
        <p:txBody>
          <a:bodyPr>
            <a:normAutofit fontScale="92500" lnSpcReduction="10000"/>
          </a:bodyPr>
          <a:lstStyle/>
          <a:p>
            <a:r>
              <a:rPr lang="es-CO" sz="2200" b="1" dirty="0" smtClean="0">
                <a:latin typeface="Times New Roman" panose="02020603050405020304" pitchFamily="18" charset="0"/>
                <a:cs typeface="Times New Roman" panose="02020603050405020304" pitchFamily="18" charset="0"/>
              </a:rPr>
              <a:t>Factores Políticos</a:t>
            </a:r>
          </a:p>
          <a:p>
            <a:pPr marL="0" indent="0" algn="just">
              <a:buNone/>
            </a:pPr>
            <a:r>
              <a:rPr lang="es-CO" sz="2200" dirty="0" smtClean="0">
                <a:latin typeface="Times New Roman" panose="02020603050405020304" pitchFamily="18" charset="0"/>
                <a:cs typeface="Times New Roman" panose="02020603050405020304" pitchFamily="18" charset="0"/>
              </a:rPr>
              <a:t>Se refiere al análisis que se debe hacer de todos los factores políticos del país , como también mirar el ámbito relaciones  a nivel  con los países vecinos , se tiene en cuenta el manejo de la información legislativa que rodea el mismo, en cuanto ala creación de leyes  que regulen y motiven el desarrollo del empresarios en nuestro país , es de cuidado tener en cuenta la regulación de impuestos, con el objeto de no caer ante falta que ocasionen sanciones por el desconocimiento de los mismos.    </a:t>
            </a:r>
          </a:p>
          <a:p>
            <a:endParaRPr lang="es-CO" dirty="0"/>
          </a:p>
        </p:txBody>
      </p:sp>
      <p:pic>
        <p:nvPicPr>
          <p:cNvPr id="5" name="Marcador de contenido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58118" y="1685365"/>
            <a:ext cx="3693457" cy="3119717"/>
          </a:xfrm>
        </p:spPr>
      </p:pic>
      <p:sp>
        <p:nvSpPr>
          <p:cNvPr id="6" name="CuadroTexto 5"/>
          <p:cNvSpPr txBox="1"/>
          <p:nvPr/>
        </p:nvSpPr>
        <p:spPr>
          <a:xfrm>
            <a:off x="5558118" y="4428565"/>
            <a:ext cx="3693457" cy="276999"/>
          </a:xfrm>
          <a:prstGeom prst="rect">
            <a:avLst/>
          </a:prstGeom>
          <a:noFill/>
        </p:spPr>
        <p:txBody>
          <a:bodyPr wrap="square" rtlCol="0">
            <a:spAutoFit/>
          </a:bodyPr>
          <a:lstStyle/>
          <a:p>
            <a:r>
              <a:rPr lang="es-CO" sz="1200" dirty="0" smtClean="0"/>
              <a:t>Tomado de : https://glendaguirola.wordpress.com </a:t>
            </a:r>
            <a:endParaRPr lang="es-CO" sz="1200" dirty="0"/>
          </a:p>
        </p:txBody>
      </p:sp>
    </p:spTree>
    <p:extLst>
      <p:ext uri="{BB962C8B-B14F-4D97-AF65-F5344CB8AC3E}">
        <p14:creationId xmlns:p14="http://schemas.microsoft.com/office/powerpoint/2010/main" val="601840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677334" y="1075766"/>
            <a:ext cx="4184035" cy="4338916"/>
          </a:xfrm>
        </p:spPr>
        <p:txBody>
          <a:bodyPr>
            <a:normAutofit/>
          </a:bodyPr>
          <a:lstStyle/>
          <a:p>
            <a:r>
              <a:rPr lang="es-CO" sz="2000" b="1" dirty="0" smtClean="0">
                <a:latin typeface="Times New Roman" panose="02020603050405020304" pitchFamily="18" charset="0"/>
                <a:cs typeface="Times New Roman" panose="02020603050405020304" pitchFamily="18" charset="0"/>
              </a:rPr>
              <a:t>Factores Sociales y Demográficos</a:t>
            </a:r>
          </a:p>
          <a:p>
            <a:pPr marL="0" indent="0" algn="just">
              <a:buNone/>
            </a:pPr>
            <a:r>
              <a:rPr lang="es-CO" sz="2000" dirty="0" smtClean="0">
                <a:latin typeface="Times New Roman" panose="02020603050405020304" pitchFamily="18" charset="0"/>
                <a:cs typeface="Times New Roman" panose="02020603050405020304" pitchFamily="18" charset="0"/>
              </a:rPr>
              <a:t>Hace referencia ala forma como los empresarios deben analizar y comprender los factores sociales y culturales que compone su segmento de mercado objetivo , con el propósito de diseñar y ofrecer productos que sean accesibles y posiblemente de mandos por los diferentes focos sociales teniendo en cuenta las costumbres y comportamientos de los mismos .</a:t>
            </a:r>
            <a:endParaRPr lang="es-CO" sz="2000" dirty="0">
              <a:latin typeface="Times New Roman" panose="02020603050405020304" pitchFamily="18" charset="0"/>
              <a:cs typeface="Times New Roman" panose="02020603050405020304" pitchFamily="18" charset="0"/>
            </a:endParaRPr>
          </a:p>
        </p:txBody>
      </p:sp>
      <p:pic>
        <p:nvPicPr>
          <p:cNvPr id="5" name="Marcador de contenido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54195" y="911272"/>
            <a:ext cx="3829050" cy="3152775"/>
          </a:xfrm>
          <a:ln>
            <a:solidFill>
              <a:schemeClr val="bg1"/>
            </a:solidFill>
          </a:ln>
          <a:effectLst>
            <a:outerShdw blurRad="57785" dist="33020" dir="3180000" algn="ctr">
              <a:srgbClr val="000000">
                <a:alpha val="30000"/>
              </a:srgbClr>
            </a:outerShdw>
          </a:effectLst>
        </p:spPr>
      </p:pic>
      <p:sp>
        <p:nvSpPr>
          <p:cNvPr id="8" name="CuadroTexto 7"/>
          <p:cNvSpPr txBox="1"/>
          <p:nvPr/>
        </p:nvSpPr>
        <p:spPr>
          <a:xfrm>
            <a:off x="5554195" y="4231341"/>
            <a:ext cx="4151780" cy="276999"/>
          </a:xfrm>
          <a:prstGeom prst="rect">
            <a:avLst/>
          </a:prstGeom>
          <a:noFill/>
        </p:spPr>
        <p:txBody>
          <a:bodyPr wrap="square" rtlCol="0">
            <a:spAutoFit/>
          </a:bodyPr>
          <a:lstStyle/>
          <a:p>
            <a:r>
              <a:rPr lang="es-CO" sz="1200" dirty="0" smtClean="0"/>
              <a:t>Tomado de : http://marketisimo.blogspot.com.co</a:t>
            </a:r>
            <a:endParaRPr lang="es-CO" sz="1200" dirty="0"/>
          </a:p>
        </p:txBody>
      </p:sp>
    </p:spTree>
    <p:extLst>
      <p:ext uri="{BB962C8B-B14F-4D97-AF65-F5344CB8AC3E}">
        <p14:creationId xmlns:p14="http://schemas.microsoft.com/office/powerpoint/2010/main" val="959536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305301" cy="1075765"/>
          </a:xfrm>
        </p:spPr>
        <p:txBody>
          <a:bodyPr>
            <a:normAutofit fontScale="90000"/>
          </a:bodyPr>
          <a:lstStyle/>
          <a:p>
            <a:r>
              <a:rPr lang="es-CO" sz="3200" dirty="0" smtClean="0">
                <a:latin typeface="Times New Roman" panose="02020603050405020304" pitchFamily="18" charset="0"/>
                <a:cs typeface="Times New Roman" panose="02020603050405020304" pitchFamily="18" charset="0"/>
              </a:rPr>
              <a:t>Modelo de las cinco fuerzas de Porter</a:t>
            </a:r>
            <a:br>
              <a:rPr lang="es-CO" sz="3200" dirty="0" smtClean="0">
                <a:latin typeface="Times New Roman" panose="02020603050405020304" pitchFamily="18" charset="0"/>
                <a:cs typeface="Times New Roman" panose="02020603050405020304" pitchFamily="18" charset="0"/>
              </a:rPr>
            </a:br>
            <a:r>
              <a:rPr lang="es-CO" sz="3200" dirty="0">
                <a:latin typeface="Times New Roman" panose="02020603050405020304" pitchFamily="18" charset="0"/>
                <a:cs typeface="Times New Roman" panose="02020603050405020304" pitchFamily="18" charset="0"/>
              </a:rPr>
              <a:t/>
            </a:r>
            <a:br>
              <a:rPr lang="es-CO" sz="3200" dirty="0">
                <a:latin typeface="Times New Roman" panose="02020603050405020304" pitchFamily="18" charset="0"/>
                <a:cs typeface="Times New Roman" panose="02020603050405020304" pitchFamily="18" charset="0"/>
              </a:rPr>
            </a:br>
            <a:r>
              <a:rPr lang="es-CO" sz="3200" dirty="0" smtClean="0">
                <a:latin typeface="Times New Roman" panose="02020603050405020304" pitchFamily="18" charset="0"/>
                <a:cs typeface="Times New Roman" panose="02020603050405020304" pitchFamily="18" charset="0"/>
              </a:rPr>
              <a:t/>
            </a:r>
            <a:br>
              <a:rPr lang="es-CO" sz="3200" dirty="0" smtClean="0">
                <a:latin typeface="Times New Roman" panose="02020603050405020304" pitchFamily="18" charset="0"/>
                <a:cs typeface="Times New Roman" panose="02020603050405020304" pitchFamily="18" charset="0"/>
              </a:rPr>
            </a:br>
            <a:r>
              <a:rPr lang="es-CO" sz="3200" dirty="0">
                <a:latin typeface="Times New Roman" panose="02020603050405020304" pitchFamily="18" charset="0"/>
                <a:cs typeface="Times New Roman" panose="02020603050405020304" pitchFamily="18" charset="0"/>
              </a:rPr>
              <a:t/>
            </a:r>
            <a:br>
              <a:rPr lang="es-CO" sz="3200" dirty="0">
                <a:latin typeface="Times New Roman" panose="02020603050405020304" pitchFamily="18" charset="0"/>
                <a:cs typeface="Times New Roman" panose="02020603050405020304" pitchFamily="18" charset="0"/>
              </a:rPr>
            </a:br>
            <a:r>
              <a:rPr lang="es-CO" sz="3200" dirty="0" smtClean="0">
                <a:latin typeface="Times New Roman" panose="02020603050405020304" pitchFamily="18" charset="0"/>
                <a:cs typeface="Times New Roman" panose="02020603050405020304" pitchFamily="18" charset="0"/>
              </a:rPr>
              <a:t/>
            </a:r>
            <a:br>
              <a:rPr lang="es-CO" sz="3200" dirty="0" smtClean="0">
                <a:latin typeface="Times New Roman" panose="02020603050405020304" pitchFamily="18" charset="0"/>
                <a:cs typeface="Times New Roman" panose="02020603050405020304" pitchFamily="18" charset="0"/>
              </a:rPr>
            </a:br>
            <a:endParaRPr lang="es-CO" sz="3200"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531650" y="1355063"/>
            <a:ext cx="8596668" cy="4805082"/>
          </a:xfrm>
        </p:spPr>
        <p:txBody>
          <a:bodyPr>
            <a:noAutofit/>
          </a:bodyPr>
          <a:lstStyle/>
          <a:p>
            <a:endParaRPr lang="es-CO" sz="2000" dirty="0" smtClean="0">
              <a:latin typeface="Times New Roman" panose="02020603050405020304" pitchFamily="18" charset="0"/>
              <a:cs typeface="Times New Roman" panose="02020603050405020304" pitchFamily="18" charset="0"/>
            </a:endParaRPr>
          </a:p>
          <a:p>
            <a:endParaRPr lang="es-CO" sz="2000" dirty="0">
              <a:latin typeface="Times New Roman" panose="02020603050405020304" pitchFamily="18" charset="0"/>
              <a:cs typeface="Times New Roman" panose="02020603050405020304" pitchFamily="18" charset="0"/>
            </a:endParaRPr>
          </a:p>
          <a:p>
            <a:endParaRPr lang="es-CO" sz="2000" dirty="0" smtClean="0">
              <a:latin typeface="Times New Roman" panose="02020603050405020304" pitchFamily="18" charset="0"/>
              <a:cs typeface="Times New Roman" panose="02020603050405020304" pitchFamily="18" charset="0"/>
            </a:endParaRPr>
          </a:p>
          <a:p>
            <a:endParaRPr lang="es-CO" sz="2000" dirty="0">
              <a:latin typeface="Times New Roman" panose="02020603050405020304" pitchFamily="18" charset="0"/>
              <a:cs typeface="Times New Roman" panose="02020603050405020304" pitchFamily="18" charset="0"/>
            </a:endParaRPr>
          </a:p>
          <a:p>
            <a:endParaRPr lang="es-CO" sz="2000" dirty="0" smtClean="0">
              <a:latin typeface="Times New Roman" panose="02020603050405020304" pitchFamily="18" charset="0"/>
              <a:cs typeface="Times New Roman" panose="02020603050405020304" pitchFamily="18" charset="0"/>
            </a:endParaRPr>
          </a:p>
          <a:p>
            <a:endParaRPr lang="es-CO" sz="2000" dirty="0" smtClean="0">
              <a:latin typeface="Times New Roman" panose="02020603050405020304" pitchFamily="18" charset="0"/>
              <a:cs typeface="Times New Roman" panose="02020603050405020304" pitchFamily="18" charset="0"/>
            </a:endParaRPr>
          </a:p>
          <a:p>
            <a:endParaRPr lang="es-CO" sz="2000" dirty="0">
              <a:latin typeface="Times New Roman" panose="02020603050405020304" pitchFamily="18" charset="0"/>
              <a:cs typeface="Times New Roman" panose="02020603050405020304" pitchFamily="18" charset="0"/>
            </a:endParaRPr>
          </a:p>
          <a:p>
            <a:endParaRPr lang="es-CO" sz="2000" dirty="0" smtClean="0">
              <a:latin typeface="Times New Roman" panose="02020603050405020304" pitchFamily="18" charset="0"/>
              <a:cs typeface="Times New Roman" panose="02020603050405020304" pitchFamily="18" charset="0"/>
            </a:endParaRPr>
          </a:p>
          <a:p>
            <a:endParaRPr lang="es-CO" sz="2000" dirty="0">
              <a:latin typeface="Times New Roman" panose="02020603050405020304" pitchFamily="18" charset="0"/>
              <a:cs typeface="Times New Roman" panose="02020603050405020304" pitchFamily="18" charset="0"/>
            </a:endParaRPr>
          </a:p>
          <a:p>
            <a:endParaRPr lang="es-CO" sz="2000" dirty="0" smtClean="0">
              <a:latin typeface="Times New Roman" panose="02020603050405020304" pitchFamily="18" charset="0"/>
              <a:cs typeface="Times New Roman" panose="02020603050405020304" pitchFamily="18" charset="0"/>
            </a:endParaRPr>
          </a:p>
          <a:p>
            <a:endParaRPr lang="es-CO" sz="2000" dirty="0" smtClean="0">
              <a:latin typeface="Times New Roman" panose="02020603050405020304" pitchFamily="18" charset="0"/>
              <a:cs typeface="Times New Roman" panose="02020603050405020304" pitchFamily="18" charset="0"/>
            </a:endParaRPr>
          </a:p>
          <a:p>
            <a:endParaRPr lang="es-CO" sz="2000" dirty="0">
              <a:latin typeface="Times New Roman" panose="02020603050405020304" pitchFamily="18" charset="0"/>
              <a:cs typeface="Times New Roman" panose="02020603050405020304" pitchFamily="18" charset="0"/>
            </a:endParaRPr>
          </a:p>
          <a:p>
            <a:endParaRPr lang="es-CO" sz="2000" dirty="0">
              <a:latin typeface="Times New Roman" panose="02020603050405020304" pitchFamily="18" charset="0"/>
              <a:cs typeface="Times New Roman" panose="02020603050405020304" pitchFamily="18" charset="0"/>
            </a:endParaRPr>
          </a:p>
          <a:p>
            <a:endParaRPr lang="es-CO" sz="2000" dirty="0" smtClean="0">
              <a:latin typeface="Times New Roman" panose="02020603050405020304" pitchFamily="18" charset="0"/>
              <a:cs typeface="Times New Roman" panose="02020603050405020304" pitchFamily="18" charset="0"/>
            </a:endParaRPr>
          </a:p>
          <a:p>
            <a:pPr marL="0" indent="0">
              <a:buNone/>
            </a:pPr>
            <a:endParaRPr lang="es-CO" sz="2000" dirty="0">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1355063"/>
            <a:ext cx="6799231" cy="4686300"/>
          </a:xfrm>
          <a:prstGeom prst="rect">
            <a:avLst/>
          </a:prstGeom>
        </p:spPr>
      </p:pic>
      <p:sp>
        <p:nvSpPr>
          <p:cNvPr id="5" name="CuadroTexto 4"/>
          <p:cNvSpPr txBox="1"/>
          <p:nvPr/>
        </p:nvSpPr>
        <p:spPr>
          <a:xfrm>
            <a:off x="2075828" y="5942537"/>
            <a:ext cx="3482289" cy="276999"/>
          </a:xfrm>
          <a:prstGeom prst="rect">
            <a:avLst/>
          </a:prstGeom>
          <a:noFill/>
        </p:spPr>
        <p:txBody>
          <a:bodyPr wrap="square" rtlCol="0">
            <a:spAutoFit/>
          </a:bodyPr>
          <a:lstStyle/>
          <a:p>
            <a:r>
              <a:rPr lang="es-CO" sz="1200" dirty="0" smtClean="0">
                <a:latin typeface="Times New Roman" panose="02020603050405020304" pitchFamily="18" charset="0"/>
                <a:cs typeface="Times New Roman" panose="02020603050405020304" pitchFamily="18" charset="0"/>
              </a:rPr>
              <a:t>Tomado de: https://sites.google.com/a/espe.edu.ec/</a:t>
            </a:r>
            <a:endParaRPr lang="es-CO"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662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342966"/>
          </a:xfrm>
        </p:spPr>
        <p:txBody>
          <a:bodyPr>
            <a:normAutofit/>
          </a:bodyPr>
          <a:lstStyle/>
          <a:p>
            <a:r>
              <a:rPr lang="es-CO" sz="2000" dirty="0" smtClean="0">
                <a:latin typeface="Times New Roman" panose="02020603050405020304" pitchFamily="18" charset="0"/>
                <a:cs typeface="Times New Roman" panose="02020603050405020304" pitchFamily="18" charset="0"/>
              </a:rPr>
              <a:t/>
            </a:r>
            <a:br>
              <a:rPr lang="es-CO" sz="2000" dirty="0" smtClean="0">
                <a:latin typeface="Times New Roman" panose="02020603050405020304" pitchFamily="18" charset="0"/>
                <a:cs typeface="Times New Roman" panose="02020603050405020304" pitchFamily="18" charset="0"/>
              </a:rPr>
            </a:br>
            <a:r>
              <a:rPr lang="es-CO" sz="2000" dirty="0" smtClean="0">
                <a:solidFill>
                  <a:schemeClr val="tx1"/>
                </a:solidFill>
                <a:latin typeface="Times New Roman" panose="02020603050405020304" pitchFamily="18" charset="0"/>
                <a:cs typeface="Times New Roman" panose="02020603050405020304" pitchFamily="18" charset="0"/>
              </a:rPr>
              <a:t>Es </a:t>
            </a:r>
            <a:r>
              <a:rPr lang="es-CO" sz="2000" dirty="0">
                <a:solidFill>
                  <a:schemeClr val="tx1"/>
                </a:solidFill>
                <a:latin typeface="Times New Roman" panose="02020603050405020304" pitchFamily="18" charset="0"/>
                <a:cs typeface="Times New Roman" panose="02020603050405020304" pitchFamily="18" charset="0"/>
              </a:rPr>
              <a:t>la herramienta mas utilizada para analizar el entorno competitivo de las organizaciones  donde se encarga de indagar 5 factores en específicos como son :</a:t>
            </a:r>
            <a:br>
              <a:rPr lang="es-CO" sz="2000" dirty="0">
                <a:solidFill>
                  <a:schemeClr val="tx1"/>
                </a:solidFill>
                <a:latin typeface="Times New Roman" panose="02020603050405020304" pitchFamily="18" charset="0"/>
                <a:cs typeface="Times New Roman" panose="02020603050405020304" pitchFamily="18" charset="0"/>
              </a:rPr>
            </a:br>
            <a:r>
              <a:rPr lang="es-CO" sz="2000" dirty="0" smtClean="0">
                <a:solidFill>
                  <a:schemeClr val="tx1"/>
                </a:solidFill>
                <a:latin typeface="Times New Roman" panose="02020603050405020304" pitchFamily="18" charset="0"/>
                <a:cs typeface="Times New Roman" panose="02020603050405020304" pitchFamily="18" charset="0"/>
              </a:rPr>
              <a:t/>
            </a:r>
            <a:br>
              <a:rPr lang="es-CO" sz="2000" dirty="0" smtClean="0">
                <a:solidFill>
                  <a:schemeClr val="tx1"/>
                </a:solidFill>
                <a:latin typeface="Times New Roman" panose="02020603050405020304" pitchFamily="18" charset="0"/>
                <a:cs typeface="Times New Roman" panose="02020603050405020304" pitchFamily="18" charset="0"/>
              </a:rPr>
            </a:br>
            <a:r>
              <a:rPr lang="es-CO" sz="2000" dirty="0">
                <a:solidFill>
                  <a:schemeClr val="tx1"/>
                </a:solidFill>
                <a:latin typeface="Times New Roman" panose="02020603050405020304" pitchFamily="18" charset="0"/>
                <a:cs typeface="Times New Roman" panose="02020603050405020304" pitchFamily="18" charset="0"/>
              </a:rPr>
              <a:t/>
            </a:r>
            <a:br>
              <a:rPr lang="es-CO" sz="2000" dirty="0">
                <a:solidFill>
                  <a:schemeClr val="tx1"/>
                </a:solidFill>
                <a:latin typeface="Times New Roman" panose="02020603050405020304" pitchFamily="18" charset="0"/>
                <a:cs typeface="Times New Roman" panose="02020603050405020304" pitchFamily="18" charset="0"/>
              </a:rPr>
            </a:br>
            <a:r>
              <a:rPr lang="es-CO" sz="2000" b="1" dirty="0" smtClean="0">
                <a:solidFill>
                  <a:schemeClr val="tx1"/>
                </a:solidFill>
                <a:latin typeface="Times New Roman" panose="02020603050405020304" pitchFamily="18" charset="0"/>
                <a:cs typeface="Times New Roman" panose="02020603050405020304" pitchFamily="18" charset="0"/>
              </a:rPr>
              <a:t>La </a:t>
            </a:r>
            <a:r>
              <a:rPr lang="es-CO" sz="2000" b="1" dirty="0">
                <a:solidFill>
                  <a:schemeClr val="tx1"/>
                </a:solidFill>
                <a:latin typeface="Times New Roman" panose="02020603050405020304" pitchFamily="18" charset="0"/>
                <a:cs typeface="Times New Roman" panose="02020603050405020304" pitchFamily="18" charset="0"/>
              </a:rPr>
              <a:t>amenaza de nuevos competidores al mercado.</a:t>
            </a:r>
            <a:br>
              <a:rPr lang="es-CO" sz="2000" b="1" dirty="0">
                <a:solidFill>
                  <a:schemeClr val="tx1"/>
                </a:solidFill>
                <a:latin typeface="Times New Roman" panose="02020603050405020304" pitchFamily="18" charset="0"/>
                <a:cs typeface="Times New Roman" panose="02020603050405020304" pitchFamily="18" charset="0"/>
              </a:rPr>
            </a:br>
            <a:r>
              <a:rPr lang="es-CO" sz="2000" dirty="0">
                <a:solidFill>
                  <a:schemeClr val="tx1"/>
                </a:solidFill>
                <a:latin typeface="Times New Roman" panose="02020603050405020304" pitchFamily="18" charset="0"/>
                <a:cs typeface="Times New Roman" panose="02020603050405020304" pitchFamily="18" charset="0"/>
              </a:rPr>
              <a:t>Determina cuales son esas ventajas  competitivas con las que cuentas los mismos y la forma como estas pueden ser afrontadas  y superadas por las organizaciones mediante una sana competencia </a:t>
            </a:r>
            <a:r>
              <a:rPr lang="es-CO" sz="2000" dirty="0" smtClean="0">
                <a:solidFill>
                  <a:schemeClr val="tx1"/>
                </a:solidFill>
                <a:latin typeface="Times New Roman" panose="02020603050405020304" pitchFamily="18" charset="0"/>
                <a:cs typeface="Times New Roman" panose="02020603050405020304" pitchFamily="18" charset="0"/>
              </a:rPr>
              <a:t/>
            </a:r>
            <a:br>
              <a:rPr lang="es-CO" sz="2000" dirty="0" smtClean="0">
                <a:solidFill>
                  <a:schemeClr val="tx1"/>
                </a:solidFill>
                <a:latin typeface="Times New Roman" panose="02020603050405020304" pitchFamily="18" charset="0"/>
                <a:cs typeface="Times New Roman" panose="02020603050405020304" pitchFamily="18" charset="0"/>
              </a:rPr>
            </a:br>
            <a:r>
              <a:rPr lang="es-CO" sz="2000" dirty="0">
                <a:solidFill>
                  <a:schemeClr val="tx1"/>
                </a:solidFill>
                <a:latin typeface="Times New Roman" panose="02020603050405020304" pitchFamily="18" charset="0"/>
                <a:cs typeface="Times New Roman" panose="02020603050405020304" pitchFamily="18" charset="0"/>
              </a:rPr>
              <a:t/>
            </a:r>
            <a:br>
              <a:rPr lang="es-CO" sz="2000" dirty="0">
                <a:solidFill>
                  <a:schemeClr val="tx1"/>
                </a:solidFill>
                <a:latin typeface="Times New Roman" panose="02020603050405020304" pitchFamily="18" charset="0"/>
                <a:cs typeface="Times New Roman" panose="02020603050405020304" pitchFamily="18" charset="0"/>
              </a:rPr>
            </a:br>
            <a:r>
              <a:rPr lang="es-CO" sz="2000" b="1" dirty="0">
                <a:solidFill>
                  <a:schemeClr val="tx1"/>
                </a:solidFill>
                <a:latin typeface="Times New Roman" panose="02020603050405020304" pitchFamily="18" charset="0"/>
                <a:cs typeface="Times New Roman" panose="02020603050405020304" pitchFamily="18" charset="0"/>
              </a:rPr>
              <a:t/>
            </a:r>
            <a:br>
              <a:rPr lang="es-CO" sz="2000" b="1" dirty="0">
                <a:solidFill>
                  <a:schemeClr val="tx1"/>
                </a:solidFill>
                <a:latin typeface="Times New Roman" panose="02020603050405020304" pitchFamily="18" charset="0"/>
                <a:cs typeface="Times New Roman" panose="02020603050405020304" pitchFamily="18" charset="0"/>
              </a:rPr>
            </a:br>
            <a:r>
              <a:rPr lang="es-CO" sz="2000" b="1" dirty="0">
                <a:solidFill>
                  <a:schemeClr val="tx1"/>
                </a:solidFill>
                <a:latin typeface="Times New Roman" panose="02020603050405020304" pitchFamily="18" charset="0"/>
                <a:cs typeface="Times New Roman" panose="02020603050405020304" pitchFamily="18" charset="0"/>
              </a:rPr>
              <a:t>Poder de negociación con los clientes.</a:t>
            </a:r>
            <a:br>
              <a:rPr lang="es-CO" sz="2000" b="1" dirty="0">
                <a:solidFill>
                  <a:schemeClr val="tx1"/>
                </a:solidFill>
                <a:latin typeface="Times New Roman" panose="02020603050405020304" pitchFamily="18" charset="0"/>
                <a:cs typeface="Times New Roman" panose="02020603050405020304" pitchFamily="18" charset="0"/>
              </a:rPr>
            </a:br>
            <a:r>
              <a:rPr lang="es-CO" sz="2000" dirty="0">
                <a:solidFill>
                  <a:schemeClr val="tx1"/>
                </a:solidFill>
                <a:latin typeface="Times New Roman" panose="02020603050405020304" pitchFamily="18" charset="0"/>
                <a:cs typeface="Times New Roman" panose="02020603050405020304" pitchFamily="18" charset="0"/>
              </a:rPr>
              <a:t>Proporciona la información sobre la situación del mercado  y que grupo de clientes pueden ejercer un mayor demanda , valiéndose de ciertas variables motivantes que les permita entrar un gana – gana.</a:t>
            </a:r>
            <a:r>
              <a:rPr lang="es-CO" sz="2000" dirty="0">
                <a:latin typeface="Times New Roman" panose="02020603050405020304" pitchFamily="18" charset="0"/>
                <a:cs typeface="Times New Roman" panose="02020603050405020304" pitchFamily="18" charset="0"/>
              </a:rPr>
              <a:t/>
            </a:r>
            <a:br>
              <a:rPr lang="es-CO" sz="2000" dirty="0">
                <a:latin typeface="Times New Roman" panose="02020603050405020304" pitchFamily="18" charset="0"/>
                <a:cs typeface="Times New Roman" panose="02020603050405020304" pitchFamily="18" charset="0"/>
              </a:rPr>
            </a:br>
            <a:endParaRPr lang="es-CO"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350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717176"/>
            <a:ext cx="8596668" cy="5737412"/>
          </a:xfrm>
        </p:spPr>
        <p:txBody>
          <a:bodyPr>
            <a:normAutofit fontScale="92500" lnSpcReduction="20000"/>
          </a:bodyPr>
          <a:lstStyle/>
          <a:p>
            <a:pPr marL="0" indent="0">
              <a:buNone/>
            </a:pPr>
            <a:r>
              <a:rPr lang="es-CO" sz="2200" b="1" dirty="0">
                <a:solidFill>
                  <a:schemeClr val="tx1"/>
                </a:solidFill>
                <a:latin typeface="Times New Roman" panose="02020603050405020304" pitchFamily="18" charset="0"/>
                <a:cs typeface="Times New Roman" panose="02020603050405020304" pitchFamily="18" charset="0"/>
              </a:rPr>
              <a:t>Poder negociación con los proveedores</a:t>
            </a:r>
            <a:r>
              <a:rPr lang="es-CO" sz="2200" dirty="0">
                <a:solidFill>
                  <a:schemeClr val="tx1"/>
                </a:solidFill>
                <a:latin typeface="Times New Roman" panose="02020603050405020304" pitchFamily="18" charset="0"/>
                <a:cs typeface="Times New Roman" panose="02020603050405020304" pitchFamily="18" charset="0"/>
              </a:rPr>
              <a:t/>
            </a:r>
            <a:br>
              <a:rPr lang="es-CO" sz="2200" dirty="0">
                <a:solidFill>
                  <a:schemeClr val="tx1"/>
                </a:solidFill>
                <a:latin typeface="Times New Roman" panose="02020603050405020304" pitchFamily="18" charset="0"/>
                <a:cs typeface="Times New Roman" panose="02020603050405020304" pitchFamily="18" charset="0"/>
              </a:rPr>
            </a:br>
            <a:r>
              <a:rPr lang="es-CO" sz="2200" dirty="0">
                <a:solidFill>
                  <a:schemeClr val="tx1"/>
                </a:solidFill>
                <a:latin typeface="Times New Roman" panose="02020603050405020304" pitchFamily="18" charset="0"/>
                <a:cs typeface="Times New Roman" panose="02020603050405020304" pitchFamily="18" charset="0"/>
              </a:rPr>
              <a:t/>
            </a:r>
            <a:br>
              <a:rPr lang="es-CO" sz="2200" dirty="0">
                <a:solidFill>
                  <a:schemeClr val="tx1"/>
                </a:solidFill>
                <a:latin typeface="Times New Roman" panose="02020603050405020304" pitchFamily="18" charset="0"/>
                <a:cs typeface="Times New Roman" panose="02020603050405020304" pitchFamily="18" charset="0"/>
              </a:rPr>
            </a:br>
            <a:r>
              <a:rPr lang="es-CO" sz="2200" dirty="0">
                <a:solidFill>
                  <a:schemeClr val="tx1"/>
                </a:solidFill>
                <a:latin typeface="Times New Roman" panose="02020603050405020304" pitchFamily="18" charset="0"/>
                <a:cs typeface="Times New Roman" panose="02020603050405020304" pitchFamily="18" charset="0"/>
              </a:rPr>
              <a:t>Hace alusión al poder que ejercen los proveedores  en la negociaciones donde se debe tener un dominio por parte del comprador  con el propósito de no incurrir en sobre costos que alteren los presupuesto de compra, por tal motivo se hace  importante  siempre llegar a buena negociación donde se obtenga un producto a buen precio con  muy buena </a:t>
            </a:r>
            <a:r>
              <a:rPr lang="es-CO" sz="2200" dirty="0" smtClean="0">
                <a:solidFill>
                  <a:schemeClr val="tx1"/>
                </a:solidFill>
                <a:latin typeface="Times New Roman" panose="02020603050405020304" pitchFamily="18" charset="0"/>
                <a:cs typeface="Times New Roman" panose="02020603050405020304" pitchFamily="18" charset="0"/>
              </a:rPr>
              <a:t>calidad.</a:t>
            </a:r>
            <a:br>
              <a:rPr lang="es-CO" sz="2200" dirty="0" smtClean="0">
                <a:solidFill>
                  <a:schemeClr val="tx1"/>
                </a:solidFill>
                <a:latin typeface="Times New Roman" panose="02020603050405020304" pitchFamily="18" charset="0"/>
                <a:cs typeface="Times New Roman" panose="02020603050405020304" pitchFamily="18" charset="0"/>
              </a:rPr>
            </a:br>
            <a:r>
              <a:rPr lang="es-CO" sz="2200" dirty="0" smtClean="0">
                <a:solidFill>
                  <a:schemeClr val="tx1"/>
                </a:solidFill>
                <a:latin typeface="Times New Roman" panose="02020603050405020304" pitchFamily="18" charset="0"/>
                <a:cs typeface="Times New Roman" panose="02020603050405020304" pitchFamily="18" charset="0"/>
              </a:rPr>
              <a:t/>
            </a:r>
            <a:br>
              <a:rPr lang="es-CO" sz="2200" dirty="0" smtClean="0">
                <a:solidFill>
                  <a:schemeClr val="tx1"/>
                </a:solidFill>
                <a:latin typeface="Times New Roman" panose="02020603050405020304" pitchFamily="18" charset="0"/>
                <a:cs typeface="Times New Roman" panose="02020603050405020304" pitchFamily="18" charset="0"/>
              </a:rPr>
            </a:br>
            <a:r>
              <a:rPr lang="es-CO" sz="2200" b="1" dirty="0" smtClean="0">
                <a:solidFill>
                  <a:schemeClr val="tx1"/>
                </a:solidFill>
                <a:latin typeface="Times New Roman" panose="02020603050405020304" pitchFamily="18" charset="0"/>
                <a:cs typeface="Times New Roman" panose="02020603050405020304" pitchFamily="18" charset="0"/>
              </a:rPr>
              <a:t>Amenazas </a:t>
            </a:r>
            <a:r>
              <a:rPr lang="es-CO" sz="2200" b="1" dirty="0">
                <a:solidFill>
                  <a:schemeClr val="tx1"/>
                </a:solidFill>
                <a:latin typeface="Times New Roman" panose="02020603050405020304" pitchFamily="18" charset="0"/>
                <a:cs typeface="Times New Roman" panose="02020603050405020304" pitchFamily="18" charset="0"/>
              </a:rPr>
              <a:t>de productos y Bienes Sustitutos. </a:t>
            </a:r>
            <a:r>
              <a:rPr lang="es-CO" sz="2200" dirty="0">
                <a:solidFill>
                  <a:schemeClr val="tx1"/>
                </a:solidFill>
                <a:latin typeface="Times New Roman" panose="02020603050405020304" pitchFamily="18" charset="0"/>
                <a:cs typeface="Times New Roman" panose="02020603050405020304" pitchFamily="18" charset="0"/>
              </a:rPr>
              <a:t> </a:t>
            </a:r>
            <a:br>
              <a:rPr lang="es-CO" sz="2200" dirty="0">
                <a:solidFill>
                  <a:schemeClr val="tx1"/>
                </a:solidFill>
                <a:latin typeface="Times New Roman" panose="02020603050405020304" pitchFamily="18" charset="0"/>
                <a:cs typeface="Times New Roman" panose="02020603050405020304" pitchFamily="18" charset="0"/>
              </a:rPr>
            </a:br>
            <a:r>
              <a:rPr lang="es-CO" sz="2200" dirty="0">
                <a:solidFill>
                  <a:schemeClr val="tx1"/>
                </a:solidFill>
                <a:latin typeface="Times New Roman" panose="02020603050405020304" pitchFamily="18" charset="0"/>
                <a:cs typeface="Times New Roman" panose="02020603050405020304" pitchFamily="18" charset="0"/>
              </a:rPr>
              <a:t/>
            </a:r>
            <a:br>
              <a:rPr lang="es-CO" sz="2200" dirty="0">
                <a:solidFill>
                  <a:schemeClr val="tx1"/>
                </a:solidFill>
                <a:latin typeface="Times New Roman" panose="02020603050405020304" pitchFamily="18" charset="0"/>
                <a:cs typeface="Times New Roman" panose="02020603050405020304" pitchFamily="18" charset="0"/>
              </a:rPr>
            </a:br>
            <a:r>
              <a:rPr lang="es-CO" sz="2200" dirty="0">
                <a:solidFill>
                  <a:schemeClr val="tx1"/>
                </a:solidFill>
                <a:latin typeface="Times New Roman" panose="02020603050405020304" pitchFamily="18" charset="0"/>
                <a:cs typeface="Times New Roman" panose="02020603050405020304" pitchFamily="18" charset="0"/>
              </a:rPr>
              <a:t>Estamos inmerso en un mercado donde constantemente se están ingresando  nuevos productos y servicios al mercado , cada vez con nuevas características que suplen en algunas de las ocasiones  alas de aquellos productos que están en el mercado actual , por tal motivo siempre hay que estar atentos a buscar nuevas alternativas que nos permita tener los segmento de mercado  satisfechos y fieles a nuestros marcas. </a:t>
            </a:r>
            <a:br>
              <a:rPr lang="es-CO" sz="2200" dirty="0">
                <a:solidFill>
                  <a:schemeClr val="tx1"/>
                </a:solidFill>
                <a:latin typeface="Times New Roman" panose="02020603050405020304" pitchFamily="18" charset="0"/>
                <a:cs typeface="Times New Roman" panose="02020603050405020304" pitchFamily="18" charset="0"/>
              </a:rPr>
            </a:br>
            <a:endParaRPr lang="es-CO" sz="2200" b="1" dirty="0">
              <a:latin typeface="Times New Roman" panose="02020603050405020304" pitchFamily="18" charset="0"/>
              <a:cs typeface="Times New Roman" panose="02020603050405020304" pitchFamily="18" charset="0"/>
            </a:endParaRPr>
          </a:p>
          <a:p>
            <a:pPr marL="0" indent="0">
              <a:buNone/>
            </a:pPr>
            <a:r>
              <a:rPr lang="es-CO" sz="2200" b="1" dirty="0" smtClean="0">
                <a:latin typeface="Times New Roman" panose="02020603050405020304" pitchFamily="18" charset="0"/>
                <a:cs typeface="Times New Roman" panose="02020603050405020304" pitchFamily="18" charset="0"/>
              </a:rPr>
              <a:t>Rivalidad entre Competidores </a:t>
            </a:r>
          </a:p>
          <a:p>
            <a:pPr marL="0" indent="0">
              <a:buNone/>
            </a:pPr>
            <a:r>
              <a:rPr lang="es-CO" sz="2200" dirty="0" smtClean="0">
                <a:latin typeface="Times New Roman" panose="02020603050405020304" pitchFamily="18" charset="0"/>
                <a:cs typeface="Times New Roman" panose="02020603050405020304" pitchFamily="18" charset="0"/>
              </a:rPr>
              <a:t>Es un fenómeno que toma fuerza en la actualidad y que  lo vivenciamos en todos los campos  y es como organizaciones o personas compiten en un mismo sector de la economía , utilizando como estratégicas  un sinnúmero de variables como son la calidad , precio , servicio, etc.</a:t>
            </a:r>
          </a:p>
          <a:p>
            <a:pPr marL="0" indent="0">
              <a:buNone/>
            </a:pPr>
            <a:endParaRPr lang="es-CO" sz="2000" dirty="0">
              <a:latin typeface="Times New Roman" panose="02020603050405020304" pitchFamily="18" charset="0"/>
              <a:cs typeface="Times New Roman" panose="02020603050405020304" pitchFamily="18" charset="0"/>
            </a:endParaRPr>
          </a:p>
          <a:p>
            <a:pPr marL="0" indent="0">
              <a:buNone/>
            </a:pPr>
            <a:endParaRPr lang="es-C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26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144</TotalTime>
  <Words>477</Words>
  <Application>Microsoft Office PowerPoint</Application>
  <PresentationFormat>Panorámica</PresentationFormat>
  <Paragraphs>43</Paragraphs>
  <Slides>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Times New Roman</vt:lpstr>
      <vt:lpstr>Trebuchet MS</vt:lpstr>
      <vt:lpstr>Wingdings 3</vt:lpstr>
      <vt:lpstr>Faceta</vt:lpstr>
      <vt:lpstr>Análisis del Entorno</vt:lpstr>
      <vt:lpstr>Factores  del Entorno</vt:lpstr>
      <vt:lpstr>Presentación de PowerPoint</vt:lpstr>
      <vt:lpstr>Presentación de PowerPoint</vt:lpstr>
      <vt:lpstr>Presentación de PowerPoint</vt:lpstr>
      <vt:lpstr>Modelo de las cinco fuerzas de Porter     </vt:lpstr>
      <vt:lpstr> Es la herramienta mas utilizada para analizar el entorno competitivo de las organizaciones  donde se encarga de indagar 5 factores en específicos como son :   La amenaza de nuevos competidores al mercado. Determina cuales son esas ventajas  competitivas con las que cuentas los mismos y la forma como estas pueden ser afrontadas  y superadas por las organizaciones mediante una sana competencia    Poder de negociación con los clientes. Proporciona la información sobre la situación del mercado  y que grupo de clientes pueden ejercer un mayor demanda , valiéndose de ciertas variables motivantes que les permita entrar un gana – gana. </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del Entorno</dc:title>
  <dc:creator>CARLOS VIDAL</dc:creator>
  <cp:lastModifiedBy>CARLOS VIDAL</cp:lastModifiedBy>
  <cp:revision>25</cp:revision>
  <dcterms:created xsi:type="dcterms:W3CDTF">2017-05-07T18:44:32Z</dcterms:created>
  <dcterms:modified xsi:type="dcterms:W3CDTF">2017-05-07T21:09:17Z</dcterms:modified>
</cp:coreProperties>
</file>