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61" r:id="rId3"/>
    <p:sldId id="260" r:id="rId4"/>
    <p:sldId id="259" r:id="rId5"/>
    <p:sldId id="258" r:id="rId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6ECB3A-6542-412C-9DCB-E013D4AF2E56}" type="datetimeFigureOut">
              <a:rPr lang="es-CO" smtClean="0"/>
              <a:t>24/05/2017</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2C1F18-C7F6-4AD9-A820-844318957BD7}" type="slidenum">
              <a:rPr lang="es-CO" smtClean="0"/>
              <a:t>‹Nº›</a:t>
            </a:fld>
            <a:endParaRPr lang="es-CO"/>
          </a:p>
        </p:txBody>
      </p:sp>
    </p:spTree>
    <p:extLst>
      <p:ext uri="{BB962C8B-B14F-4D97-AF65-F5344CB8AC3E}">
        <p14:creationId xmlns:p14="http://schemas.microsoft.com/office/powerpoint/2010/main" val="2204297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CO" altLang="es-CO"/>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883" indent="-285724">
              <a:defRPr>
                <a:solidFill>
                  <a:schemeClr val="tx1"/>
                </a:solidFill>
                <a:latin typeface="Calibri" panose="020F0502020204030204" pitchFamily="34" charset="0"/>
              </a:defRPr>
            </a:lvl2pPr>
            <a:lvl3pPr marL="1142898" indent="-228580">
              <a:defRPr>
                <a:solidFill>
                  <a:schemeClr val="tx1"/>
                </a:solidFill>
                <a:latin typeface="Calibri" panose="020F0502020204030204" pitchFamily="34" charset="0"/>
              </a:defRPr>
            </a:lvl3pPr>
            <a:lvl4pPr marL="1600057" indent="-228580">
              <a:defRPr>
                <a:solidFill>
                  <a:schemeClr val="tx1"/>
                </a:solidFill>
                <a:latin typeface="Calibri" panose="020F0502020204030204" pitchFamily="34" charset="0"/>
              </a:defRPr>
            </a:lvl4pPr>
            <a:lvl5pPr marL="2057217" indent="-228580">
              <a:defRPr>
                <a:solidFill>
                  <a:schemeClr val="tx1"/>
                </a:solidFill>
                <a:latin typeface="Calibri" panose="020F0502020204030204" pitchFamily="34" charset="0"/>
              </a:defRPr>
            </a:lvl5pPr>
            <a:lvl6pPr marL="2514376" indent="-228580" eaLnBrk="0" fontAlgn="base" hangingPunct="0">
              <a:spcBef>
                <a:spcPct val="0"/>
              </a:spcBef>
              <a:spcAft>
                <a:spcPct val="0"/>
              </a:spcAft>
              <a:defRPr>
                <a:solidFill>
                  <a:schemeClr val="tx1"/>
                </a:solidFill>
                <a:latin typeface="Calibri" panose="020F0502020204030204" pitchFamily="34" charset="0"/>
              </a:defRPr>
            </a:lvl6pPr>
            <a:lvl7pPr marL="2971535" indent="-228580" eaLnBrk="0" fontAlgn="base" hangingPunct="0">
              <a:spcBef>
                <a:spcPct val="0"/>
              </a:spcBef>
              <a:spcAft>
                <a:spcPct val="0"/>
              </a:spcAft>
              <a:defRPr>
                <a:solidFill>
                  <a:schemeClr val="tx1"/>
                </a:solidFill>
                <a:latin typeface="Calibri" panose="020F0502020204030204" pitchFamily="34" charset="0"/>
              </a:defRPr>
            </a:lvl7pPr>
            <a:lvl8pPr marL="3428695" indent="-228580" eaLnBrk="0" fontAlgn="base" hangingPunct="0">
              <a:spcBef>
                <a:spcPct val="0"/>
              </a:spcBef>
              <a:spcAft>
                <a:spcPct val="0"/>
              </a:spcAft>
              <a:defRPr>
                <a:solidFill>
                  <a:schemeClr val="tx1"/>
                </a:solidFill>
                <a:latin typeface="Calibri" panose="020F0502020204030204" pitchFamily="34" charset="0"/>
              </a:defRPr>
            </a:lvl8pPr>
            <a:lvl9pPr marL="3885854" indent="-22858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7FCFBB7-551C-49C5-BC6E-27C7E5AFFFE9}" type="slidenum">
              <a:rPr lang="es-CO" altLang="es-CO" smtClean="0">
                <a:solidFill>
                  <a:srgbClr val="000000"/>
                </a:solidFill>
              </a:rPr>
              <a:pPr fontAlgn="base">
                <a:spcBef>
                  <a:spcPct val="0"/>
                </a:spcBef>
                <a:spcAft>
                  <a:spcPct val="0"/>
                </a:spcAft>
              </a:pPr>
              <a:t>1</a:t>
            </a:fld>
            <a:endParaRPr lang="es-CO" altLang="es-CO">
              <a:solidFill>
                <a:srgbClr val="000000"/>
              </a:solidFill>
            </a:endParaRPr>
          </a:p>
        </p:txBody>
      </p:sp>
    </p:spTree>
    <p:extLst>
      <p:ext uri="{BB962C8B-B14F-4D97-AF65-F5344CB8AC3E}">
        <p14:creationId xmlns:p14="http://schemas.microsoft.com/office/powerpoint/2010/main" val="3578085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CO" altLang="es-CO"/>
          </a:p>
        </p:txBody>
      </p:sp>
      <p:sp>
        <p:nvSpPr>
          <p:cNvPr id="14340"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883" indent="-285724">
              <a:defRPr>
                <a:solidFill>
                  <a:schemeClr val="tx1"/>
                </a:solidFill>
                <a:latin typeface="Calibri" panose="020F0502020204030204" pitchFamily="34" charset="0"/>
              </a:defRPr>
            </a:lvl2pPr>
            <a:lvl3pPr marL="1142898" indent="-228580">
              <a:defRPr>
                <a:solidFill>
                  <a:schemeClr val="tx1"/>
                </a:solidFill>
                <a:latin typeface="Calibri" panose="020F0502020204030204" pitchFamily="34" charset="0"/>
              </a:defRPr>
            </a:lvl3pPr>
            <a:lvl4pPr marL="1600057" indent="-228580">
              <a:defRPr>
                <a:solidFill>
                  <a:schemeClr val="tx1"/>
                </a:solidFill>
                <a:latin typeface="Calibri" panose="020F0502020204030204" pitchFamily="34" charset="0"/>
              </a:defRPr>
            </a:lvl4pPr>
            <a:lvl5pPr marL="2057217" indent="-228580">
              <a:defRPr>
                <a:solidFill>
                  <a:schemeClr val="tx1"/>
                </a:solidFill>
                <a:latin typeface="Calibri" panose="020F0502020204030204" pitchFamily="34" charset="0"/>
              </a:defRPr>
            </a:lvl5pPr>
            <a:lvl6pPr marL="2514376" indent="-228580" eaLnBrk="0" fontAlgn="base" hangingPunct="0">
              <a:spcBef>
                <a:spcPct val="0"/>
              </a:spcBef>
              <a:spcAft>
                <a:spcPct val="0"/>
              </a:spcAft>
              <a:defRPr>
                <a:solidFill>
                  <a:schemeClr val="tx1"/>
                </a:solidFill>
                <a:latin typeface="Calibri" panose="020F0502020204030204" pitchFamily="34" charset="0"/>
              </a:defRPr>
            </a:lvl6pPr>
            <a:lvl7pPr marL="2971535" indent="-228580" eaLnBrk="0" fontAlgn="base" hangingPunct="0">
              <a:spcBef>
                <a:spcPct val="0"/>
              </a:spcBef>
              <a:spcAft>
                <a:spcPct val="0"/>
              </a:spcAft>
              <a:defRPr>
                <a:solidFill>
                  <a:schemeClr val="tx1"/>
                </a:solidFill>
                <a:latin typeface="Calibri" panose="020F0502020204030204" pitchFamily="34" charset="0"/>
              </a:defRPr>
            </a:lvl7pPr>
            <a:lvl8pPr marL="3428695" indent="-228580" eaLnBrk="0" fontAlgn="base" hangingPunct="0">
              <a:spcBef>
                <a:spcPct val="0"/>
              </a:spcBef>
              <a:spcAft>
                <a:spcPct val="0"/>
              </a:spcAft>
              <a:defRPr>
                <a:solidFill>
                  <a:schemeClr val="tx1"/>
                </a:solidFill>
                <a:latin typeface="Calibri" panose="020F0502020204030204" pitchFamily="34" charset="0"/>
              </a:defRPr>
            </a:lvl8pPr>
            <a:lvl9pPr marL="3885854" indent="-22858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218C714-C234-4EA5-9ED8-6F5643C7F796}" type="slidenum">
              <a:rPr lang="es-CO" altLang="es-CO" smtClean="0">
                <a:solidFill>
                  <a:srgbClr val="000000"/>
                </a:solidFill>
              </a:rPr>
              <a:pPr fontAlgn="base">
                <a:spcBef>
                  <a:spcPct val="0"/>
                </a:spcBef>
                <a:spcAft>
                  <a:spcPct val="0"/>
                </a:spcAft>
              </a:pPr>
              <a:t>5</a:t>
            </a:fld>
            <a:endParaRPr lang="es-CO" altLang="es-CO">
              <a:solidFill>
                <a:srgbClr val="000000"/>
              </a:solidFill>
            </a:endParaRPr>
          </a:p>
        </p:txBody>
      </p:sp>
    </p:spTree>
    <p:extLst>
      <p:ext uri="{BB962C8B-B14F-4D97-AF65-F5344CB8AC3E}">
        <p14:creationId xmlns:p14="http://schemas.microsoft.com/office/powerpoint/2010/main" val="787757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D2C0CC14-79FC-4D09-863F-411F2D329627}" type="datetimeFigureOut">
              <a:rPr lang="es-CO" smtClean="0"/>
              <a:t>24/05/2017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8620AAF-7BFF-4B53-965A-C53D70E4305F}" type="slidenum">
              <a:rPr lang="es-CO" smtClean="0"/>
              <a:t>‹Nº›</a:t>
            </a:fld>
            <a:endParaRPr lang="es-CO"/>
          </a:p>
        </p:txBody>
      </p:sp>
    </p:spTree>
    <p:extLst>
      <p:ext uri="{BB962C8B-B14F-4D97-AF65-F5344CB8AC3E}">
        <p14:creationId xmlns:p14="http://schemas.microsoft.com/office/powerpoint/2010/main" val="854134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D2C0CC14-79FC-4D09-863F-411F2D329627}" type="datetimeFigureOut">
              <a:rPr lang="es-CO" smtClean="0"/>
              <a:t>24/05/2017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8620AAF-7BFF-4B53-965A-C53D70E4305F}" type="slidenum">
              <a:rPr lang="es-CO" smtClean="0"/>
              <a:t>‹Nº›</a:t>
            </a:fld>
            <a:endParaRPr lang="es-CO"/>
          </a:p>
        </p:txBody>
      </p:sp>
    </p:spTree>
    <p:extLst>
      <p:ext uri="{BB962C8B-B14F-4D97-AF65-F5344CB8AC3E}">
        <p14:creationId xmlns:p14="http://schemas.microsoft.com/office/powerpoint/2010/main" val="1624867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D2C0CC14-79FC-4D09-863F-411F2D329627}" type="datetimeFigureOut">
              <a:rPr lang="es-CO" smtClean="0"/>
              <a:t>24/05/2017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8620AAF-7BFF-4B53-965A-C53D70E4305F}" type="slidenum">
              <a:rPr lang="es-CO" smtClean="0"/>
              <a:t>‹Nº›</a:t>
            </a:fld>
            <a:endParaRPr lang="es-CO"/>
          </a:p>
        </p:txBody>
      </p:sp>
    </p:spTree>
    <p:extLst>
      <p:ext uri="{BB962C8B-B14F-4D97-AF65-F5344CB8AC3E}">
        <p14:creationId xmlns:p14="http://schemas.microsoft.com/office/powerpoint/2010/main" val="191914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D2C0CC14-79FC-4D09-863F-411F2D329627}" type="datetimeFigureOut">
              <a:rPr lang="es-CO" smtClean="0"/>
              <a:t>24/05/2017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8620AAF-7BFF-4B53-965A-C53D70E4305F}" type="slidenum">
              <a:rPr lang="es-CO" smtClean="0"/>
              <a:t>‹Nº›</a:t>
            </a:fld>
            <a:endParaRPr lang="es-CO"/>
          </a:p>
        </p:txBody>
      </p:sp>
    </p:spTree>
    <p:extLst>
      <p:ext uri="{BB962C8B-B14F-4D97-AF65-F5344CB8AC3E}">
        <p14:creationId xmlns:p14="http://schemas.microsoft.com/office/powerpoint/2010/main" val="950060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D2C0CC14-79FC-4D09-863F-411F2D329627}" type="datetimeFigureOut">
              <a:rPr lang="es-CO" smtClean="0"/>
              <a:t>24/05/2017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8620AAF-7BFF-4B53-965A-C53D70E4305F}" type="slidenum">
              <a:rPr lang="es-CO" smtClean="0"/>
              <a:t>‹Nº›</a:t>
            </a:fld>
            <a:endParaRPr lang="es-CO"/>
          </a:p>
        </p:txBody>
      </p:sp>
    </p:spTree>
    <p:extLst>
      <p:ext uri="{BB962C8B-B14F-4D97-AF65-F5344CB8AC3E}">
        <p14:creationId xmlns:p14="http://schemas.microsoft.com/office/powerpoint/2010/main" val="3708241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D2C0CC14-79FC-4D09-863F-411F2D329627}" type="datetimeFigureOut">
              <a:rPr lang="es-CO" smtClean="0"/>
              <a:t>24/05/2017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8620AAF-7BFF-4B53-965A-C53D70E4305F}" type="slidenum">
              <a:rPr lang="es-CO" smtClean="0"/>
              <a:t>‹Nº›</a:t>
            </a:fld>
            <a:endParaRPr lang="es-CO"/>
          </a:p>
        </p:txBody>
      </p:sp>
    </p:spTree>
    <p:extLst>
      <p:ext uri="{BB962C8B-B14F-4D97-AF65-F5344CB8AC3E}">
        <p14:creationId xmlns:p14="http://schemas.microsoft.com/office/powerpoint/2010/main" val="2528605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D2C0CC14-79FC-4D09-863F-411F2D329627}" type="datetimeFigureOut">
              <a:rPr lang="es-CO" smtClean="0"/>
              <a:t>24/05/2017</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58620AAF-7BFF-4B53-965A-C53D70E4305F}" type="slidenum">
              <a:rPr lang="es-CO" smtClean="0"/>
              <a:t>‹Nº›</a:t>
            </a:fld>
            <a:endParaRPr lang="es-CO"/>
          </a:p>
        </p:txBody>
      </p:sp>
    </p:spTree>
    <p:extLst>
      <p:ext uri="{BB962C8B-B14F-4D97-AF65-F5344CB8AC3E}">
        <p14:creationId xmlns:p14="http://schemas.microsoft.com/office/powerpoint/2010/main" val="3531238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D2C0CC14-79FC-4D09-863F-411F2D329627}" type="datetimeFigureOut">
              <a:rPr lang="es-CO" smtClean="0"/>
              <a:t>24/05/2017</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58620AAF-7BFF-4B53-965A-C53D70E4305F}" type="slidenum">
              <a:rPr lang="es-CO" smtClean="0"/>
              <a:t>‹Nº›</a:t>
            </a:fld>
            <a:endParaRPr lang="es-CO"/>
          </a:p>
        </p:txBody>
      </p:sp>
    </p:spTree>
    <p:extLst>
      <p:ext uri="{BB962C8B-B14F-4D97-AF65-F5344CB8AC3E}">
        <p14:creationId xmlns:p14="http://schemas.microsoft.com/office/powerpoint/2010/main" val="911005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2C0CC14-79FC-4D09-863F-411F2D329627}" type="datetimeFigureOut">
              <a:rPr lang="es-CO" smtClean="0"/>
              <a:t>24/05/2017</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58620AAF-7BFF-4B53-965A-C53D70E4305F}" type="slidenum">
              <a:rPr lang="es-CO" smtClean="0"/>
              <a:t>‹Nº›</a:t>
            </a:fld>
            <a:endParaRPr lang="es-CO"/>
          </a:p>
        </p:txBody>
      </p:sp>
    </p:spTree>
    <p:extLst>
      <p:ext uri="{BB962C8B-B14F-4D97-AF65-F5344CB8AC3E}">
        <p14:creationId xmlns:p14="http://schemas.microsoft.com/office/powerpoint/2010/main" val="1881231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2C0CC14-79FC-4D09-863F-411F2D329627}" type="datetimeFigureOut">
              <a:rPr lang="es-CO" smtClean="0"/>
              <a:t>24/05/2017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8620AAF-7BFF-4B53-965A-C53D70E4305F}" type="slidenum">
              <a:rPr lang="es-CO" smtClean="0"/>
              <a:t>‹Nº›</a:t>
            </a:fld>
            <a:endParaRPr lang="es-CO"/>
          </a:p>
        </p:txBody>
      </p:sp>
    </p:spTree>
    <p:extLst>
      <p:ext uri="{BB962C8B-B14F-4D97-AF65-F5344CB8AC3E}">
        <p14:creationId xmlns:p14="http://schemas.microsoft.com/office/powerpoint/2010/main" val="2227208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2C0CC14-79FC-4D09-863F-411F2D329627}" type="datetimeFigureOut">
              <a:rPr lang="es-CO" smtClean="0"/>
              <a:t>24/05/2017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8620AAF-7BFF-4B53-965A-C53D70E4305F}" type="slidenum">
              <a:rPr lang="es-CO" smtClean="0"/>
              <a:t>‹Nº›</a:t>
            </a:fld>
            <a:endParaRPr lang="es-CO"/>
          </a:p>
        </p:txBody>
      </p:sp>
    </p:spTree>
    <p:extLst>
      <p:ext uri="{BB962C8B-B14F-4D97-AF65-F5344CB8AC3E}">
        <p14:creationId xmlns:p14="http://schemas.microsoft.com/office/powerpoint/2010/main" val="326225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C0CC14-79FC-4D09-863F-411F2D329627}" type="datetimeFigureOut">
              <a:rPr lang="es-CO" smtClean="0"/>
              <a:t>24/05/2017</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620AAF-7BFF-4B53-965A-C53D70E4305F}" type="slidenum">
              <a:rPr lang="es-CO" smtClean="0"/>
              <a:t>‹Nº›</a:t>
            </a:fld>
            <a:endParaRPr lang="es-CO"/>
          </a:p>
        </p:txBody>
      </p:sp>
    </p:spTree>
    <p:extLst>
      <p:ext uri="{BB962C8B-B14F-4D97-AF65-F5344CB8AC3E}">
        <p14:creationId xmlns:p14="http://schemas.microsoft.com/office/powerpoint/2010/main" val="2363392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descr="Mármol blanco"/>
          <p:cNvSpPr txBox="1">
            <a:spLocks noChangeArrowheads="1"/>
          </p:cNvSpPr>
          <p:nvPr/>
        </p:nvSpPr>
        <p:spPr>
          <a:xfrm>
            <a:off x="1847850" y="1052514"/>
            <a:ext cx="8351838" cy="4968875"/>
          </a:xfrm>
          <a:prstGeom prst="rect">
            <a:avLst/>
          </a:prstGeom>
          <a:noFill/>
          <a:ln/>
        </p:spPr>
        <p:txBody>
          <a:bodyPr>
            <a:normAutofit fontScale="92500"/>
          </a:bodyPr>
          <a:lstStyle/>
          <a:p>
            <a:pPr algn="just">
              <a:spcBef>
                <a:spcPct val="20000"/>
              </a:spcBef>
              <a:defRPr/>
            </a:pPr>
            <a:r>
              <a:rPr lang="es-CO" sz="3200" b="1" dirty="0">
                <a:solidFill>
                  <a:prstClr val="black"/>
                </a:solidFill>
              </a:rPr>
              <a:t>1. </a:t>
            </a:r>
            <a:r>
              <a:rPr lang="es-CO" sz="3200" dirty="0">
                <a:solidFill>
                  <a:prstClr val="black"/>
                </a:solidFill>
              </a:rPr>
              <a:t>Según los resultados es evidente que los ciudadanos evidencian que el mayor problema presentado es el del aire y es porque es una situación que acompañado la ciudad durante mucho tiempo (material </a:t>
            </a:r>
            <a:r>
              <a:rPr lang="es-CO" sz="3200" dirty="0">
                <a:solidFill>
                  <a:prstClr val="black"/>
                </a:solidFill>
              </a:rPr>
              <a:t>particulado)</a:t>
            </a:r>
            <a:endParaRPr lang="es-ES_tradnl" sz="3200" b="1" dirty="0">
              <a:solidFill>
                <a:prstClr val="black"/>
              </a:solidFill>
            </a:endParaRPr>
          </a:p>
          <a:p>
            <a:pPr algn="just">
              <a:spcBef>
                <a:spcPct val="20000"/>
              </a:spcBef>
              <a:defRPr/>
            </a:pPr>
            <a:r>
              <a:rPr lang="es-ES_tradnl" sz="3200" b="1" dirty="0">
                <a:solidFill>
                  <a:prstClr val="black"/>
                </a:solidFill>
              </a:rPr>
              <a:t>2. </a:t>
            </a:r>
            <a:r>
              <a:rPr lang="es-CO" sz="3200" dirty="0">
                <a:solidFill>
                  <a:prstClr val="black"/>
                </a:solidFill>
              </a:rPr>
              <a:t>Los resultados demuestran que hay dos actividades que están fuertemente ligadas a la contaminación la ciudad y precisamente estas a su vez están complementadas pues una trabaja con insumos que produce la otra (minería y siderúrgica).</a:t>
            </a:r>
          </a:p>
          <a:p>
            <a:pPr algn="just">
              <a:spcBef>
                <a:spcPct val="20000"/>
              </a:spcBef>
              <a:defRPr/>
            </a:pPr>
            <a:endParaRPr lang="es-ES_tradnl" sz="3200" b="1" dirty="0">
              <a:solidFill>
                <a:prstClr val="black"/>
              </a:solidFill>
            </a:endParaRPr>
          </a:p>
        </p:txBody>
      </p:sp>
      <p:sp>
        <p:nvSpPr>
          <p:cNvPr id="5" name="Text Box 9"/>
          <p:cNvSpPr txBox="1">
            <a:spLocks noChangeArrowheads="1"/>
          </p:cNvSpPr>
          <p:nvPr/>
        </p:nvSpPr>
        <p:spPr bwMode="auto">
          <a:xfrm>
            <a:off x="1524001" y="0"/>
            <a:ext cx="6372225" cy="566738"/>
          </a:xfrm>
          <a:prstGeom prst="rect">
            <a:avLst/>
          </a:prstGeom>
          <a:noFill/>
          <a:ln w="9525">
            <a:noFill/>
            <a:miter lim="800000"/>
            <a:headEnd/>
            <a:tailEnd/>
          </a:ln>
          <a:effectLst/>
        </p:spPr>
        <p:txBody>
          <a:bodyPr>
            <a:spAutoFit/>
          </a:bodyPr>
          <a:lstStyle/>
          <a:p>
            <a:pPr algn="ctr">
              <a:lnSpc>
                <a:spcPct val="85000"/>
              </a:lnSpc>
              <a:defRPr/>
            </a:pPr>
            <a:r>
              <a:rPr lang="es-CO" sz="3600" b="1" dirty="0">
                <a:solidFill>
                  <a:srgbClr val="FFC000"/>
                </a:solidFill>
                <a:effectLst>
                  <a:outerShdw blurRad="38100" dist="38100" dir="2700000" algn="tl">
                    <a:srgbClr val="C0C0C0"/>
                  </a:outerShdw>
                </a:effectLst>
              </a:rPr>
              <a:t>RESULTADOS </a:t>
            </a:r>
            <a:endParaRPr lang="es-ES" sz="3600" dirty="0">
              <a:solidFill>
                <a:srgbClr val="FFC000"/>
              </a:solidFill>
            </a:endParaRPr>
          </a:p>
        </p:txBody>
      </p:sp>
    </p:spTree>
    <p:extLst>
      <p:ext uri="{BB962C8B-B14F-4D97-AF65-F5344CB8AC3E}">
        <p14:creationId xmlns:p14="http://schemas.microsoft.com/office/powerpoint/2010/main" val="28276506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a:solidFill>
                  <a:srgbClr val="FFC000"/>
                </a:solidFill>
                <a:effectLst>
                  <a:outerShdw blurRad="38100" dist="38100" dir="2700000" algn="tl">
                    <a:srgbClr val="C0C0C0"/>
                  </a:outerShdw>
                </a:effectLst>
              </a:rPr>
              <a:t>RESULTADOS</a:t>
            </a:r>
            <a:endParaRPr lang="es-CO" dirty="0"/>
          </a:p>
        </p:txBody>
      </p:sp>
      <p:sp>
        <p:nvSpPr>
          <p:cNvPr id="3" name="2 Marcador de contenido"/>
          <p:cNvSpPr>
            <a:spLocks noGrp="1"/>
          </p:cNvSpPr>
          <p:nvPr>
            <p:ph idx="1"/>
          </p:nvPr>
        </p:nvSpPr>
        <p:spPr>
          <a:xfrm>
            <a:off x="2207568" y="1484784"/>
            <a:ext cx="7920880" cy="4680520"/>
          </a:xfrm>
        </p:spPr>
        <p:txBody>
          <a:bodyPr>
            <a:normAutofit/>
          </a:bodyPr>
          <a:lstStyle/>
          <a:p>
            <a:pPr algn="just"/>
            <a:r>
              <a:rPr lang="es-CO" sz="2200" dirty="0"/>
              <a:t>Los resultados obtenidos en la pregunta número dos, en donde se analiza que focos son los mayores contaminantes del medio ambiente, vemos que la mayoría de los encuestados responde a un 43% al sector transportador, como buses intermunicipales y colectivos, sobretodo, como el mayor foco de contaminación en la región de Duitama, Boyacá, seguido por el 29% a los residuos sólidos, ya que mucha de las personas no tienen hábitos en el reciclado y separación de las basuras, en sacarlos a horarios no establecidos y botarlos en sitios abiertos al medio ambiente. Y este factor influye directamente en el siguiente ítem, a la contaminación hídrica con un 14%, ya que la mala disposición de basuras finalmente termina en las cuencas hídricas de la región. Finalmente tenemos 9% a las empresas de la región y un 5% a no responde.  </a:t>
            </a:r>
          </a:p>
          <a:p>
            <a:endParaRPr lang="es-CO" dirty="0"/>
          </a:p>
        </p:txBody>
      </p:sp>
    </p:spTree>
    <p:extLst>
      <p:ext uri="{BB962C8B-B14F-4D97-AF65-F5344CB8AC3E}">
        <p14:creationId xmlns:p14="http://schemas.microsoft.com/office/powerpoint/2010/main" val="1399915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a:solidFill>
                  <a:srgbClr val="FFC000"/>
                </a:solidFill>
                <a:effectLst>
                  <a:outerShdw blurRad="38100" dist="38100" dir="2700000" algn="tl">
                    <a:srgbClr val="C0C0C0"/>
                  </a:outerShdw>
                </a:effectLst>
              </a:rPr>
              <a:t>RESULTADOS</a:t>
            </a:r>
            <a:endParaRPr lang="es-CO" dirty="0"/>
          </a:p>
        </p:txBody>
      </p:sp>
      <p:sp>
        <p:nvSpPr>
          <p:cNvPr id="3" name="2 Marcador de contenido"/>
          <p:cNvSpPr>
            <a:spLocks noGrp="1"/>
          </p:cNvSpPr>
          <p:nvPr>
            <p:ph idx="1"/>
          </p:nvPr>
        </p:nvSpPr>
        <p:spPr>
          <a:xfrm>
            <a:off x="2711625" y="1700808"/>
            <a:ext cx="6591985" cy="3777622"/>
          </a:xfrm>
        </p:spPr>
        <p:txBody>
          <a:bodyPr>
            <a:normAutofit/>
          </a:bodyPr>
          <a:lstStyle/>
          <a:p>
            <a:pPr algn="just"/>
            <a:r>
              <a:rPr lang="es-CO" sz="2600" dirty="0"/>
              <a:t>La encuesta realizada a 21 personas de la región de Duitama, Boyacá, mediante el análisis anterior visualizado, vemos que un 81% si cree que la inconsciencia de las personas influyen directamente con la contaminación en el medio ambiente y la amenaza a los recursos naturales, frente a un 19% que deduce que no es inconsciencia de las personas.</a:t>
            </a:r>
          </a:p>
          <a:p>
            <a:endParaRPr lang="es-CO" dirty="0"/>
          </a:p>
        </p:txBody>
      </p:sp>
    </p:spTree>
    <p:extLst>
      <p:ext uri="{BB962C8B-B14F-4D97-AF65-F5344CB8AC3E}">
        <p14:creationId xmlns:p14="http://schemas.microsoft.com/office/powerpoint/2010/main" val="36813697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a:solidFill>
                  <a:srgbClr val="FFC000"/>
                </a:solidFill>
                <a:effectLst>
                  <a:outerShdw blurRad="38100" dist="38100" dir="2700000" algn="tl">
                    <a:srgbClr val="C0C0C0"/>
                  </a:outerShdw>
                </a:effectLst>
              </a:rPr>
              <a:t>RESULTADOS</a:t>
            </a:r>
            <a:endParaRPr lang="es-CO" dirty="0"/>
          </a:p>
        </p:txBody>
      </p:sp>
      <p:sp>
        <p:nvSpPr>
          <p:cNvPr id="3" name="2 Marcador de contenido"/>
          <p:cNvSpPr>
            <a:spLocks noGrp="1"/>
          </p:cNvSpPr>
          <p:nvPr>
            <p:ph idx="1"/>
          </p:nvPr>
        </p:nvSpPr>
        <p:spPr/>
        <p:txBody>
          <a:bodyPr/>
          <a:lstStyle/>
          <a:p>
            <a:r>
              <a:rPr lang="es-CO" dirty="0"/>
              <a:t>De acuerdo a la categoría regional Municipio, el ámbito de indagación Ambiental y el resultado de la pregunta problematizadora se puede identificar que en Sogamoso el mayor impacto ambiental que considera la población son las  emisiones producto de las Industrias que evidencian la presencia de material particulado pues dichas emisiones son evidentes generadores de impacto ambiental para la población del municipio de Sogamoso.</a:t>
            </a:r>
          </a:p>
        </p:txBody>
      </p:sp>
    </p:spTree>
    <p:extLst>
      <p:ext uri="{BB962C8B-B14F-4D97-AF65-F5344CB8AC3E}">
        <p14:creationId xmlns:p14="http://schemas.microsoft.com/office/powerpoint/2010/main" val="2092888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descr="Mármol blanco"/>
          <p:cNvSpPr txBox="1">
            <a:spLocks noChangeArrowheads="1"/>
          </p:cNvSpPr>
          <p:nvPr/>
        </p:nvSpPr>
        <p:spPr bwMode="auto">
          <a:xfrm>
            <a:off x="1847850" y="1052514"/>
            <a:ext cx="8351838"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s-CO" altLang="es-CO">
                <a:solidFill>
                  <a:srgbClr val="000000"/>
                </a:solidFill>
              </a:rPr>
              <a:t>3. Es evidente que no muchos tiene las competencias para decidir en cuantas situaciones que verdaderamente consideren que puedan llegar a afectar el ambiente el cual es lo que deja ver el resultado de la pregunta y es una situación que debería ser de conocimiento de todos los ciudadanos. (71% de los encuestados dicen no)</a:t>
            </a:r>
          </a:p>
        </p:txBody>
      </p:sp>
      <p:sp>
        <p:nvSpPr>
          <p:cNvPr id="5" name="Text Box 9"/>
          <p:cNvSpPr txBox="1">
            <a:spLocks noChangeArrowheads="1"/>
          </p:cNvSpPr>
          <p:nvPr/>
        </p:nvSpPr>
        <p:spPr bwMode="auto">
          <a:xfrm>
            <a:off x="1524001" y="0"/>
            <a:ext cx="6372225" cy="566738"/>
          </a:xfrm>
          <a:prstGeom prst="rect">
            <a:avLst/>
          </a:prstGeom>
          <a:noFill/>
          <a:ln w="9525">
            <a:noFill/>
            <a:miter lim="800000"/>
            <a:headEnd/>
            <a:tailEnd/>
          </a:ln>
          <a:effectLst/>
        </p:spPr>
        <p:txBody>
          <a:bodyPr>
            <a:spAutoFit/>
          </a:bodyPr>
          <a:lstStyle/>
          <a:p>
            <a:pPr algn="ctr">
              <a:lnSpc>
                <a:spcPct val="85000"/>
              </a:lnSpc>
              <a:defRPr/>
            </a:pPr>
            <a:r>
              <a:rPr lang="es-CO" sz="3600" b="1" dirty="0">
                <a:solidFill>
                  <a:srgbClr val="FFC000"/>
                </a:solidFill>
                <a:effectLst>
                  <a:outerShdw blurRad="38100" dist="38100" dir="2700000" algn="tl">
                    <a:srgbClr val="C0C0C0"/>
                  </a:outerShdw>
                </a:effectLst>
              </a:rPr>
              <a:t>RESULTADOS </a:t>
            </a:r>
            <a:endParaRPr lang="es-ES" sz="3600" dirty="0">
              <a:solidFill>
                <a:srgbClr val="FFC000"/>
              </a:solidFill>
            </a:endParaRPr>
          </a:p>
        </p:txBody>
      </p:sp>
    </p:spTree>
    <p:extLst>
      <p:ext uri="{BB962C8B-B14F-4D97-AF65-F5344CB8AC3E}">
        <p14:creationId xmlns:p14="http://schemas.microsoft.com/office/powerpoint/2010/main" val="5049541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utoUpdateAnimBg="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431</Words>
  <Application>Microsoft Office PowerPoint</Application>
  <PresentationFormat>Panorámica</PresentationFormat>
  <Paragraphs>13</Paragraphs>
  <Slides>5</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Tema de Office</vt:lpstr>
      <vt:lpstr>Presentación de PowerPoint</vt:lpstr>
      <vt:lpstr>RESULTADOS</vt:lpstr>
      <vt:lpstr>RESULTADOS</vt:lpstr>
      <vt:lpstr>RESULTADOS</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3</cp:revision>
  <dcterms:created xsi:type="dcterms:W3CDTF">2017-05-25T01:00:54Z</dcterms:created>
  <dcterms:modified xsi:type="dcterms:W3CDTF">2017-05-25T01:33:38Z</dcterms:modified>
</cp:coreProperties>
</file>