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01EF38-3E03-49B0-801C-A738770D174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91BA8E7-6A92-4884-A9F9-5C60238440CF}">
      <dgm:prSet phldrT="[Texto]"/>
      <dgm:spPr/>
      <dgm:t>
        <a:bodyPr/>
        <a:lstStyle/>
        <a:p>
          <a:r>
            <a:rPr lang="x-none" dirty="0" smtClean="0"/>
            <a:t>1. Uso de TIC como recurso para la enseñanza y el aprendizaje</a:t>
          </a:r>
          <a:endParaRPr lang="en-US" dirty="0"/>
        </a:p>
      </dgm:t>
    </dgm:pt>
    <dgm:pt modelId="{E499008B-DAF6-496C-84DC-BD70815FED2B}" type="parTrans" cxnId="{682B044D-5947-4407-B2C2-8FAC238485EF}">
      <dgm:prSet/>
      <dgm:spPr/>
      <dgm:t>
        <a:bodyPr/>
        <a:lstStyle/>
        <a:p>
          <a:endParaRPr lang="en-US"/>
        </a:p>
      </dgm:t>
    </dgm:pt>
    <dgm:pt modelId="{E58C0C06-0839-461E-AF9F-F31523EA4C80}" type="sibTrans" cxnId="{682B044D-5947-4407-B2C2-8FAC238485EF}">
      <dgm:prSet/>
      <dgm:spPr/>
      <dgm:t>
        <a:bodyPr/>
        <a:lstStyle/>
        <a:p>
          <a:endParaRPr lang="en-US"/>
        </a:p>
      </dgm:t>
    </dgm:pt>
    <dgm:pt modelId="{A616EFAF-A5D5-4A0B-887E-EE9F9415C964}">
      <dgm:prSet/>
      <dgm:spPr/>
      <dgm:t>
        <a:bodyPr/>
        <a:lstStyle/>
        <a:p>
          <a:r>
            <a:rPr lang="x-none" dirty="0" smtClean="0"/>
            <a:t>2. La clase magistral…una opción válida pero no única</a:t>
          </a:r>
        </a:p>
      </dgm:t>
    </dgm:pt>
    <dgm:pt modelId="{947C3BCA-4FBB-4F5A-90A8-25B576CA1AA7}" type="parTrans" cxnId="{371431E0-6E79-4783-A0EF-FF934F81F87A}">
      <dgm:prSet/>
      <dgm:spPr/>
      <dgm:t>
        <a:bodyPr/>
        <a:lstStyle/>
        <a:p>
          <a:endParaRPr lang="en-US"/>
        </a:p>
      </dgm:t>
    </dgm:pt>
    <dgm:pt modelId="{A796186C-9B2B-480F-8A08-859600EB5EE3}" type="sibTrans" cxnId="{371431E0-6E79-4783-A0EF-FF934F81F87A}">
      <dgm:prSet/>
      <dgm:spPr/>
      <dgm:t>
        <a:bodyPr/>
        <a:lstStyle/>
        <a:p>
          <a:endParaRPr lang="en-US"/>
        </a:p>
      </dgm:t>
    </dgm:pt>
    <dgm:pt modelId="{834C74AD-A452-4673-A5BF-C3353C1095BA}">
      <dgm:prSet/>
      <dgm:spPr/>
      <dgm:t>
        <a:bodyPr/>
        <a:lstStyle/>
        <a:p>
          <a:r>
            <a:rPr lang="x-none" dirty="0" smtClean="0"/>
            <a:t>3. El Método de Casos</a:t>
          </a:r>
        </a:p>
      </dgm:t>
    </dgm:pt>
    <dgm:pt modelId="{81C5134A-B7FB-404B-9CDA-49DCCE0F5A25}" type="parTrans" cxnId="{BB377CAE-89E4-4413-824C-350DF3446F57}">
      <dgm:prSet/>
      <dgm:spPr/>
      <dgm:t>
        <a:bodyPr/>
        <a:lstStyle/>
        <a:p>
          <a:endParaRPr lang="en-US"/>
        </a:p>
      </dgm:t>
    </dgm:pt>
    <dgm:pt modelId="{0CA6807E-47A6-4F7B-B2E2-88429C53A696}" type="sibTrans" cxnId="{BB377CAE-89E4-4413-824C-350DF3446F57}">
      <dgm:prSet/>
      <dgm:spPr/>
      <dgm:t>
        <a:bodyPr/>
        <a:lstStyle/>
        <a:p>
          <a:endParaRPr lang="en-US"/>
        </a:p>
      </dgm:t>
    </dgm:pt>
    <dgm:pt modelId="{C2E62F89-9263-46D1-AC84-41CE603DAAFD}">
      <dgm:prSet/>
      <dgm:spPr/>
      <dgm:t>
        <a:bodyPr/>
        <a:lstStyle/>
        <a:p>
          <a:r>
            <a:rPr lang="x-none" dirty="0" smtClean="0"/>
            <a:t>4. El Aprendizaje Basado en Problemas</a:t>
          </a:r>
        </a:p>
      </dgm:t>
    </dgm:pt>
    <dgm:pt modelId="{69230A8F-F060-4EF3-9390-3CCC3EB2C8B8}" type="parTrans" cxnId="{39434612-22CF-4B1D-AEF1-1E5ABCA1B106}">
      <dgm:prSet/>
      <dgm:spPr/>
      <dgm:t>
        <a:bodyPr/>
        <a:lstStyle/>
        <a:p>
          <a:endParaRPr lang="en-US"/>
        </a:p>
      </dgm:t>
    </dgm:pt>
    <dgm:pt modelId="{3DAE1AA2-6904-490E-A2DA-91BB1F9DD756}" type="sibTrans" cxnId="{39434612-22CF-4B1D-AEF1-1E5ABCA1B106}">
      <dgm:prSet/>
      <dgm:spPr/>
      <dgm:t>
        <a:bodyPr/>
        <a:lstStyle/>
        <a:p>
          <a:endParaRPr lang="en-US"/>
        </a:p>
      </dgm:t>
    </dgm:pt>
    <dgm:pt modelId="{D250B024-2FA9-4D11-88BD-DCC170ECDC93}">
      <dgm:prSet phldrT="[Texto]"/>
      <dgm:spPr/>
      <dgm:t>
        <a:bodyPr/>
        <a:lstStyle/>
        <a:p>
          <a:r>
            <a:rPr lang="x-none" dirty="0" smtClean="0"/>
            <a:t>Mónica Escalante</a:t>
          </a:r>
          <a:endParaRPr lang="en-US" dirty="0"/>
        </a:p>
      </dgm:t>
    </dgm:pt>
    <dgm:pt modelId="{F37A2A4D-3EC2-4DAD-886C-7126BF1B9503}" type="parTrans" cxnId="{8218780A-BE00-44AE-877E-850B7BE12B45}">
      <dgm:prSet/>
      <dgm:spPr/>
      <dgm:t>
        <a:bodyPr/>
        <a:lstStyle/>
        <a:p>
          <a:endParaRPr lang="en-US"/>
        </a:p>
      </dgm:t>
    </dgm:pt>
    <dgm:pt modelId="{B3C0BEF2-E470-495E-AB01-5ACCEF8F5671}" type="sibTrans" cxnId="{8218780A-BE00-44AE-877E-850B7BE12B45}">
      <dgm:prSet/>
      <dgm:spPr/>
      <dgm:t>
        <a:bodyPr/>
        <a:lstStyle/>
        <a:p>
          <a:endParaRPr lang="en-US"/>
        </a:p>
      </dgm:t>
    </dgm:pt>
    <dgm:pt modelId="{DA83DA57-166E-4A11-B3CA-50532F239BA8}">
      <dgm:prSet/>
      <dgm:spPr/>
      <dgm:t>
        <a:bodyPr/>
        <a:lstStyle/>
        <a:p>
          <a:r>
            <a:rPr lang="x-none" dirty="0" smtClean="0"/>
            <a:t>Saturnina Abarca</a:t>
          </a:r>
        </a:p>
      </dgm:t>
    </dgm:pt>
    <dgm:pt modelId="{B5A73271-825E-4F92-AE6E-FBCD1B5F76ED}" type="parTrans" cxnId="{6B074A01-C220-401E-AA67-190D62D9895E}">
      <dgm:prSet/>
      <dgm:spPr/>
      <dgm:t>
        <a:bodyPr/>
        <a:lstStyle/>
        <a:p>
          <a:endParaRPr lang="en-US"/>
        </a:p>
      </dgm:t>
    </dgm:pt>
    <dgm:pt modelId="{783867C5-D37E-45B9-B9DC-D3C41F4361B2}" type="sibTrans" cxnId="{6B074A01-C220-401E-AA67-190D62D9895E}">
      <dgm:prSet/>
      <dgm:spPr/>
      <dgm:t>
        <a:bodyPr/>
        <a:lstStyle/>
        <a:p>
          <a:endParaRPr lang="en-US"/>
        </a:p>
      </dgm:t>
    </dgm:pt>
    <dgm:pt modelId="{FE2845F8-5CA5-47EA-AB85-2FA0CF0789DE}">
      <dgm:prSet/>
      <dgm:spPr/>
      <dgm:t>
        <a:bodyPr/>
        <a:lstStyle/>
        <a:p>
          <a:r>
            <a:rPr lang="x-none" dirty="0" smtClean="0"/>
            <a:t>Elisa Montoya</a:t>
          </a:r>
        </a:p>
      </dgm:t>
    </dgm:pt>
    <dgm:pt modelId="{CBF33399-ED90-4A86-BAD3-5036175AC463}" type="parTrans" cxnId="{77AB7D97-CA01-48EE-860B-5C31561F7068}">
      <dgm:prSet/>
      <dgm:spPr/>
      <dgm:t>
        <a:bodyPr/>
        <a:lstStyle/>
        <a:p>
          <a:endParaRPr lang="en-US"/>
        </a:p>
      </dgm:t>
    </dgm:pt>
    <dgm:pt modelId="{6784C188-C3A6-4223-904E-779CFF4DF7B3}" type="sibTrans" cxnId="{77AB7D97-CA01-48EE-860B-5C31561F7068}">
      <dgm:prSet/>
      <dgm:spPr/>
      <dgm:t>
        <a:bodyPr/>
        <a:lstStyle/>
        <a:p>
          <a:endParaRPr lang="en-US"/>
        </a:p>
      </dgm:t>
    </dgm:pt>
    <dgm:pt modelId="{C39D8A0F-AED6-4F75-89FE-3109842C4083}">
      <dgm:prSet/>
      <dgm:spPr/>
      <dgm:t>
        <a:bodyPr/>
        <a:lstStyle/>
        <a:p>
          <a:r>
            <a:rPr lang="x-none" dirty="0" smtClean="0"/>
            <a:t>Angelica Tapia</a:t>
          </a:r>
        </a:p>
      </dgm:t>
    </dgm:pt>
    <dgm:pt modelId="{72ED9C7C-5109-41E0-9DC1-393B8CAB947C}" type="parTrans" cxnId="{E0ED0C65-4DBA-4B2F-9BC9-2A2BD12DE5B2}">
      <dgm:prSet/>
      <dgm:spPr/>
      <dgm:t>
        <a:bodyPr/>
        <a:lstStyle/>
        <a:p>
          <a:endParaRPr lang="en-US"/>
        </a:p>
      </dgm:t>
    </dgm:pt>
    <dgm:pt modelId="{81720BC8-EA02-4554-BC5F-064BB41AC10E}" type="sibTrans" cxnId="{E0ED0C65-4DBA-4B2F-9BC9-2A2BD12DE5B2}">
      <dgm:prSet/>
      <dgm:spPr/>
      <dgm:t>
        <a:bodyPr/>
        <a:lstStyle/>
        <a:p>
          <a:endParaRPr lang="en-US"/>
        </a:p>
      </dgm:t>
    </dgm:pt>
    <dgm:pt modelId="{6976D8FC-0979-46C9-8833-7A6ED1EE38F5}" type="pres">
      <dgm:prSet presAssocID="{3E01EF38-3E03-49B0-801C-A738770D17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CC92C116-FE5F-4F5E-8551-952F229A47F6}" type="pres">
      <dgm:prSet presAssocID="{891BA8E7-6A92-4884-A9F9-5C60238440C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7B51F6-1434-4A24-80E0-1ABF9EABC8D0}" type="pres">
      <dgm:prSet presAssocID="{891BA8E7-6A92-4884-A9F9-5C60238440CF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78FF13-97CB-4AC7-B3A3-16349784B59B}" type="pres">
      <dgm:prSet presAssocID="{A616EFAF-A5D5-4A0B-887E-EE9F9415C96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66A3F7CA-D3F4-42FA-9556-D185A6DF0117}" type="pres">
      <dgm:prSet presAssocID="{A616EFAF-A5D5-4A0B-887E-EE9F9415C964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8E3AB4D6-AB4C-4E3B-A6B8-52B73DBAFE1C}" type="pres">
      <dgm:prSet presAssocID="{834C74AD-A452-4673-A5BF-C3353C1095B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221E79B-BB5C-4897-B77B-9079844BAF13}" type="pres">
      <dgm:prSet presAssocID="{834C74AD-A452-4673-A5BF-C3353C1095BA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67535F78-CC73-410E-893B-D41B80FBAC59}" type="pres">
      <dgm:prSet presAssocID="{C2E62F89-9263-46D1-AC84-41CE603DAAF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0BFF2647-7F13-49E1-82EF-94D681710912}" type="pres">
      <dgm:prSet presAssocID="{C2E62F89-9263-46D1-AC84-41CE603DAAFD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A080C2-96AA-4F75-BE12-66BE69766ADC}" type="presOf" srcId="{891BA8E7-6A92-4884-A9F9-5C60238440CF}" destId="{CC92C116-FE5F-4F5E-8551-952F229A47F6}" srcOrd="0" destOrd="0" presId="urn:microsoft.com/office/officeart/2005/8/layout/vList2"/>
    <dgm:cxn modelId="{E0ED0C65-4DBA-4B2F-9BC9-2A2BD12DE5B2}" srcId="{C2E62F89-9263-46D1-AC84-41CE603DAAFD}" destId="{C39D8A0F-AED6-4F75-89FE-3109842C4083}" srcOrd="0" destOrd="0" parTransId="{72ED9C7C-5109-41E0-9DC1-393B8CAB947C}" sibTransId="{81720BC8-EA02-4554-BC5F-064BB41AC10E}"/>
    <dgm:cxn modelId="{7484431C-F251-4CF3-A7B8-094DEEBF4879}" type="presOf" srcId="{C39D8A0F-AED6-4F75-89FE-3109842C4083}" destId="{0BFF2647-7F13-49E1-82EF-94D681710912}" srcOrd="0" destOrd="0" presId="urn:microsoft.com/office/officeart/2005/8/layout/vList2"/>
    <dgm:cxn modelId="{682B044D-5947-4407-B2C2-8FAC238485EF}" srcId="{3E01EF38-3E03-49B0-801C-A738770D1745}" destId="{891BA8E7-6A92-4884-A9F9-5C60238440CF}" srcOrd="0" destOrd="0" parTransId="{E499008B-DAF6-496C-84DC-BD70815FED2B}" sibTransId="{E58C0C06-0839-461E-AF9F-F31523EA4C80}"/>
    <dgm:cxn modelId="{7969E5C9-FA60-407D-A91F-0C35F9054C22}" type="presOf" srcId="{C2E62F89-9263-46D1-AC84-41CE603DAAFD}" destId="{67535F78-CC73-410E-893B-D41B80FBAC59}" srcOrd="0" destOrd="0" presId="urn:microsoft.com/office/officeart/2005/8/layout/vList2"/>
    <dgm:cxn modelId="{6CE59706-47AD-4346-A47A-AA455F91643E}" type="presOf" srcId="{D250B024-2FA9-4D11-88BD-DCC170ECDC93}" destId="{A97B51F6-1434-4A24-80E0-1ABF9EABC8D0}" srcOrd="0" destOrd="0" presId="urn:microsoft.com/office/officeart/2005/8/layout/vList2"/>
    <dgm:cxn modelId="{6B074A01-C220-401E-AA67-190D62D9895E}" srcId="{A616EFAF-A5D5-4A0B-887E-EE9F9415C964}" destId="{DA83DA57-166E-4A11-B3CA-50532F239BA8}" srcOrd="0" destOrd="0" parTransId="{B5A73271-825E-4F92-AE6E-FBCD1B5F76ED}" sibTransId="{783867C5-D37E-45B9-B9DC-D3C41F4361B2}"/>
    <dgm:cxn modelId="{77AB7D97-CA01-48EE-860B-5C31561F7068}" srcId="{834C74AD-A452-4673-A5BF-C3353C1095BA}" destId="{FE2845F8-5CA5-47EA-AB85-2FA0CF0789DE}" srcOrd="0" destOrd="0" parTransId="{CBF33399-ED90-4A86-BAD3-5036175AC463}" sibTransId="{6784C188-C3A6-4223-904E-779CFF4DF7B3}"/>
    <dgm:cxn modelId="{10A7BB1A-7F76-4336-9504-6C5DE3CDE759}" type="presOf" srcId="{834C74AD-A452-4673-A5BF-C3353C1095BA}" destId="{8E3AB4D6-AB4C-4E3B-A6B8-52B73DBAFE1C}" srcOrd="0" destOrd="0" presId="urn:microsoft.com/office/officeart/2005/8/layout/vList2"/>
    <dgm:cxn modelId="{408C9AED-398A-48A8-9081-1443C3A0F0F4}" type="presOf" srcId="{DA83DA57-166E-4A11-B3CA-50532F239BA8}" destId="{66A3F7CA-D3F4-42FA-9556-D185A6DF0117}" srcOrd="0" destOrd="0" presId="urn:microsoft.com/office/officeart/2005/8/layout/vList2"/>
    <dgm:cxn modelId="{BF22AD7E-8C01-4BC7-8F26-C0C1EEEDCD56}" type="presOf" srcId="{3E01EF38-3E03-49B0-801C-A738770D1745}" destId="{6976D8FC-0979-46C9-8833-7A6ED1EE38F5}" srcOrd="0" destOrd="0" presId="urn:microsoft.com/office/officeart/2005/8/layout/vList2"/>
    <dgm:cxn modelId="{371431E0-6E79-4783-A0EF-FF934F81F87A}" srcId="{3E01EF38-3E03-49B0-801C-A738770D1745}" destId="{A616EFAF-A5D5-4A0B-887E-EE9F9415C964}" srcOrd="1" destOrd="0" parTransId="{947C3BCA-4FBB-4F5A-90A8-25B576CA1AA7}" sibTransId="{A796186C-9B2B-480F-8A08-859600EB5EE3}"/>
    <dgm:cxn modelId="{4ABD5299-60D9-4D6A-9750-4616AB404434}" type="presOf" srcId="{FE2845F8-5CA5-47EA-AB85-2FA0CF0789DE}" destId="{E221E79B-BB5C-4897-B77B-9079844BAF13}" srcOrd="0" destOrd="0" presId="urn:microsoft.com/office/officeart/2005/8/layout/vList2"/>
    <dgm:cxn modelId="{BB377CAE-89E4-4413-824C-350DF3446F57}" srcId="{3E01EF38-3E03-49B0-801C-A738770D1745}" destId="{834C74AD-A452-4673-A5BF-C3353C1095BA}" srcOrd="2" destOrd="0" parTransId="{81C5134A-B7FB-404B-9CDA-49DCCE0F5A25}" sibTransId="{0CA6807E-47A6-4F7B-B2E2-88429C53A696}"/>
    <dgm:cxn modelId="{8218780A-BE00-44AE-877E-850B7BE12B45}" srcId="{891BA8E7-6A92-4884-A9F9-5C60238440CF}" destId="{D250B024-2FA9-4D11-88BD-DCC170ECDC93}" srcOrd="0" destOrd="0" parTransId="{F37A2A4D-3EC2-4DAD-886C-7126BF1B9503}" sibTransId="{B3C0BEF2-E470-495E-AB01-5ACCEF8F5671}"/>
    <dgm:cxn modelId="{39434612-22CF-4B1D-AEF1-1E5ABCA1B106}" srcId="{3E01EF38-3E03-49B0-801C-A738770D1745}" destId="{C2E62F89-9263-46D1-AC84-41CE603DAAFD}" srcOrd="3" destOrd="0" parTransId="{69230A8F-F060-4EF3-9390-3CCC3EB2C8B8}" sibTransId="{3DAE1AA2-6904-490E-A2DA-91BB1F9DD756}"/>
    <dgm:cxn modelId="{46F359BE-29E4-428B-9A16-C1DD3A3ECC91}" type="presOf" srcId="{A616EFAF-A5D5-4A0B-887E-EE9F9415C964}" destId="{1378FF13-97CB-4AC7-B3A3-16349784B59B}" srcOrd="0" destOrd="0" presId="urn:microsoft.com/office/officeart/2005/8/layout/vList2"/>
    <dgm:cxn modelId="{94F34A54-6336-482A-B9EB-349C3BA7C41E}" type="presParOf" srcId="{6976D8FC-0979-46C9-8833-7A6ED1EE38F5}" destId="{CC92C116-FE5F-4F5E-8551-952F229A47F6}" srcOrd="0" destOrd="0" presId="urn:microsoft.com/office/officeart/2005/8/layout/vList2"/>
    <dgm:cxn modelId="{131405A0-C645-43E5-B12C-5AFCAAE09F1E}" type="presParOf" srcId="{6976D8FC-0979-46C9-8833-7A6ED1EE38F5}" destId="{A97B51F6-1434-4A24-80E0-1ABF9EABC8D0}" srcOrd="1" destOrd="0" presId="urn:microsoft.com/office/officeart/2005/8/layout/vList2"/>
    <dgm:cxn modelId="{38045EC9-BD93-4DE4-8E2E-C990B2C550F4}" type="presParOf" srcId="{6976D8FC-0979-46C9-8833-7A6ED1EE38F5}" destId="{1378FF13-97CB-4AC7-B3A3-16349784B59B}" srcOrd="2" destOrd="0" presId="urn:microsoft.com/office/officeart/2005/8/layout/vList2"/>
    <dgm:cxn modelId="{87A4CF4E-B007-43E8-9C80-F76103348C51}" type="presParOf" srcId="{6976D8FC-0979-46C9-8833-7A6ED1EE38F5}" destId="{66A3F7CA-D3F4-42FA-9556-D185A6DF0117}" srcOrd="3" destOrd="0" presId="urn:microsoft.com/office/officeart/2005/8/layout/vList2"/>
    <dgm:cxn modelId="{78F35DE1-DC1C-4834-9A35-C2CB2D0D8664}" type="presParOf" srcId="{6976D8FC-0979-46C9-8833-7A6ED1EE38F5}" destId="{8E3AB4D6-AB4C-4E3B-A6B8-52B73DBAFE1C}" srcOrd="4" destOrd="0" presId="urn:microsoft.com/office/officeart/2005/8/layout/vList2"/>
    <dgm:cxn modelId="{D90F885B-A00F-41FD-92BF-875E3AF47AC5}" type="presParOf" srcId="{6976D8FC-0979-46C9-8833-7A6ED1EE38F5}" destId="{E221E79B-BB5C-4897-B77B-9079844BAF13}" srcOrd="5" destOrd="0" presId="urn:microsoft.com/office/officeart/2005/8/layout/vList2"/>
    <dgm:cxn modelId="{1007026C-10AA-4F4C-893B-94E8DE084EC2}" type="presParOf" srcId="{6976D8FC-0979-46C9-8833-7A6ED1EE38F5}" destId="{67535F78-CC73-410E-893B-D41B80FBAC59}" srcOrd="6" destOrd="0" presId="urn:microsoft.com/office/officeart/2005/8/layout/vList2"/>
    <dgm:cxn modelId="{60EEE349-F59D-4F64-B154-917A6B0987EC}" type="presParOf" srcId="{6976D8FC-0979-46C9-8833-7A6ED1EE38F5}" destId="{0BFF2647-7F13-49E1-82EF-94D681710912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C575ED-299F-48B4-9C33-C0D5E1E26C14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0E7975CE-977E-492A-B3AF-8673D693D69C}">
      <dgm:prSet phldrT="[Texto]"/>
      <dgm:spPr/>
      <dgm:t>
        <a:bodyPr/>
        <a:lstStyle/>
        <a:p>
          <a:r>
            <a:rPr lang="es-ES_tradnl" dirty="0" smtClean="0"/>
            <a:t>la naturaleza del  tema a desarrollar, </a:t>
          </a:r>
          <a:endParaRPr lang="es-PE" dirty="0"/>
        </a:p>
      </dgm:t>
    </dgm:pt>
    <dgm:pt modelId="{CDA52BDB-C2B1-4D24-992B-1A7F01A74D7E}" type="parTrans" cxnId="{5E2D6E8E-4C79-4C0F-9911-A36D8713B4D8}">
      <dgm:prSet/>
      <dgm:spPr/>
      <dgm:t>
        <a:bodyPr/>
        <a:lstStyle/>
        <a:p>
          <a:endParaRPr lang="es-PE"/>
        </a:p>
      </dgm:t>
    </dgm:pt>
    <dgm:pt modelId="{2EB8E24E-31CF-4285-9712-962CC327A17F}" type="sibTrans" cxnId="{5E2D6E8E-4C79-4C0F-9911-A36D8713B4D8}">
      <dgm:prSet/>
      <dgm:spPr/>
      <dgm:t>
        <a:bodyPr/>
        <a:lstStyle/>
        <a:p>
          <a:endParaRPr lang="es-PE"/>
        </a:p>
      </dgm:t>
    </dgm:pt>
    <dgm:pt modelId="{7CD474D9-4725-403E-8FD2-389F6E4B2DEE}">
      <dgm:prSet/>
      <dgm:spPr/>
      <dgm:t>
        <a:bodyPr/>
        <a:lstStyle/>
        <a:p>
          <a:r>
            <a:rPr lang="es-ES_tradnl" dirty="0" smtClean="0"/>
            <a:t>las características del estudiante </a:t>
          </a:r>
          <a:endParaRPr lang="es-PE" dirty="0"/>
        </a:p>
      </dgm:t>
    </dgm:pt>
    <dgm:pt modelId="{35E745E4-F680-47E4-B1F7-BD886E014A12}" type="parTrans" cxnId="{F31A3119-14F3-4DB2-8716-F659782285EB}">
      <dgm:prSet/>
      <dgm:spPr/>
    </dgm:pt>
    <dgm:pt modelId="{F979BDCD-EE73-4B41-B8A7-F79EB9441C14}" type="sibTrans" cxnId="{F31A3119-14F3-4DB2-8716-F659782285EB}">
      <dgm:prSet/>
      <dgm:spPr/>
    </dgm:pt>
    <dgm:pt modelId="{5D340C38-79FC-4DC9-A28F-B703D360B163}">
      <dgm:prSet/>
      <dgm:spPr/>
      <dgm:t>
        <a:bodyPr/>
        <a:lstStyle/>
        <a:p>
          <a:r>
            <a:rPr lang="es-ES_tradnl" dirty="0" smtClean="0"/>
            <a:t>el contexto en el que estamos inmersos.</a:t>
          </a:r>
          <a:endParaRPr lang="es-PE" dirty="0"/>
        </a:p>
      </dgm:t>
    </dgm:pt>
    <dgm:pt modelId="{D606FADA-2884-48A5-96D2-578D7B3A5F92}" type="parTrans" cxnId="{EBC2D941-D0C4-4B00-A524-AA8A7DE689FA}">
      <dgm:prSet/>
      <dgm:spPr/>
    </dgm:pt>
    <dgm:pt modelId="{FA1474B7-825B-4C44-AA1A-D373BCFED362}" type="sibTrans" cxnId="{EBC2D941-D0C4-4B00-A524-AA8A7DE689FA}">
      <dgm:prSet/>
      <dgm:spPr/>
    </dgm:pt>
    <dgm:pt modelId="{138C0929-F98A-415F-BA1B-743516B0DC4A}" type="pres">
      <dgm:prSet presAssocID="{FDC575ED-299F-48B4-9C33-C0D5E1E26C1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A64096-BEA5-4955-93C2-976F1C634178}" type="pres">
      <dgm:prSet presAssocID="{0E7975CE-977E-492A-B3AF-8673D693D69C}" presName="circle1" presStyleLbl="node1" presStyleIdx="0" presStyleCnt="3"/>
      <dgm:spPr/>
    </dgm:pt>
    <dgm:pt modelId="{9C73C37C-C739-4848-A0A4-6F7710458E53}" type="pres">
      <dgm:prSet presAssocID="{0E7975CE-977E-492A-B3AF-8673D693D69C}" presName="space" presStyleCnt="0"/>
      <dgm:spPr/>
    </dgm:pt>
    <dgm:pt modelId="{615E2D80-8394-46F6-B4E6-80C66BD9E3A1}" type="pres">
      <dgm:prSet presAssocID="{0E7975CE-977E-492A-B3AF-8673D693D69C}" presName="rect1" presStyleLbl="alignAcc1" presStyleIdx="0" presStyleCnt="3"/>
      <dgm:spPr/>
      <dgm:t>
        <a:bodyPr/>
        <a:lstStyle/>
        <a:p>
          <a:endParaRPr lang="en-US"/>
        </a:p>
      </dgm:t>
    </dgm:pt>
    <dgm:pt modelId="{16CABE5B-4603-4155-8A02-9FDDAA118142}" type="pres">
      <dgm:prSet presAssocID="{7CD474D9-4725-403E-8FD2-389F6E4B2DEE}" presName="vertSpace2" presStyleLbl="node1" presStyleIdx="0" presStyleCnt="3"/>
      <dgm:spPr/>
    </dgm:pt>
    <dgm:pt modelId="{589526DB-8DF6-482A-9F92-10FBA0BCF4C2}" type="pres">
      <dgm:prSet presAssocID="{7CD474D9-4725-403E-8FD2-389F6E4B2DEE}" presName="circle2" presStyleLbl="node1" presStyleIdx="1" presStyleCnt="3"/>
      <dgm:spPr/>
    </dgm:pt>
    <dgm:pt modelId="{8BDE1815-D8FA-431C-BD8D-026BB3A582B8}" type="pres">
      <dgm:prSet presAssocID="{7CD474D9-4725-403E-8FD2-389F6E4B2DEE}" presName="rect2" presStyleLbl="alignAcc1" presStyleIdx="1" presStyleCnt="3"/>
      <dgm:spPr/>
      <dgm:t>
        <a:bodyPr/>
        <a:lstStyle/>
        <a:p>
          <a:endParaRPr lang="es-PE"/>
        </a:p>
      </dgm:t>
    </dgm:pt>
    <dgm:pt modelId="{3382F8EA-933C-4134-A8B7-1605A8541910}" type="pres">
      <dgm:prSet presAssocID="{5D340C38-79FC-4DC9-A28F-B703D360B163}" presName="vertSpace3" presStyleLbl="node1" presStyleIdx="1" presStyleCnt="3"/>
      <dgm:spPr/>
    </dgm:pt>
    <dgm:pt modelId="{82B21180-7ADF-4FD7-BBC2-986D71238AFA}" type="pres">
      <dgm:prSet presAssocID="{5D340C38-79FC-4DC9-A28F-B703D360B163}" presName="circle3" presStyleLbl="node1" presStyleIdx="2" presStyleCnt="3"/>
      <dgm:spPr/>
    </dgm:pt>
    <dgm:pt modelId="{6890DF73-3C23-429F-8DC5-AB4B7B93B8D6}" type="pres">
      <dgm:prSet presAssocID="{5D340C38-79FC-4DC9-A28F-B703D360B163}" presName="rect3" presStyleLbl="alignAcc1" presStyleIdx="2" presStyleCnt="3"/>
      <dgm:spPr/>
      <dgm:t>
        <a:bodyPr/>
        <a:lstStyle/>
        <a:p>
          <a:endParaRPr lang="en-US"/>
        </a:p>
      </dgm:t>
    </dgm:pt>
    <dgm:pt modelId="{65018A9D-3AA8-4262-BB97-AC009209F439}" type="pres">
      <dgm:prSet presAssocID="{0E7975CE-977E-492A-B3AF-8673D693D69C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0FF045-5B4F-4BC8-A82B-A338DB70147B}" type="pres">
      <dgm:prSet presAssocID="{7CD474D9-4725-403E-8FD2-389F6E4B2DEE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76DB3E8-BB73-4047-857B-C95D0D08104A}" type="pres">
      <dgm:prSet presAssocID="{5D340C38-79FC-4DC9-A28F-B703D360B163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A3BB0C-72A6-4D9E-90F8-A4C4DE0F7D51}" type="presOf" srcId="{7CD474D9-4725-403E-8FD2-389F6E4B2DEE}" destId="{280FF045-5B4F-4BC8-A82B-A338DB70147B}" srcOrd="1" destOrd="0" presId="urn:microsoft.com/office/officeart/2005/8/layout/target3"/>
    <dgm:cxn modelId="{945887A9-DE8E-471C-8667-45D5C4E406F5}" type="presOf" srcId="{FDC575ED-299F-48B4-9C33-C0D5E1E26C14}" destId="{138C0929-F98A-415F-BA1B-743516B0DC4A}" srcOrd="0" destOrd="0" presId="urn:microsoft.com/office/officeart/2005/8/layout/target3"/>
    <dgm:cxn modelId="{F31A3119-14F3-4DB2-8716-F659782285EB}" srcId="{FDC575ED-299F-48B4-9C33-C0D5E1E26C14}" destId="{7CD474D9-4725-403E-8FD2-389F6E4B2DEE}" srcOrd="1" destOrd="0" parTransId="{35E745E4-F680-47E4-B1F7-BD886E014A12}" sibTransId="{F979BDCD-EE73-4B41-B8A7-F79EB9441C14}"/>
    <dgm:cxn modelId="{806D3AA8-BBDA-4046-9C6E-DECFB0EB9254}" type="presOf" srcId="{7CD474D9-4725-403E-8FD2-389F6E4B2DEE}" destId="{8BDE1815-D8FA-431C-BD8D-026BB3A582B8}" srcOrd="0" destOrd="0" presId="urn:microsoft.com/office/officeart/2005/8/layout/target3"/>
    <dgm:cxn modelId="{0664AE18-A531-4AF2-A68D-9CC878730FCD}" type="presOf" srcId="{5D340C38-79FC-4DC9-A28F-B703D360B163}" destId="{6890DF73-3C23-429F-8DC5-AB4B7B93B8D6}" srcOrd="0" destOrd="0" presId="urn:microsoft.com/office/officeart/2005/8/layout/target3"/>
    <dgm:cxn modelId="{6D73FAA8-9360-43FE-BF95-D4534ABA201B}" type="presOf" srcId="{5D340C38-79FC-4DC9-A28F-B703D360B163}" destId="{976DB3E8-BB73-4047-857B-C95D0D08104A}" srcOrd="1" destOrd="0" presId="urn:microsoft.com/office/officeart/2005/8/layout/target3"/>
    <dgm:cxn modelId="{EBC2D941-D0C4-4B00-A524-AA8A7DE689FA}" srcId="{FDC575ED-299F-48B4-9C33-C0D5E1E26C14}" destId="{5D340C38-79FC-4DC9-A28F-B703D360B163}" srcOrd="2" destOrd="0" parTransId="{D606FADA-2884-48A5-96D2-578D7B3A5F92}" sibTransId="{FA1474B7-825B-4C44-AA1A-D373BCFED362}"/>
    <dgm:cxn modelId="{DDEC66C8-212A-4AFB-B6C0-A6E9C3721DF2}" type="presOf" srcId="{0E7975CE-977E-492A-B3AF-8673D693D69C}" destId="{65018A9D-3AA8-4262-BB97-AC009209F439}" srcOrd="1" destOrd="0" presId="urn:microsoft.com/office/officeart/2005/8/layout/target3"/>
    <dgm:cxn modelId="{2C6A4711-C85C-452E-85F8-B7B069AC26BD}" type="presOf" srcId="{0E7975CE-977E-492A-B3AF-8673D693D69C}" destId="{615E2D80-8394-46F6-B4E6-80C66BD9E3A1}" srcOrd="0" destOrd="0" presId="urn:microsoft.com/office/officeart/2005/8/layout/target3"/>
    <dgm:cxn modelId="{5E2D6E8E-4C79-4C0F-9911-A36D8713B4D8}" srcId="{FDC575ED-299F-48B4-9C33-C0D5E1E26C14}" destId="{0E7975CE-977E-492A-B3AF-8673D693D69C}" srcOrd="0" destOrd="0" parTransId="{CDA52BDB-C2B1-4D24-992B-1A7F01A74D7E}" sibTransId="{2EB8E24E-31CF-4285-9712-962CC327A17F}"/>
    <dgm:cxn modelId="{0F24F6D1-6E6F-41B3-B7F4-D884FABFD328}" type="presParOf" srcId="{138C0929-F98A-415F-BA1B-743516B0DC4A}" destId="{0CA64096-BEA5-4955-93C2-976F1C634178}" srcOrd="0" destOrd="0" presId="urn:microsoft.com/office/officeart/2005/8/layout/target3"/>
    <dgm:cxn modelId="{829E941E-7037-4719-B8A5-D44E73D1974A}" type="presParOf" srcId="{138C0929-F98A-415F-BA1B-743516B0DC4A}" destId="{9C73C37C-C739-4848-A0A4-6F7710458E53}" srcOrd="1" destOrd="0" presId="urn:microsoft.com/office/officeart/2005/8/layout/target3"/>
    <dgm:cxn modelId="{E861E993-D334-47F1-B128-1CC92B63C463}" type="presParOf" srcId="{138C0929-F98A-415F-BA1B-743516B0DC4A}" destId="{615E2D80-8394-46F6-B4E6-80C66BD9E3A1}" srcOrd="2" destOrd="0" presId="urn:microsoft.com/office/officeart/2005/8/layout/target3"/>
    <dgm:cxn modelId="{89F3B37E-A3B0-4A87-96F7-4C7E8A7AFE86}" type="presParOf" srcId="{138C0929-F98A-415F-BA1B-743516B0DC4A}" destId="{16CABE5B-4603-4155-8A02-9FDDAA118142}" srcOrd="3" destOrd="0" presId="urn:microsoft.com/office/officeart/2005/8/layout/target3"/>
    <dgm:cxn modelId="{3BFE8F1C-BD53-49E2-AA79-3A01EA90756C}" type="presParOf" srcId="{138C0929-F98A-415F-BA1B-743516B0DC4A}" destId="{589526DB-8DF6-482A-9F92-10FBA0BCF4C2}" srcOrd="4" destOrd="0" presId="urn:microsoft.com/office/officeart/2005/8/layout/target3"/>
    <dgm:cxn modelId="{889DC1B3-2688-42EB-902E-B6A1F1933CEA}" type="presParOf" srcId="{138C0929-F98A-415F-BA1B-743516B0DC4A}" destId="{8BDE1815-D8FA-431C-BD8D-026BB3A582B8}" srcOrd="5" destOrd="0" presId="urn:microsoft.com/office/officeart/2005/8/layout/target3"/>
    <dgm:cxn modelId="{05414DFD-7358-410D-A7C2-F13A422E6E5C}" type="presParOf" srcId="{138C0929-F98A-415F-BA1B-743516B0DC4A}" destId="{3382F8EA-933C-4134-A8B7-1605A8541910}" srcOrd="6" destOrd="0" presId="urn:microsoft.com/office/officeart/2005/8/layout/target3"/>
    <dgm:cxn modelId="{540DA478-EC7A-4924-8FF2-CB66D95A4992}" type="presParOf" srcId="{138C0929-F98A-415F-BA1B-743516B0DC4A}" destId="{82B21180-7ADF-4FD7-BBC2-986D71238AFA}" srcOrd="7" destOrd="0" presId="urn:microsoft.com/office/officeart/2005/8/layout/target3"/>
    <dgm:cxn modelId="{DE3DBB77-9594-4F03-9DC1-30DF9499EC7C}" type="presParOf" srcId="{138C0929-F98A-415F-BA1B-743516B0DC4A}" destId="{6890DF73-3C23-429F-8DC5-AB4B7B93B8D6}" srcOrd="8" destOrd="0" presId="urn:microsoft.com/office/officeart/2005/8/layout/target3"/>
    <dgm:cxn modelId="{B0AD4A09-C7C6-47AC-BAC6-081DE13680C1}" type="presParOf" srcId="{138C0929-F98A-415F-BA1B-743516B0DC4A}" destId="{65018A9D-3AA8-4262-BB97-AC009209F439}" srcOrd="9" destOrd="0" presId="urn:microsoft.com/office/officeart/2005/8/layout/target3"/>
    <dgm:cxn modelId="{69515DB0-62F3-43B2-BAC2-F70FE9E30C7D}" type="presParOf" srcId="{138C0929-F98A-415F-BA1B-743516B0DC4A}" destId="{280FF045-5B4F-4BC8-A82B-A338DB70147B}" srcOrd="10" destOrd="0" presId="urn:microsoft.com/office/officeart/2005/8/layout/target3"/>
    <dgm:cxn modelId="{8E47C588-DE33-459B-8513-4F32BFBD9341}" type="presParOf" srcId="{138C0929-F98A-415F-BA1B-743516B0DC4A}" destId="{976DB3E8-BB73-4047-857B-C95D0D08104A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A6C4F-6FAC-47BB-9D3F-6A173E2262BA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82C62-2005-4412-BEA6-384BA9E8363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90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F82C62-2005-4412-BEA6-384BA9E836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070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F1B2-4ECA-406A-8BF7-B6DDE755E89F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B054-A1AD-47FB-AB3A-36F2C9498F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68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F1B2-4ECA-406A-8BF7-B6DDE755E89F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B054-A1AD-47FB-AB3A-36F2C9498F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4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F1B2-4ECA-406A-8BF7-B6DDE755E89F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B054-A1AD-47FB-AB3A-36F2C9498F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3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F1B2-4ECA-406A-8BF7-B6DDE755E89F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B054-A1AD-47FB-AB3A-36F2C9498F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14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F1B2-4ECA-406A-8BF7-B6DDE755E89F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B054-A1AD-47FB-AB3A-36F2C9498F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0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F1B2-4ECA-406A-8BF7-B6DDE755E89F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B054-A1AD-47FB-AB3A-36F2C9498F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4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F1B2-4ECA-406A-8BF7-B6DDE755E89F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B054-A1AD-47FB-AB3A-36F2C9498F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1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F1B2-4ECA-406A-8BF7-B6DDE755E89F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B054-A1AD-47FB-AB3A-36F2C9498F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3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F1B2-4ECA-406A-8BF7-B6DDE755E89F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B054-A1AD-47FB-AB3A-36F2C9498F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64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F1B2-4ECA-406A-8BF7-B6DDE755E89F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B054-A1AD-47FB-AB3A-36F2C9498F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F1B2-4ECA-406A-8BF7-B6DDE755E89F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2B054-A1AD-47FB-AB3A-36F2C9498F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1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F1B2-4ECA-406A-8BF7-B6DDE755E89F}" type="datetimeFigureOut">
              <a:rPr lang="en-US" smtClean="0"/>
              <a:t>5/13/2017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2B054-A1AD-47FB-AB3A-36F2C9498F2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60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2246313" y="3857626"/>
            <a:ext cx="7772400" cy="13620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s-ES" sz="4400" b="1" dirty="0" smtClean="0"/>
              <a:t>Unidad 3:</a:t>
            </a:r>
            <a:br>
              <a:rPr lang="es-ES" sz="4400" b="1" dirty="0" smtClean="0"/>
            </a:br>
            <a:r>
              <a:rPr lang="es-ES" sz="4000" b="1" dirty="0" smtClean="0"/>
              <a:t>Estrategias </a:t>
            </a:r>
            <a:r>
              <a:rPr lang="es-ES" sz="4000" b="1" dirty="0"/>
              <a:t>didácticas para la transformación e innovación en la Educación Superior</a:t>
            </a:r>
            <a:endParaRPr lang="es-ES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8938" y="5516563"/>
            <a:ext cx="5199062" cy="576262"/>
          </a:xfrm>
        </p:spPr>
        <p:txBody>
          <a:bodyPr/>
          <a:lstStyle/>
          <a:p>
            <a:pPr>
              <a:defRPr/>
            </a:pPr>
            <a:r>
              <a:rPr lang="es-PE" alt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Elaborado por </a:t>
            </a:r>
            <a:r>
              <a:rPr lang="es-PE" alt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Angelica Tapia</a:t>
            </a:r>
          </a:p>
        </p:txBody>
      </p:sp>
      <p:sp>
        <p:nvSpPr>
          <p:cNvPr id="3076" name="AutoShape 2" descr="fotos"/>
          <p:cNvSpPr>
            <a:spLocks noChangeAspect="1" noChangeArrowheads="1"/>
          </p:cNvSpPr>
          <p:nvPr/>
        </p:nvSpPr>
        <p:spPr bwMode="auto">
          <a:xfrm>
            <a:off x="1679575" y="-342900"/>
            <a:ext cx="48577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  <p:sp>
        <p:nvSpPr>
          <p:cNvPr id="3077" name="AutoShape 4" descr="fotos"/>
          <p:cNvSpPr>
            <a:spLocks noChangeAspect="1" noChangeArrowheads="1"/>
          </p:cNvSpPr>
          <p:nvPr/>
        </p:nvSpPr>
        <p:spPr bwMode="auto">
          <a:xfrm>
            <a:off x="1679575" y="-342900"/>
            <a:ext cx="48577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  <p:sp>
        <p:nvSpPr>
          <p:cNvPr id="3078" name="AutoShape 6" descr="fotos"/>
          <p:cNvSpPr>
            <a:spLocks noChangeAspect="1" noChangeArrowheads="1"/>
          </p:cNvSpPr>
          <p:nvPr/>
        </p:nvSpPr>
        <p:spPr bwMode="auto">
          <a:xfrm>
            <a:off x="1679575" y="-342900"/>
            <a:ext cx="48577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s-ES" altLang="en-US"/>
          </a:p>
        </p:txBody>
      </p:sp>
      <p:pic>
        <p:nvPicPr>
          <p:cNvPr id="3079" name="12 Imagen" descr="Habilidades_Postgrado_EVD_foto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35" y="1638300"/>
            <a:ext cx="6478587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3075" y="239628"/>
            <a:ext cx="3468925" cy="105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39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782889" y="2781301"/>
            <a:ext cx="6842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PE" altLang="en-US" sz="4000" b="1">
                <a:solidFill>
                  <a:schemeClr val="tx2"/>
                </a:solidFill>
              </a:rPr>
              <a:t>SESION DE APRENDIZAJE</a:t>
            </a:r>
            <a:endParaRPr lang="es-ES" altLang="en-US" sz="4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8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2952750" y="2286000"/>
            <a:ext cx="6286500" cy="20716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3200" dirty="0"/>
              <a:t>La enseñanza no puede estar desligada </a:t>
            </a:r>
            <a:r>
              <a:rPr lang="es-ES_tradnl" sz="3200" dirty="0" smtClean="0"/>
              <a:t>de los </a:t>
            </a:r>
            <a:r>
              <a:rPr lang="es-ES_tradnl" sz="3200" b="1" u="sng" dirty="0" smtClean="0"/>
              <a:t>procesos</a:t>
            </a:r>
            <a:r>
              <a:rPr lang="es-ES_tradnl" sz="3200" b="1" dirty="0" smtClean="0"/>
              <a:t> </a:t>
            </a:r>
            <a:r>
              <a:rPr lang="es-ES_tradnl" sz="3200" b="1" dirty="0"/>
              <a:t>de </a:t>
            </a:r>
            <a:r>
              <a:rPr lang="es-ES_tradnl" sz="3200" b="1" u="sng" dirty="0"/>
              <a:t>aprendizaje</a:t>
            </a:r>
            <a:r>
              <a:rPr lang="es-ES_tradnl" sz="3200" b="1" dirty="0"/>
              <a:t> y de </a:t>
            </a:r>
            <a:r>
              <a:rPr lang="es-ES_tradnl" sz="3200" b="1" u="sng" dirty="0"/>
              <a:t>evaluación</a:t>
            </a:r>
            <a:endParaRPr lang="es-PE" sz="3200" b="1" u="sng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245" y="5997847"/>
            <a:ext cx="2829059" cy="8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9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2524126" y="1857376"/>
            <a:ext cx="7358063" cy="3000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_tradnl" sz="3200" dirty="0"/>
              <a:t>planificar una sesión de clase, implica tomar decisiones sobre la planificación de estos procesos</a:t>
            </a:r>
            <a:endParaRPr lang="es-PE" sz="32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245" y="5997847"/>
            <a:ext cx="2829059" cy="8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50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919289" y="1127125"/>
            <a:ext cx="7248525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Tomar decisiones acerca de los :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Logros o resultados de aprendizaje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Contenidos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Estrategias metodológicas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Recursos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s-PE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Tiempo</a:t>
            </a:r>
            <a:endParaRPr lang="es-ES" sz="2800" b="1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s-ES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Evaluación.</a:t>
            </a:r>
          </a:p>
        </p:txBody>
      </p:sp>
      <p:pic>
        <p:nvPicPr>
          <p:cNvPr id="9220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6" y="4071939"/>
            <a:ext cx="2447925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1245" y="5997847"/>
            <a:ext cx="2829059" cy="8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3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dirty="0" smtClean="0"/>
              <a:t>Tomando en cuenta </a:t>
            </a:r>
            <a:endParaRPr lang="es-PE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1981200" y="1600201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71245" y="5997847"/>
            <a:ext cx="2829059" cy="8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259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443" y="93179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x-none" sz="4000" dirty="0" smtClean="0"/>
              <a:t>Esquema sugerido para planificar las sesiones de clase:</a:t>
            </a:r>
            <a:r>
              <a:rPr lang="x-none" dirty="0" smtClean="0"/>
              <a:t/>
            </a:r>
            <a:br>
              <a:rPr lang="x-none" dirty="0" smtClean="0"/>
            </a:br>
            <a:r>
              <a:rPr lang="x-none" dirty="0"/>
              <a:t/>
            </a:r>
            <a:br>
              <a:rPr lang="x-none" dirty="0"/>
            </a:br>
            <a:r>
              <a:rPr lang="x-none" sz="3100" b="1" dirty="0" smtClean="0"/>
              <a:t>Resultado de aprendizaje: ______________________________________________________________________________________________________________________</a:t>
            </a:r>
            <a:endParaRPr lang="en-US" sz="31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8518677"/>
              </p:ext>
            </p:extLst>
          </p:nvPr>
        </p:nvGraphicFramePr>
        <p:xfrm>
          <a:off x="812443" y="3097056"/>
          <a:ext cx="10515600" cy="298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/>
                <a:gridCol w="2103120"/>
                <a:gridCol w="2103120"/>
                <a:gridCol w="2103120"/>
                <a:gridCol w="210312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x-none" sz="2000" b="1" dirty="0" smtClean="0"/>
                        <a:t> Contenidos</a:t>
                      </a:r>
                      <a:endParaRPr lang="en-US" sz="2000" b="1" dirty="0" smtClean="0"/>
                    </a:p>
                    <a:p>
                      <a:pPr algn="ctr"/>
                      <a:r>
                        <a:rPr lang="x-none" sz="2000" b="1" dirty="0" smtClean="0"/>
                        <a:t>(Considerar el</a:t>
                      </a:r>
                      <a:r>
                        <a:rPr lang="x-none" sz="2000" b="1" baseline="0" dirty="0" smtClean="0"/>
                        <a:t> detalle y los distintos tipos)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000" b="1" dirty="0" smtClean="0"/>
                        <a:t>Actividades</a:t>
                      </a:r>
                    </a:p>
                    <a:p>
                      <a:pPr algn="ctr"/>
                      <a:r>
                        <a:rPr lang="x-none" sz="2000" b="1" dirty="0" smtClean="0"/>
                        <a:t>(detalle</a:t>
                      </a:r>
                      <a:r>
                        <a:rPr lang="x-none" sz="2000" b="1" baseline="0" dirty="0" smtClean="0"/>
                        <a:t> de lo que hacen el docente y el estudiante)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000" b="1" dirty="0" smtClean="0"/>
                        <a:t>Tiempo</a:t>
                      </a:r>
                    </a:p>
                    <a:p>
                      <a:pPr algn="ctr"/>
                      <a:r>
                        <a:rPr lang="x-none" sz="2000" b="1" dirty="0" smtClean="0"/>
                        <a:t>(desglosar</a:t>
                      </a:r>
                      <a:r>
                        <a:rPr lang="x-none" sz="2000" b="1" baseline="0" dirty="0" smtClean="0"/>
                        <a:t> por actividad)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000" b="1" dirty="0" smtClean="0"/>
                        <a:t>Evaluación </a:t>
                      </a:r>
                    </a:p>
                    <a:p>
                      <a:pPr algn="ctr"/>
                      <a:r>
                        <a:rPr lang="x-none" sz="2000" b="1" dirty="0" smtClean="0"/>
                        <a:t>(Criterios,</a:t>
                      </a:r>
                      <a:r>
                        <a:rPr lang="x-none" sz="2000" b="1" baseline="0" dirty="0" smtClean="0"/>
                        <a:t> Indicadores e Instrumentos)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000" b="1" dirty="0" smtClean="0"/>
                        <a:t>Recursos y materiales</a:t>
                      </a:r>
                    </a:p>
                    <a:p>
                      <a:pPr algn="ctr"/>
                      <a:r>
                        <a:rPr lang="x-none" sz="2000" b="1" dirty="0" smtClean="0"/>
                        <a:t>(tanto</a:t>
                      </a:r>
                      <a:r>
                        <a:rPr lang="x-none" sz="2000" b="1" baseline="0" dirty="0" smtClean="0"/>
                        <a:t> los educativos como los de soporte)</a:t>
                      </a:r>
                      <a:endParaRPr lang="en-US" sz="2000" b="1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245" y="5997847"/>
            <a:ext cx="2829059" cy="8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32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2506664"/>
            <a:ext cx="7772400" cy="3590925"/>
          </a:xfrm>
        </p:spPr>
        <p:txBody>
          <a:bodyPr/>
          <a:lstStyle/>
          <a:p>
            <a:r>
              <a:rPr lang="es-PE" altLang="en-US" smtClean="0"/>
              <a:t>Metodologías directivas</a:t>
            </a:r>
          </a:p>
          <a:p>
            <a:r>
              <a:rPr lang="es-PE" altLang="en-US" smtClean="0"/>
              <a:t>Metodologías participativas</a:t>
            </a:r>
          </a:p>
          <a:p>
            <a:r>
              <a:rPr lang="es-PE" altLang="en-US" smtClean="0"/>
              <a:t>Metodologías autogestionadas</a:t>
            </a:r>
          </a:p>
          <a:p>
            <a:endParaRPr lang="es-PE" altLang="en-US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75515" y="1169249"/>
            <a:ext cx="7772400" cy="9525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PE" sz="3800" dirty="0"/>
              <a:t>Metodologías en la docencia universitaria </a:t>
            </a:r>
            <a:r>
              <a:rPr lang="es-PE" sz="2500" dirty="0"/>
              <a:t>(CINDA)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1245" y="5997847"/>
            <a:ext cx="2829059" cy="8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705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880101" y="1557338"/>
            <a:ext cx="4557713" cy="4525962"/>
          </a:xfrm>
        </p:spPr>
        <p:txBody>
          <a:bodyPr/>
          <a:lstStyle/>
          <a:p>
            <a:r>
              <a:rPr lang="es-PE" altLang="en-US" sz="2400"/>
              <a:t>Concepción efectivista de la educación.</a:t>
            </a:r>
          </a:p>
          <a:p>
            <a:r>
              <a:rPr lang="es-PE" altLang="en-US" sz="2400"/>
              <a:t>La realidad es externa a las personas.</a:t>
            </a:r>
          </a:p>
          <a:p>
            <a:r>
              <a:rPr lang="es-PE" altLang="en-US" sz="2400"/>
              <a:t>La realidad es única y objetiva.</a:t>
            </a:r>
          </a:p>
          <a:p>
            <a:r>
              <a:rPr lang="es-PE" altLang="en-US" sz="2400"/>
              <a:t>Docente poseedor de la verdad única y absoluta.</a:t>
            </a:r>
          </a:p>
          <a:p>
            <a:r>
              <a:rPr lang="es-PE" altLang="en-US" sz="2400"/>
              <a:t>Los conocimientos son indiscutibles.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PE" altLang="en-US" smtClean="0"/>
              <a:t>Metodologías directivas</a:t>
            </a:r>
          </a:p>
        </p:txBody>
      </p:sp>
      <p:pic>
        <p:nvPicPr>
          <p:cNvPr id="1027" name="Picture 3" descr="C:\Users\Angelica\AppData\Local\Microsoft\Windows\Temporary Internet Files\Content.IE5\0FEBEKB4\MP90040196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6217" y="2348880"/>
            <a:ext cx="3469223" cy="231191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1245" y="5997847"/>
            <a:ext cx="2829059" cy="8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6444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981201" y="1481138"/>
            <a:ext cx="4475163" cy="452596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s-PE" altLang="en-US" sz="2000"/>
              <a:t>La realidad no está en los objetos sino en los conceptos que se tienen sobre ellos.</a:t>
            </a:r>
          </a:p>
          <a:p>
            <a:pPr>
              <a:spcBef>
                <a:spcPts val="1200"/>
              </a:spcBef>
            </a:pPr>
            <a:r>
              <a:rPr lang="es-PE" altLang="en-US" sz="2000"/>
              <a:t>El conocimiento puede construirse a través de la discusión y el intercambio de conceptos.</a:t>
            </a:r>
          </a:p>
          <a:p>
            <a:pPr>
              <a:spcBef>
                <a:spcPts val="1200"/>
              </a:spcBef>
            </a:pPr>
            <a:r>
              <a:rPr lang="es-PE" altLang="en-US" sz="2000"/>
              <a:t>Profesor facilitador: Organizador de los aprendizajes.</a:t>
            </a:r>
          </a:p>
          <a:p>
            <a:pPr>
              <a:spcBef>
                <a:spcPts val="1200"/>
              </a:spcBef>
            </a:pPr>
            <a:r>
              <a:rPr lang="es-PE" altLang="en-US" sz="2000"/>
              <a:t>Los aprendizajes se dan en la interacción grupal.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PE" altLang="en-US" smtClean="0"/>
              <a:t>Metodologías participativas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6081" y="1700809"/>
            <a:ext cx="3171825" cy="3095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149" name="4 Rectángulo"/>
          <p:cNvSpPr>
            <a:spLocks noChangeArrowheads="1"/>
          </p:cNvSpPr>
          <p:nvPr/>
        </p:nvSpPr>
        <p:spPr bwMode="auto">
          <a:xfrm>
            <a:off x="2063750" y="5689872"/>
            <a:ext cx="8064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PE" altLang="en-US" sz="1400" dirty="0" smtClean="0"/>
              <a:t>http</a:t>
            </a:r>
            <a:r>
              <a:rPr lang="es-PE" altLang="en-US" sz="1400" dirty="0"/>
              <a:t>://www.uhu.es/cine.educacion/didactica/0042tecnicasgrupos.htm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1245" y="5997847"/>
            <a:ext cx="2829059" cy="8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8365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981201" y="1484313"/>
            <a:ext cx="3609975" cy="309721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s-PE" altLang="en-US" sz="1800"/>
              <a:t>La realidad no está en los objetos sino en los conceptos que se tienen sobre ellos.</a:t>
            </a:r>
          </a:p>
          <a:p>
            <a:pPr>
              <a:spcBef>
                <a:spcPts val="1200"/>
              </a:spcBef>
            </a:pPr>
            <a:r>
              <a:rPr lang="es-PE" altLang="en-US" sz="1800"/>
              <a:t>El conocimiento puede construirse a través de la discusión y el intercambio de conceptos.</a:t>
            </a:r>
          </a:p>
          <a:p>
            <a:pPr>
              <a:spcBef>
                <a:spcPts val="1200"/>
              </a:spcBef>
            </a:pPr>
            <a:r>
              <a:rPr lang="es-PE" altLang="en-US" sz="1800"/>
              <a:t>Se aprende en la reconstrucción personal de los saberes, se integra a su cultura y experiencia vital. 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260351"/>
            <a:ext cx="8229600" cy="1139825"/>
          </a:xfrm>
        </p:spPr>
        <p:txBody>
          <a:bodyPr/>
          <a:lstStyle/>
          <a:p>
            <a:r>
              <a:rPr lang="es-PE" altLang="en-US" smtClean="0"/>
              <a:t>Metodologías autogestionadas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386436" y="3674405"/>
            <a:ext cx="3816350" cy="2447925"/>
          </a:xfrm>
          <a:prstGeom prst="rect">
            <a:avLst/>
          </a:prstGeom>
        </p:spPr>
        <p:txBody>
          <a:bodyPr/>
          <a:lstStyle/>
          <a:p>
            <a:pPr marL="365760" indent="-256032">
              <a:spcBef>
                <a:spcPts val="12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s-PE" dirty="0"/>
              <a:t>Alumno:</a:t>
            </a:r>
          </a:p>
          <a:p>
            <a:pPr marL="603504" lvl="2" indent="-256032">
              <a:spcBef>
                <a:spcPts val="1200"/>
              </a:spcBef>
              <a:buClr>
                <a:schemeClr val="accent2"/>
              </a:buClr>
              <a:buSzPct val="68000"/>
              <a:buFont typeface="Wingdings 3"/>
              <a:buChar char=""/>
              <a:defRPr/>
            </a:pPr>
            <a:r>
              <a:rPr lang="es-PE" dirty="0"/>
              <a:t>Responsable del aprendizaje.</a:t>
            </a:r>
          </a:p>
          <a:p>
            <a:pPr marL="603504" lvl="2" indent="-256032">
              <a:spcBef>
                <a:spcPts val="1200"/>
              </a:spcBef>
              <a:buClr>
                <a:schemeClr val="accent2"/>
              </a:buClr>
              <a:buSzPct val="68000"/>
              <a:buFont typeface="Wingdings 3"/>
              <a:buChar char=""/>
              <a:defRPr/>
            </a:pPr>
            <a:r>
              <a:rPr lang="es-PE" dirty="0"/>
              <a:t>Busca el conocimiento que le supone significación</a:t>
            </a:r>
          </a:p>
          <a:p>
            <a:pPr marL="365760" indent="-256032">
              <a:spcBef>
                <a:spcPts val="12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s-PE" dirty="0"/>
              <a:t>Docente: </a:t>
            </a:r>
          </a:p>
          <a:p>
            <a:pPr marL="603504" lvl="2" indent="-256032">
              <a:spcBef>
                <a:spcPts val="1200"/>
              </a:spcBef>
              <a:buClr>
                <a:schemeClr val="accent2"/>
              </a:buClr>
              <a:buSzPct val="68000"/>
              <a:buFont typeface="Wingdings 3"/>
              <a:buChar char=""/>
              <a:defRPr/>
            </a:pPr>
            <a:r>
              <a:rPr lang="es-PE" dirty="0"/>
              <a:t>Apoya y estimula</a:t>
            </a:r>
          </a:p>
        </p:txBody>
      </p:sp>
      <p:pic>
        <p:nvPicPr>
          <p:cNvPr id="3074" name="Picture 2" descr="C:\Users\Angelica\AppData\Local\Microsoft\Windows\Temporary Internet Files\Content.IE5\JDIXFVQH\MC90029586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9825" y="908051"/>
            <a:ext cx="1462088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C:\Users\Angelica\AppData\Local\Microsoft\Windows\Temporary Internet Files\Content.IE5\0FEBEKB4\MC90029587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639" y="2205038"/>
            <a:ext cx="1933575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Flecha curvada hacia arriba"/>
          <p:cNvSpPr/>
          <p:nvPr/>
        </p:nvSpPr>
        <p:spPr>
          <a:xfrm rot="8628348" flipH="1">
            <a:off x="7085013" y="1089026"/>
            <a:ext cx="2025650" cy="595313"/>
          </a:xfrm>
          <a:prstGeom prst="curvedUpArrow">
            <a:avLst>
              <a:gd name="adj1" fmla="val 25000"/>
              <a:gd name="adj2" fmla="val 95715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PE">
              <a:solidFill>
                <a:schemeClr val="tx1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1245" y="5997847"/>
            <a:ext cx="2829059" cy="8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5108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6" grpId="0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Propósitos del día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x-none" sz="2400" dirty="0" smtClean="0"/>
              <a:t>Delimitar los aspectos teóricos y prácticos de los diferentes métodos y recursos a abordar en la jornada del taller presencial.</a:t>
            </a:r>
          </a:p>
          <a:p>
            <a:r>
              <a:rPr lang="x-none" sz="2400" dirty="0" smtClean="0"/>
              <a:t>Resignificar el sentido de planificación de las sesiones de clases a partir de la incorporación de distintos recursos y métodos orientados al aprendizaje profundo de los estudiantes, en el marco de las competencias en el currículo y en criterios y fundamentos teóricos de una enseñanza y aprendizaje estratégicos.</a:t>
            </a:r>
          </a:p>
          <a:p>
            <a:r>
              <a:rPr lang="x-none" sz="2400" dirty="0" smtClean="0"/>
              <a:t>Adecuar sesiones de clase haciendo uso de los aportes teóricos y prácticos en el marco del aprendizaje cooperativo, de los métodos y recursos desarrollados en el taller presencial.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245" y="6023605"/>
            <a:ext cx="2829059" cy="8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66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Agenda del día:</a:t>
            </a:r>
            <a:endParaRPr lang="en-U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1636913"/>
              </p:ext>
            </p:extLst>
          </p:nvPr>
        </p:nvGraphicFramePr>
        <p:xfrm>
          <a:off x="838200" y="1825625"/>
          <a:ext cx="855049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71245" y="5997847"/>
            <a:ext cx="2829059" cy="8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634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rmAutofit fontScale="90000"/>
          </a:bodyPr>
          <a:lstStyle/>
          <a:p>
            <a:r>
              <a:rPr lang="x-none" dirty="0" smtClean="0"/>
              <a:t>Cronograma de trabajo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787994"/>
              </p:ext>
            </p:extLst>
          </p:nvPr>
        </p:nvGraphicFramePr>
        <p:xfrm>
          <a:off x="838200" y="1207439"/>
          <a:ext cx="10515600" cy="4419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08786"/>
                <a:gridCol w="1068946"/>
                <a:gridCol w="1841679"/>
                <a:gridCol w="1854558"/>
                <a:gridCol w="1893194"/>
                <a:gridCol w="224843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Grupo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Grupo</a:t>
                      </a:r>
                      <a:r>
                        <a:rPr lang="x-none" baseline="0" dirty="0" smtClean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Grupo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Grupo 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x-none" sz="3200" dirty="0" smtClean="0"/>
                        <a:t>Mañana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8 a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Introducción a la Unidad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mtClean="0"/>
                        <a:t>Introducción a la Unidad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smtClean="0"/>
                        <a:t>Introducción a la Unidad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Introducción a la Unidad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baseline="0" dirty="0" smtClean="0"/>
                        <a:t>9 a 11:15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 1</a:t>
                      </a:r>
                    </a:p>
                    <a:p>
                      <a:r>
                        <a:rPr lang="x-none" dirty="0" smtClean="0"/>
                        <a:t>Mónica Escalante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 2</a:t>
                      </a:r>
                    </a:p>
                    <a:p>
                      <a:r>
                        <a:rPr lang="x-none" dirty="0" smtClean="0"/>
                        <a:t>Saturnina</a:t>
                      </a:r>
                      <a:r>
                        <a:rPr lang="x-none" baseline="0" dirty="0" smtClean="0"/>
                        <a:t> Abarca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</a:t>
                      </a:r>
                      <a:r>
                        <a:rPr lang="x-none" baseline="0" dirty="0" smtClean="0"/>
                        <a:t> 3</a:t>
                      </a:r>
                    </a:p>
                    <a:p>
                      <a:r>
                        <a:rPr lang="x-none" baseline="0" dirty="0" smtClean="0"/>
                        <a:t>Elisa Montoya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 4</a:t>
                      </a:r>
                    </a:p>
                    <a:p>
                      <a:r>
                        <a:rPr lang="x-none" dirty="0" smtClean="0"/>
                        <a:t>Angelica Tapia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11:15 a 1:30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 2</a:t>
                      </a:r>
                    </a:p>
                    <a:p>
                      <a:r>
                        <a:rPr lang="x-none" dirty="0" smtClean="0"/>
                        <a:t>Saturnina</a:t>
                      </a:r>
                      <a:r>
                        <a:rPr lang="x-none" baseline="0" dirty="0" smtClean="0"/>
                        <a:t> Abarca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</a:t>
                      </a:r>
                      <a:r>
                        <a:rPr lang="x-none" baseline="0" dirty="0" smtClean="0"/>
                        <a:t> 3</a:t>
                      </a:r>
                    </a:p>
                    <a:p>
                      <a:r>
                        <a:rPr lang="x-none" baseline="0" dirty="0" smtClean="0"/>
                        <a:t>Elisa Montoya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 4</a:t>
                      </a:r>
                    </a:p>
                    <a:p>
                      <a:r>
                        <a:rPr lang="x-none" dirty="0" smtClean="0"/>
                        <a:t>Angelica Tapia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 1</a:t>
                      </a:r>
                    </a:p>
                    <a:p>
                      <a:r>
                        <a:rPr lang="x-none" dirty="0" smtClean="0"/>
                        <a:t>Mónica Escalante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1:30 a 3:30</a:t>
                      </a:r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2400" dirty="0" smtClean="0"/>
                        <a:t>Receso - Almuerzo</a:t>
                      </a:r>
                      <a:endParaRPr lang="en-US" sz="24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x-none" sz="3200" dirty="0" smtClean="0"/>
                        <a:t>Tarde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3:30 a 5:45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</a:t>
                      </a:r>
                      <a:r>
                        <a:rPr lang="x-none" baseline="0" dirty="0" smtClean="0"/>
                        <a:t> 3</a:t>
                      </a:r>
                    </a:p>
                    <a:p>
                      <a:r>
                        <a:rPr lang="x-none" baseline="0" dirty="0" smtClean="0"/>
                        <a:t>Elisa Montoya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 4</a:t>
                      </a:r>
                    </a:p>
                    <a:p>
                      <a:r>
                        <a:rPr lang="x-none" dirty="0" smtClean="0"/>
                        <a:t>Angelica Tapia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 1</a:t>
                      </a:r>
                    </a:p>
                    <a:p>
                      <a:r>
                        <a:rPr lang="x-none" dirty="0" smtClean="0"/>
                        <a:t>Mónica Escalante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 2</a:t>
                      </a:r>
                    </a:p>
                    <a:p>
                      <a:r>
                        <a:rPr lang="x-none" dirty="0" smtClean="0"/>
                        <a:t>Saturnina</a:t>
                      </a:r>
                      <a:r>
                        <a:rPr lang="x-none" baseline="0" dirty="0" smtClean="0"/>
                        <a:t> Abarca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5:45 a</a:t>
                      </a:r>
                      <a:r>
                        <a:rPr lang="x-none" baseline="0" dirty="0" smtClean="0"/>
                        <a:t> 8:00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 4</a:t>
                      </a:r>
                    </a:p>
                    <a:p>
                      <a:r>
                        <a:rPr lang="x-none" dirty="0" smtClean="0"/>
                        <a:t>Angelica Tapia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 1</a:t>
                      </a:r>
                    </a:p>
                    <a:p>
                      <a:r>
                        <a:rPr lang="x-none" dirty="0" smtClean="0"/>
                        <a:t>Mónica Escalante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 2</a:t>
                      </a:r>
                    </a:p>
                    <a:p>
                      <a:r>
                        <a:rPr lang="x-none" dirty="0" smtClean="0"/>
                        <a:t>Saturnina</a:t>
                      </a:r>
                      <a:r>
                        <a:rPr lang="x-none" baseline="0" dirty="0" smtClean="0"/>
                        <a:t> Abarca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 smtClean="0"/>
                        <a:t>Tema</a:t>
                      </a:r>
                      <a:r>
                        <a:rPr lang="x-none" baseline="0" dirty="0" smtClean="0"/>
                        <a:t> 3</a:t>
                      </a:r>
                    </a:p>
                    <a:p>
                      <a:r>
                        <a:rPr lang="x-none" baseline="0" dirty="0" smtClean="0"/>
                        <a:t>Elisa Montoya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245" y="5997847"/>
            <a:ext cx="2829059" cy="8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518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dirty="0" smtClean="0"/>
              <a:t>Empecemos: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dirty="0" smtClean="0"/>
              <a:t>Actividad 1</a:t>
            </a:r>
          </a:p>
          <a:p>
            <a:pPr lvl="1"/>
            <a:r>
              <a:rPr lang="x-none" dirty="0" smtClean="0"/>
              <a:t>Revisando conceptos</a:t>
            </a:r>
          </a:p>
          <a:p>
            <a:r>
              <a:rPr lang="x-none" dirty="0" smtClean="0"/>
              <a:t>Actividad 2</a:t>
            </a:r>
          </a:p>
          <a:p>
            <a:pPr lvl="1"/>
            <a:r>
              <a:rPr lang="x-none" dirty="0" smtClean="0"/>
              <a:t>Elaborando nuestras conclusiones</a:t>
            </a:r>
          </a:p>
          <a:p>
            <a:r>
              <a:rPr lang="x-none" dirty="0" smtClean="0"/>
              <a:t>Actividad 3</a:t>
            </a:r>
          </a:p>
          <a:p>
            <a:pPr lvl="1"/>
            <a:r>
              <a:rPr lang="x-none" dirty="0" smtClean="0"/>
              <a:t>Revisando esquemas para el diseño de una sesión de clase</a:t>
            </a:r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245" y="5997847"/>
            <a:ext cx="2829059" cy="860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3059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604</Words>
  <Application>Microsoft Office PowerPoint</Application>
  <PresentationFormat>Panorámica</PresentationFormat>
  <Paragraphs>123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Wingdings 3</vt:lpstr>
      <vt:lpstr>Tema de Office</vt:lpstr>
      <vt:lpstr>Unidad 3: Estrategias didácticas para la transformación e innovación en la Educación Superior</vt:lpstr>
      <vt:lpstr>Metodologías en la docencia universitaria (CINDA)</vt:lpstr>
      <vt:lpstr>Metodologías directivas</vt:lpstr>
      <vt:lpstr>Metodologías participativas</vt:lpstr>
      <vt:lpstr>Metodologías autogestionadas</vt:lpstr>
      <vt:lpstr>Propósitos del día</vt:lpstr>
      <vt:lpstr>Agenda del día:</vt:lpstr>
      <vt:lpstr>Cronograma de trabajo</vt:lpstr>
      <vt:lpstr>Empecemos: </vt:lpstr>
      <vt:lpstr>Presentación de PowerPoint</vt:lpstr>
      <vt:lpstr>Presentación de PowerPoint</vt:lpstr>
      <vt:lpstr>Presentación de PowerPoint</vt:lpstr>
      <vt:lpstr>Presentación de PowerPoint</vt:lpstr>
      <vt:lpstr>Tomando en cuenta </vt:lpstr>
      <vt:lpstr>Esquema sugerido para planificar las sesiones de clase:  Resultado de aprendizaje: ______________________________________________________________________________________________________________________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Metodologías en la docencia universitaria</dc:title>
  <dc:creator>Angelica</dc:creator>
  <cp:lastModifiedBy>MSI</cp:lastModifiedBy>
  <cp:revision>8</cp:revision>
  <dcterms:created xsi:type="dcterms:W3CDTF">2017-04-29T05:50:33Z</dcterms:created>
  <dcterms:modified xsi:type="dcterms:W3CDTF">2017-05-13T20:33:34Z</dcterms:modified>
</cp:coreProperties>
</file>