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15FD03-D1C5-5B47-AB48-600AF2310B51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BCCA581-E5E6-3343-85FD-E824D03D979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557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B67865-C1B6-9349-8C47-82F2167096E7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7933AC-B2F7-C94A-B11F-129C2BCEBA0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5639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9D0497-9F15-DE4E-B2DA-ECEB6F7621BD}" type="slidenum">
              <a:rPr lang="es-ES_tradnl" smtClean="0"/>
              <a:pPr>
                <a:defRPr/>
              </a:pPr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619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D119-01F4-5744-BCE5-266017CAFFD9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FD016-E752-7D46-93A7-AA8C7E5F013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F688A-6444-7B40-ADB4-5648E1D4D899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53DB7-1C8D-5844-943F-EE48E1F92B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738CD-3D74-E54C-A4DD-384370E8822C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B040-5D38-3B48-ABB5-5CDB5EFE7D5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D55C-6375-A348-9C21-D7515568AACD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A32E2-1D2E-DB44-9834-6CE54B8366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5EA9-0F26-1D4E-9627-CBF3589A0511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657D1-CDA4-CC40-8A88-4D60882936C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B480-4621-B340-9547-F80BBE458C20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9DFD2-C8AB-134D-9090-79CC6B5A845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D34D9-B392-3C4F-A983-6B28E344523E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1748-87FB-5F4C-A0BC-BCA80180DCC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2829-0927-BD44-AD80-E550CD47FEB0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22C1-BAB5-9F4C-B3D9-A8DF02D903C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1A4D7-DEC9-8F4E-A243-06E498BDEB05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AA79F-F1CE-054D-B795-C587B3E798A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36CD1-64E9-FB48-914B-582DC5502749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5028-5AD6-4D49-937B-63C1C97EF22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BE258-76BE-2D4C-A0C4-71F4299E669C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E846C-260F-DA48-9CEB-647B16FF107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203D0E-CC73-4C46-9910-8C300847BEB8}" type="datetime1">
              <a:rPr lang="es-ES_tradnl"/>
              <a:pPr>
                <a:defRPr/>
              </a:pPr>
              <a:t>22/07/2017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6C34B3-9A42-DE47-A787-ABD0208DFF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n 3" descr="Mapa histórico de Améric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1981200" y="2895600"/>
            <a:ext cx="4953000" cy="954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pple Chancery"/>
                <a:cs typeface="Apple Chancery"/>
              </a:rPr>
              <a:t>EL ESPAÑOL DE AMÉRICA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391400" y="6324600"/>
            <a:ext cx="1447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200" dirty="0">
                <a:solidFill>
                  <a:schemeClr val="accent6">
                    <a:lumMod val="50000"/>
                  </a:schemeClr>
                </a:solidFill>
                <a:latin typeface="Garamond"/>
                <a:cs typeface="Garamond"/>
              </a:rPr>
              <a:t>© Francisco J. Varela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381000"/>
            <a:ext cx="82296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pple Chancery"/>
                <a:cs typeface="Apple Chancery"/>
              </a:rPr>
              <a:t>EL ESPAÑOL DE AMÉRICA</a:t>
            </a:r>
          </a:p>
        </p:txBody>
      </p:sp>
      <p:pic>
        <p:nvPicPr>
          <p:cNvPr id="24579" name="Imagen 8" descr="406px-Español_en_américa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990600"/>
            <a:ext cx="3868738" cy="571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CuadroTexto 9"/>
          <p:cNvSpPr txBox="1">
            <a:spLocks noChangeArrowheads="1"/>
          </p:cNvSpPr>
          <p:nvPr/>
        </p:nvSpPr>
        <p:spPr bwMode="auto">
          <a:xfrm>
            <a:off x="4648200" y="990600"/>
            <a:ext cx="403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 sz="20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Países por millones de hablantes de español.</a:t>
            </a:r>
          </a:p>
        </p:txBody>
      </p:sp>
      <p:sp>
        <p:nvSpPr>
          <p:cNvPr id="24581" name="Rectángulo 11"/>
          <p:cNvSpPr>
            <a:spLocks noChangeArrowheads="1"/>
          </p:cNvSpPr>
          <p:nvPr/>
        </p:nvSpPr>
        <p:spPr bwMode="auto">
          <a:xfrm>
            <a:off x="4325938" y="1698625"/>
            <a:ext cx="48180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México		109.955.400	 EE.UU 45 m. aprox.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España		46.661.950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Colombia		45.100.000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Argentina		40.134.425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Perú			29.165.000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Venezuela	28.488.288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Chile		16.928.873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Guatemala	14.325.000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Ecuador		14.035.000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Cuba		11.285.000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Bolivia		10.227.299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República Dominicana	10.090.000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Honduras	7.706.441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El Salvador	7.185.000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Paraguay		6.349.000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Nicaragua	5.743.000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Costa Rica	4.549.903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Puerto Rico	4.017.000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Panamá		3.454.000</a:t>
            </a:r>
          </a:p>
          <a:p>
            <a:r>
              <a:rPr lang="es-ES_tradnl" sz="16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Uruguay		3.442.000</a:t>
            </a:r>
          </a:p>
          <a:p>
            <a:endParaRPr lang="es-ES_tradnl" sz="1600">
              <a:solidFill>
                <a:srgbClr val="580000"/>
              </a:solidFill>
              <a:latin typeface="Constantia" charset="0"/>
              <a:ea typeface="Constantia" charset="0"/>
              <a:cs typeface="Constantia" charset="0"/>
            </a:endParaRPr>
          </a:p>
        </p:txBody>
      </p:sp>
      <p:sp>
        <p:nvSpPr>
          <p:cNvPr id="24582" name="CuadroTexto 6"/>
          <p:cNvSpPr txBox="1">
            <a:spLocks noChangeArrowheads="1"/>
          </p:cNvSpPr>
          <p:nvPr/>
        </p:nvSpPr>
        <p:spPr bwMode="auto">
          <a:xfrm>
            <a:off x="7315200" y="6445250"/>
            <a:ext cx="1600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s-ES_tradnl" sz="1100">
                <a:solidFill>
                  <a:srgbClr val="984807"/>
                </a:solidFill>
                <a:latin typeface="Garamond" charset="0"/>
                <a:ea typeface="Garamond" charset="0"/>
                <a:cs typeface="Garamond" charset="0"/>
              </a:rPr>
              <a:t>© Francisco J. Varela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381000"/>
            <a:ext cx="82296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pple Chancery"/>
                <a:cs typeface="Apple Chancery"/>
              </a:rPr>
              <a:t>EL ESPAÑOL DE AMÉRICA</a:t>
            </a:r>
          </a:p>
        </p:txBody>
      </p:sp>
      <p:sp>
        <p:nvSpPr>
          <p:cNvPr id="16387" name="CuadroTexto 6"/>
          <p:cNvSpPr txBox="1">
            <a:spLocks noChangeArrowheads="1"/>
          </p:cNvSpPr>
          <p:nvPr/>
        </p:nvSpPr>
        <p:spPr bwMode="auto">
          <a:xfrm>
            <a:off x="457200" y="990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 sz="2400" b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Concepto y distribución geográfica.</a:t>
            </a:r>
          </a:p>
        </p:txBody>
      </p:sp>
      <p:sp>
        <p:nvSpPr>
          <p:cNvPr id="16388" name="CuadroTexto 7"/>
          <p:cNvSpPr txBox="1">
            <a:spLocks noChangeArrowheads="1"/>
          </p:cNvSpPr>
          <p:nvPr/>
        </p:nvSpPr>
        <p:spPr bwMode="auto">
          <a:xfrm>
            <a:off x="914400" y="165735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>
                <a:latin typeface="Calibri" charset="0"/>
              </a:rPr>
              <a:t>Español de América: conjunto de variedades que la lengua española presenta en el continente americano.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14400" y="2590800"/>
            <a:ext cx="77724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rgbClr val="580000"/>
                </a:solidFill>
                <a:latin typeface="+mn-lt"/>
                <a:ea typeface="+mn-ea"/>
                <a:cs typeface="+mn-cs"/>
              </a:rPr>
              <a:t>Las diversas clasificaciones dialectales pueden reducirse a dos: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rgbClr val="580000"/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s-ES_tradnl" dirty="0">
                <a:solidFill>
                  <a:srgbClr val="580000"/>
                </a:solidFill>
                <a:latin typeface="+mn-lt"/>
                <a:ea typeface="+mn-ea"/>
                <a:cs typeface="+mn-cs"/>
              </a:rPr>
              <a:t>Clasificación en cinco zonas: </a:t>
            </a:r>
            <a:r>
              <a:rPr lang="es-ES_tradnl" dirty="0" err="1">
                <a:solidFill>
                  <a:srgbClr val="580000"/>
                </a:solidFill>
                <a:latin typeface="+mn-lt"/>
                <a:ea typeface="+mn-ea"/>
                <a:cs typeface="+mn-cs"/>
              </a:rPr>
              <a:t>méjico</a:t>
            </a:r>
            <a:r>
              <a:rPr lang="es-ES_tradnl" dirty="0">
                <a:solidFill>
                  <a:srgbClr val="580000"/>
                </a:solidFill>
                <a:latin typeface="+mn-lt"/>
                <a:ea typeface="+mn-ea"/>
                <a:cs typeface="+mn-cs"/>
              </a:rPr>
              <a:t>-centroamericana, antillana o caribeña, chilena, andina y rioplatense.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s-ES_tradnl" dirty="0">
                <a:solidFill>
                  <a:srgbClr val="580000"/>
                </a:solidFill>
                <a:latin typeface="+mn-lt"/>
                <a:ea typeface="+mn-ea"/>
                <a:cs typeface="+mn-cs"/>
              </a:rPr>
              <a:t>Clasificación en hablas de las “tierras altas” (México, Perú y los Andes) y hablas de las “tierras bajas” (zonas costeras).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s-ES_tradnl" dirty="0">
              <a:solidFill>
                <a:srgbClr val="580000"/>
              </a:solidFill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rgbClr val="580000"/>
                </a:solidFill>
                <a:latin typeface="+mn-lt"/>
                <a:ea typeface="+mn-ea"/>
                <a:cs typeface="+mn-cs"/>
              </a:rPr>
              <a:t>Las variedades de las tierras bajas pertenecen a zonas que fueron colonizadas en época más temprana y presentan rasgos más evolucionados y cercanos a los dialectos meridionales de la península.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rgbClr val="580000"/>
                </a:solidFill>
                <a:latin typeface="+mn-lt"/>
                <a:ea typeface="+mn-ea"/>
                <a:cs typeface="+mn-cs"/>
              </a:rPr>
              <a:t>Las variedades de las tierras altas, de zonas tardíamente colonizadas, son más conservadoras y próximas a la norma castellana del centro y norte peninsular.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381000"/>
            <a:ext cx="82296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pple Chancery"/>
                <a:cs typeface="Apple Chancery"/>
              </a:rPr>
              <a:t>EL ESPAÑOL DE AMÉRICA</a:t>
            </a:r>
          </a:p>
        </p:txBody>
      </p:sp>
      <p:sp>
        <p:nvSpPr>
          <p:cNvPr id="17411" name="CuadroTexto 6"/>
          <p:cNvSpPr txBox="1">
            <a:spLocks noChangeArrowheads="1"/>
          </p:cNvSpPr>
          <p:nvPr/>
        </p:nvSpPr>
        <p:spPr bwMode="auto">
          <a:xfrm>
            <a:off x="457200" y="11430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 sz="2400" b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Factores de diversidad en el español americano.</a:t>
            </a:r>
          </a:p>
        </p:txBody>
      </p:sp>
      <p:sp>
        <p:nvSpPr>
          <p:cNvPr id="17412" name="CuadroTexto 7"/>
          <p:cNvSpPr txBox="1">
            <a:spLocks noChangeArrowheads="1"/>
          </p:cNvSpPr>
          <p:nvPr/>
        </p:nvSpPr>
        <p:spPr bwMode="auto">
          <a:xfrm>
            <a:off x="457200" y="1905000"/>
            <a:ext cx="800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Diferente origen y condición de los colonizadores.</a:t>
            </a:r>
          </a:p>
          <a:p>
            <a:pPr>
              <a:buFont typeface="Arial" charset="0"/>
              <a:buChar char="•"/>
            </a:pPr>
            <a:endParaRPr lang="es-ES_tradnl">
              <a:solidFill>
                <a:srgbClr val="580000"/>
              </a:solidFill>
              <a:latin typeface="Constantia" charset="0"/>
              <a:ea typeface="Constantia" charset="0"/>
              <a:cs typeface="Constantia" charset="0"/>
            </a:endParaRPr>
          </a:p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La propia organización político territorial de las colonias. Territorios de colonización: temprana (Cuba, Puerto Rico, Santo Domingo y antillas, costa atlántica de México, Venezuela y Colombia), tardía (tierras altas del interior)</a:t>
            </a:r>
          </a:p>
        </p:txBody>
      </p:sp>
      <p:sp>
        <p:nvSpPr>
          <p:cNvPr id="17413" name="CuadroTexto 8"/>
          <p:cNvSpPr txBox="1">
            <a:spLocks noChangeArrowheads="1"/>
          </p:cNvSpPr>
          <p:nvPr/>
        </p:nvSpPr>
        <p:spPr bwMode="auto">
          <a:xfrm>
            <a:off x="457200" y="3382963"/>
            <a:ext cx="800100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Acción de sustrato de las lenguas amerindias: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náhuatl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(aztecas mexicanos)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, maya-quiché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(Yucatán y Centroamérica),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quechua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(incas del sur de Colombia, Ecuador, Perú y parte de Bolivia)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, guaraní 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(Paraguay y nordeste argentino),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araucano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(Chile),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caribe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y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arauaco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(islas caribeñas).</a:t>
            </a:r>
          </a:p>
          <a:p>
            <a:pPr>
              <a:buFont typeface="Arial" charset="0"/>
              <a:buChar char="•"/>
            </a:pPr>
            <a:endParaRPr lang="es-ES_tradnl">
              <a:solidFill>
                <a:srgbClr val="580000"/>
              </a:solidFill>
              <a:latin typeface="Constantia" charset="0"/>
              <a:ea typeface="Constantia" charset="0"/>
              <a:cs typeface="Constantia" charset="0"/>
            </a:endParaRPr>
          </a:p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Salvo las dos últimas, las lenguas indígenas se conservan hasta hoy día, siendo algunas cooficiales con el español (caso relevante del guaraní en Paraguay).</a:t>
            </a:r>
          </a:p>
        </p:txBody>
      </p:sp>
      <p:sp>
        <p:nvSpPr>
          <p:cNvPr id="17414" name="CuadroTexto 9"/>
          <p:cNvSpPr txBox="1">
            <a:spLocks noChangeArrowheads="1"/>
          </p:cNvSpPr>
          <p:nvPr/>
        </p:nvSpPr>
        <p:spPr bwMode="auto">
          <a:xfrm>
            <a:off x="457200" y="5524500"/>
            <a:ext cx="800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Fuerte estratificación social.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391400" y="6324600"/>
            <a:ext cx="1447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200" dirty="0">
                <a:solidFill>
                  <a:schemeClr val="accent6">
                    <a:lumMod val="50000"/>
                  </a:schemeClr>
                </a:solidFill>
                <a:latin typeface="Garamond"/>
                <a:cs typeface="Garamond"/>
              </a:rPr>
              <a:t>© Francisco J. Varela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381000"/>
            <a:ext cx="82296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pple Chancery"/>
                <a:cs typeface="Apple Chancery"/>
              </a:rPr>
              <a:t>EL ESPAÑOL DE AMÉRICA</a:t>
            </a:r>
          </a:p>
        </p:txBody>
      </p:sp>
      <p:pic>
        <p:nvPicPr>
          <p:cNvPr id="18435" name="Imagen 11" descr="Zonas español de América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66800"/>
            <a:ext cx="396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Imagen 12" descr="Español y lenguas india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066800"/>
            <a:ext cx="396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381000"/>
            <a:ext cx="82296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pple Chancery"/>
                <a:cs typeface="Apple Chancery"/>
              </a:rPr>
              <a:t>EL ESPAÑOL DE AMÉRICA</a:t>
            </a:r>
          </a:p>
        </p:txBody>
      </p:sp>
      <p:sp>
        <p:nvSpPr>
          <p:cNvPr id="19459" name="CuadroTexto 6"/>
          <p:cNvSpPr txBox="1">
            <a:spLocks noChangeArrowheads="1"/>
          </p:cNvSpPr>
          <p:nvPr/>
        </p:nvSpPr>
        <p:spPr bwMode="auto">
          <a:xfrm>
            <a:off x="457200" y="11430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 sz="2400" b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Rasgos lingüísticos del español americano.</a:t>
            </a:r>
          </a:p>
        </p:txBody>
      </p:sp>
      <p:sp>
        <p:nvSpPr>
          <p:cNvPr id="19460" name="CuadroTexto 4"/>
          <p:cNvSpPr txBox="1">
            <a:spLocks noChangeArrowheads="1"/>
          </p:cNvSpPr>
          <p:nvPr/>
        </p:nvSpPr>
        <p:spPr bwMode="auto">
          <a:xfrm>
            <a:off x="457200" y="1828800"/>
            <a:ext cx="822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2000" b="1">
                <a:solidFill>
                  <a:srgbClr val="580000"/>
                </a:solidFill>
                <a:latin typeface="Calibri" charset="0"/>
              </a:rPr>
              <a:t>Rasgos fónicos</a:t>
            </a:r>
          </a:p>
        </p:txBody>
      </p:sp>
      <p:sp>
        <p:nvSpPr>
          <p:cNvPr id="19461" name="CuadroTexto 5"/>
          <p:cNvSpPr txBox="1">
            <a:spLocks noChangeArrowheads="1"/>
          </p:cNvSpPr>
          <p:nvPr/>
        </p:nvSpPr>
        <p:spPr bwMode="auto">
          <a:xfrm>
            <a:off x="457200" y="2438400"/>
            <a:ext cx="8229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Seseo generalizado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. (Restos de ceceo en zonas aisladas).</a:t>
            </a:r>
          </a:p>
          <a:p>
            <a:pPr>
              <a:buFont typeface="Arial" charset="0"/>
              <a:buChar char="•"/>
            </a:pPr>
            <a:endParaRPr lang="es-ES_tradnl" dirty="0">
              <a:solidFill>
                <a:srgbClr val="580000"/>
              </a:solidFill>
              <a:latin typeface="Constantia" charset="0"/>
              <a:ea typeface="Constantia" charset="0"/>
              <a:cs typeface="Constantia" charset="0"/>
            </a:endParaRPr>
          </a:p>
          <a:p>
            <a:pPr>
              <a:buFont typeface="Arial" charset="0"/>
              <a:buChar char="•"/>
            </a:pP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Yeísmo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. Muy extendido. Ausente en zonas de las tierras altas. Rehilamiento en el Río de la Plata.</a:t>
            </a:r>
          </a:p>
          <a:p>
            <a:pPr>
              <a:buFont typeface="Arial" charset="0"/>
              <a:buChar char="•"/>
            </a:pPr>
            <a:endParaRPr lang="es-ES_tradnl" dirty="0">
              <a:solidFill>
                <a:srgbClr val="580000"/>
              </a:solidFill>
              <a:latin typeface="Constantia" charset="0"/>
              <a:ea typeface="Constantia" charset="0"/>
              <a:cs typeface="Constantia" charset="0"/>
            </a:endParaRPr>
          </a:p>
          <a:p>
            <a:pPr>
              <a:buFont typeface="Arial" charset="0"/>
              <a:buChar char="•"/>
            </a:pP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Aspiración de /</a:t>
            </a:r>
            <a:r>
              <a:rPr lang="es-ES_tradnl" b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s</a:t>
            </a: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/ en final de sílaba y palabra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. A veces se pierde. Se mantiene en el altiplano de México, y tierras altas de Sudamérica (Perú, Bolivia y N.</a:t>
            </a:r>
            <a:r>
              <a:rPr lang="es-ES_tradnl" dirty="0" smtClean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</a:t>
            </a:r>
            <a:r>
              <a:rPr lang="es-ES_tradnl" smtClean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de 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Argentina).</a:t>
            </a:r>
          </a:p>
          <a:p>
            <a:pPr>
              <a:buFont typeface="Arial" charset="0"/>
              <a:buChar char="•"/>
            </a:pPr>
            <a:endParaRPr lang="es-ES_tradnl" dirty="0">
              <a:solidFill>
                <a:srgbClr val="580000"/>
              </a:solidFill>
              <a:latin typeface="Constantia" charset="0"/>
              <a:ea typeface="Constantia" charset="0"/>
              <a:cs typeface="Constantia" charset="0"/>
            </a:endParaRPr>
          </a:p>
          <a:p>
            <a:pPr>
              <a:buFont typeface="Arial" charset="0"/>
              <a:buChar char="•"/>
            </a:pP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Confusión de /</a:t>
            </a:r>
            <a:r>
              <a:rPr lang="es-ES_tradnl" b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r</a:t>
            </a: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/ y /</a:t>
            </a:r>
            <a:r>
              <a:rPr lang="es-ES_tradnl" b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l</a:t>
            </a: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/ en final de sílaba y palabra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. Casi en las mismas zonas que la aspiración de /</a:t>
            </a:r>
            <a:r>
              <a:rPr lang="es-ES_tradnl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s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/.</a:t>
            </a:r>
          </a:p>
          <a:p>
            <a:pPr>
              <a:buFont typeface="Arial" charset="0"/>
              <a:buChar char="•"/>
            </a:pPr>
            <a:endParaRPr lang="es-ES_tradnl" dirty="0">
              <a:solidFill>
                <a:srgbClr val="580000"/>
              </a:solidFill>
              <a:latin typeface="Constantia" charset="0"/>
              <a:ea typeface="Constantia" charset="0"/>
              <a:cs typeface="Constantia" charset="0"/>
            </a:endParaRPr>
          </a:p>
          <a:p>
            <a:pPr>
              <a:buFont typeface="Arial" charset="0"/>
              <a:buChar char="•"/>
            </a:pP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Aspiración de /</a:t>
            </a:r>
            <a:r>
              <a:rPr lang="es-ES_tradnl" b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x</a:t>
            </a: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/ (“</a:t>
            </a:r>
            <a:r>
              <a:rPr lang="es-ES_tradnl" b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j</a:t>
            </a: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”) y /</a:t>
            </a:r>
            <a:r>
              <a:rPr lang="es-ES_tradnl" b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g</a:t>
            </a: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/+ /e/,/</a:t>
            </a:r>
            <a:r>
              <a:rPr lang="es-ES_tradnl" b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i</a:t>
            </a: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/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. Sobre todo en América Central , Caribe y costas de Colombia y Venezuela.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391400" y="6324600"/>
            <a:ext cx="1447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200" dirty="0">
                <a:solidFill>
                  <a:schemeClr val="accent6">
                    <a:lumMod val="50000"/>
                  </a:schemeClr>
                </a:solidFill>
                <a:latin typeface="Garamond"/>
                <a:cs typeface="Garamond"/>
              </a:rPr>
              <a:t>© Francisco J. Varela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381000"/>
            <a:ext cx="82296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pple Chancery"/>
                <a:cs typeface="Apple Chancery"/>
              </a:rPr>
              <a:t>EL ESPAÑOL DE AMÉRICA</a:t>
            </a:r>
          </a:p>
        </p:txBody>
      </p:sp>
      <p:sp>
        <p:nvSpPr>
          <p:cNvPr id="20483" name="CuadroTexto 4"/>
          <p:cNvSpPr txBox="1">
            <a:spLocks noChangeArrowheads="1"/>
          </p:cNvSpPr>
          <p:nvPr/>
        </p:nvSpPr>
        <p:spPr bwMode="auto">
          <a:xfrm>
            <a:off x="457200" y="1066800"/>
            <a:ext cx="822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2000" b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Rasgos morfosintácticos</a:t>
            </a:r>
          </a:p>
        </p:txBody>
      </p:sp>
      <p:sp>
        <p:nvSpPr>
          <p:cNvPr id="20484" name="CuadroTexto 5"/>
          <p:cNvSpPr txBox="1">
            <a:spLocks noChangeArrowheads="1"/>
          </p:cNvSpPr>
          <p:nvPr/>
        </p:nvSpPr>
        <p:spPr bwMode="auto">
          <a:xfrm>
            <a:off x="609600" y="1644650"/>
            <a:ext cx="8077200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 b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Voseo.</a:t>
            </a:r>
          </a:p>
          <a:p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Típico de ciertas zonas americanas.</a:t>
            </a:r>
          </a:p>
          <a:p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Situación en el siglo XVI: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tú (eres) 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para inferiores y situaciones de máxima confianza y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vos (sois) 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en el resto. </a:t>
            </a:r>
          </a:p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Al generalizarse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vuestra merced (usted) 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como tratamiento de respeto,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vos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se perdió y sus usos los absorbieron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tú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y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usted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. (España, México, Antillas, Perú, Bolivia…). En otras zonas desapareció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tú 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y hoy día se usa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vos 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(América Central, Argentina, Paraguay y Uruguay).</a:t>
            </a:r>
          </a:p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Otras zonas vacilan entre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tú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y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vos 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(Chile, Colombia, Venezuela, etc.). </a:t>
            </a:r>
          </a:p>
        </p:txBody>
      </p:sp>
      <p:sp>
        <p:nvSpPr>
          <p:cNvPr id="20485" name="CuadroTexto 7"/>
          <p:cNvSpPr txBox="1">
            <a:spLocks noChangeArrowheads="1"/>
          </p:cNvSpPr>
          <p:nvPr/>
        </p:nvSpPr>
        <p:spPr bwMode="auto">
          <a:xfrm>
            <a:off x="609600" y="51054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Concordancia:  2ª persona singular (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vos compras, vos tienes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), o 2ª del plural (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vos compráis, vos tenéis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); la mayor parte de esta última zona evolucionó el verbo (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vos tenés, vos comprás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). El pronombre átono correspondiente es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te 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(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vos te acordás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) y no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os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. Para el plural se usa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ustedes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en lugar de </a:t>
            </a:r>
            <a:r>
              <a:rPr lang="es-ES_tradnl" i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vosotros /vuestro</a:t>
            </a: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381000"/>
            <a:ext cx="82296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pple Chancery"/>
                <a:cs typeface="Apple Chancery"/>
              </a:rPr>
              <a:t>EL ESPAÑOL DE AMÉRICA</a:t>
            </a:r>
          </a:p>
        </p:txBody>
      </p:sp>
      <p:pic>
        <p:nvPicPr>
          <p:cNvPr id="21507" name="Imagen 6" descr="Mapa_-_El_vose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143000"/>
            <a:ext cx="42672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CuadroTexto 8"/>
          <p:cNvSpPr txBox="1">
            <a:spLocks noChangeArrowheads="1"/>
          </p:cNvSpPr>
          <p:nvPr/>
        </p:nvSpPr>
        <p:spPr bwMode="auto">
          <a:xfrm>
            <a:off x="457200" y="3494088"/>
            <a:ext cx="3810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En azul oscuro y azul claro los países con predominancia del voseo. En verde, los países donde la práctica se restringe a algunas zonas y en celeste, aquellos países donde su presencia es proporcionalmente pequeña. En rojo, la República Dominicana, España, Guinea Ecuatorial y Puerto Rico, donde el voseo no se usa nunca.</a:t>
            </a:r>
          </a:p>
        </p:txBody>
      </p:sp>
      <p:sp>
        <p:nvSpPr>
          <p:cNvPr id="21509" name="CuadroTexto 9"/>
          <p:cNvSpPr txBox="1">
            <a:spLocks noChangeArrowheads="1"/>
          </p:cNvSpPr>
          <p:nvPr/>
        </p:nvSpPr>
        <p:spPr bwMode="auto">
          <a:xfrm>
            <a:off x="457200" y="11430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 sz="200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Extensión del voseo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381000"/>
            <a:ext cx="82296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pple Chancery"/>
                <a:cs typeface="Apple Chancery"/>
              </a:rPr>
              <a:t>EL ESPAÑOL DE AMÉRICA</a:t>
            </a:r>
          </a:p>
        </p:txBody>
      </p:sp>
      <p:sp>
        <p:nvSpPr>
          <p:cNvPr id="22531" name="CuadroTexto 4"/>
          <p:cNvSpPr txBox="1">
            <a:spLocks noChangeArrowheads="1"/>
          </p:cNvSpPr>
          <p:nvPr/>
        </p:nvSpPr>
        <p:spPr bwMode="auto">
          <a:xfrm>
            <a:off x="457200" y="1219200"/>
            <a:ext cx="822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2000" b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Rasgos morfosintácticos (continuación)</a:t>
            </a:r>
          </a:p>
        </p:txBody>
      </p:sp>
      <p:sp>
        <p:nvSpPr>
          <p:cNvPr id="22532" name="CuadroTexto 5"/>
          <p:cNvSpPr txBox="1">
            <a:spLocks noChangeArrowheads="1"/>
          </p:cNvSpPr>
          <p:nvPr/>
        </p:nvSpPr>
        <p:spPr bwMode="auto">
          <a:xfrm>
            <a:off x="457200" y="1905000"/>
            <a:ext cx="8229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Ausencia de leísmo, laísmo o loísmo.</a:t>
            </a:r>
          </a:p>
          <a:p>
            <a:pPr>
              <a:buFont typeface="Arial" charset="0"/>
              <a:buChar char="•"/>
            </a:pPr>
            <a:endParaRPr lang="es-ES_tradnl" dirty="0">
              <a:solidFill>
                <a:srgbClr val="580000"/>
              </a:solidFill>
              <a:latin typeface="Constantia" charset="0"/>
              <a:ea typeface="Constantia" charset="0"/>
              <a:cs typeface="Constantia" charset="0"/>
            </a:endParaRPr>
          </a:p>
          <a:p>
            <a:pPr>
              <a:buFont typeface="Arial" charset="0"/>
              <a:buChar char="•"/>
            </a:pP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Uso de sufijos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:  (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-</a:t>
            </a:r>
            <a:r>
              <a:rPr lang="es-ES_tradnl" i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ada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, -ida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) 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muchachada, platicada, levantada 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(“levantamiento”). Gran productividad de </a:t>
            </a:r>
            <a:r>
              <a:rPr lang="es-ES_tradnl" i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–ito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: 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viejito, mamacita, ahorita</a:t>
            </a:r>
            <a:r>
              <a:rPr lang="es-ES_tradnl" i="1" dirty="0" smtClean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, patroncito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, etc.</a:t>
            </a:r>
          </a:p>
          <a:p>
            <a:pPr>
              <a:buFont typeface="Arial" charset="0"/>
              <a:buChar char="•"/>
            </a:pPr>
            <a:endParaRPr lang="es-ES_tradnl" dirty="0">
              <a:solidFill>
                <a:srgbClr val="580000"/>
              </a:solidFill>
              <a:latin typeface="Constantia" charset="0"/>
              <a:ea typeface="Constantia" charset="0"/>
              <a:cs typeface="Constantia" charset="0"/>
            </a:endParaRPr>
          </a:p>
          <a:p>
            <a:pPr>
              <a:buFont typeface="Arial" charset="0"/>
              <a:buChar char="•"/>
            </a:pP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Formas verbales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: Se prefiere el pretérito perfecto simple al compuesto. Igualmente se usa más la terminación </a:t>
            </a:r>
            <a:r>
              <a:rPr lang="es-ES_tradnl" i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–ra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que </a:t>
            </a:r>
            <a:r>
              <a:rPr lang="es-ES_tradnl" i="1" dirty="0" err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–</a:t>
            </a:r>
            <a:r>
              <a:rPr lang="es-ES_tradnl" i="1" dirty="0" err="1" smtClean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se</a:t>
            </a:r>
            <a:r>
              <a:rPr lang="es-ES_tradnl" i="1" dirty="0" smtClean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en el imperfecto de subjuntivo. Uso etimológico del pluscuamperfecto de subjuntivo: 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Rechazó la oferta que le hicieran 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(=que le habían hecho). Perífrasis verbales inexistentes en español peninsular: sabe venir (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suele venir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), mándese entrar (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entre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), ha de decirte (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te dirá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).</a:t>
            </a:r>
          </a:p>
          <a:p>
            <a:pPr>
              <a:buFont typeface="Arial" charset="0"/>
              <a:buChar char="•"/>
            </a:pPr>
            <a:endParaRPr lang="es-ES_tradnl" dirty="0">
              <a:solidFill>
                <a:srgbClr val="580000"/>
              </a:solidFill>
              <a:latin typeface="Constantia" charset="0"/>
              <a:ea typeface="Constantia" charset="0"/>
              <a:cs typeface="Constantia" charset="0"/>
            </a:endParaRPr>
          </a:p>
        </p:txBody>
      </p:sp>
      <p:sp>
        <p:nvSpPr>
          <p:cNvPr id="22533" name="CuadroTexto 7"/>
          <p:cNvSpPr txBox="1">
            <a:spLocks noChangeArrowheads="1"/>
          </p:cNvSpPr>
          <p:nvPr/>
        </p:nvSpPr>
        <p:spPr bwMode="auto">
          <a:xfrm>
            <a:off x="457200" y="504507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 b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Adverbios, preposiciones y conjunciones</a:t>
            </a:r>
            <a:r>
              <a:rPr lang="es-ES_tradnl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: 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Habla </a:t>
            </a:r>
            <a:r>
              <a:rPr lang="es-ES_tradnl" i="1" u="sng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no más 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(de una vez); Ponlo allí </a:t>
            </a:r>
            <a:r>
              <a:rPr lang="es-ES_tradnl" i="1" u="sng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no más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(mismo); </a:t>
            </a:r>
            <a:r>
              <a:rPr lang="es-ES_tradnl" i="1" u="sng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Recién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llegó (en cuanto llegó); Mañana </a:t>
            </a:r>
            <a:r>
              <a:rPr lang="es-ES_tradnl" i="1" u="sng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en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la noche; Volveré </a:t>
            </a:r>
            <a:r>
              <a:rPr lang="es-ES_tradnl" i="1" u="sng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hasta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 que llegue el invierno (cuando llegue); Come, </a:t>
            </a:r>
            <a:r>
              <a:rPr lang="es-ES_tradnl" i="1" u="sng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cosa que </a:t>
            </a:r>
            <a:r>
              <a:rPr lang="es-ES_tradnl" i="1" dirty="0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te debilites (no sea que).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391400" y="6324600"/>
            <a:ext cx="1447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200" dirty="0">
                <a:solidFill>
                  <a:schemeClr val="accent6">
                    <a:lumMod val="50000"/>
                  </a:schemeClr>
                </a:solidFill>
                <a:latin typeface="Garamond"/>
                <a:cs typeface="Garamond"/>
              </a:rPr>
              <a:t>© Francisco J. Varela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7200" y="381000"/>
            <a:ext cx="82296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Apple Chancery"/>
                <a:cs typeface="Apple Chancery"/>
              </a:rPr>
              <a:t>EL ESPAÑOL DE AMÉRICA</a:t>
            </a:r>
          </a:p>
        </p:txBody>
      </p:sp>
      <p:sp>
        <p:nvSpPr>
          <p:cNvPr id="23555" name="CuadroTexto 6"/>
          <p:cNvSpPr txBox="1">
            <a:spLocks noChangeArrowheads="1"/>
          </p:cNvSpPr>
          <p:nvPr/>
        </p:nvSpPr>
        <p:spPr bwMode="auto">
          <a:xfrm>
            <a:off x="457200" y="11430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2400" b="1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Peculiaridades léxicas.</a:t>
            </a:r>
          </a:p>
        </p:txBody>
      </p:sp>
      <p:sp>
        <p:nvSpPr>
          <p:cNvPr id="23556" name="CuadroTexto 4"/>
          <p:cNvSpPr txBox="1">
            <a:spLocks noChangeArrowheads="1"/>
          </p:cNvSpPr>
          <p:nvPr/>
        </p:nvSpPr>
        <p:spPr bwMode="auto">
          <a:xfrm>
            <a:off x="457200" y="1604963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Vocablos transferidos de las lenguas amerindias: maíz, canoa, tabaco, loro, caníbal, butaca, patata, cacao, chocolate, tiza, tomate, tiburón, enagua. Otras solo se usan en América: ají (pimiento), guajolote (pavo), chacra (granja), choclo (maíz tierno), etc.</a:t>
            </a:r>
          </a:p>
        </p:txBody>
      </p:sp>
      <p:sp>
        <p:nvSpPr>
          <p:cNvPr id="23557" name="CuadroTexto 5"/>
          <p:cNvSpPr txBox="1">
            <a:spLocks noChangeArrowheads="1"/>
          </p:cNvSpPr>
          <p:nvPr/>
        </p:nvSpPr>
        <p:spPr bwMode="auto">
          <a:xfrm>
            <a:off x="457200" y="30480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Términos en desuso en la península: bravo (irritado), pollera (falda), lindo (bonito), prieto (negro), recordar (despertar), vidriera (escaparate). Otras cambiaron de significado en América: flete (caballo), vereda (acera), cobija (ropa de cama), cuadra (manzana de edificios).</a:t>
            </a:r>
          </a:p>
        </p:txBody>
      </p:sp>
      <p:sp>
        <p:nvSpPr>
          <p:cNvPr id="23558" name="CuadroTexto 7"/>
          <p:cNvSpPr txBox="1">
            <a:spLocks noChangeArrowheads="1"/>
          </p:cNvSpPr>
          <p:nvPr/>
        </p:nvSpPr>
        <p:spPr bwMode="auto">
          <a:xfrm>
            <a:off x="457200" y="4648200"/>
            <a:ext cx="822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>
                <a:solidFill>
                  <a:srgbClr val="580000"/>
                </a:solidFill>
                <a:latin typeface="Constantia" charset="0"/>
                <a:ea typeface="Constantia" charset="0"/>
                <a:cs typeface="Constantia" charset="0"/>
              </a:rPr>
              <a:t>Extranjerismos. Anglicismos en América Central y el Caribe: overol (&lt;overall; traje de faena), troque (&lt;truck; camión), chompa (&lt;jumper; cazadora). Italianismos en Argentina: pibe (muchacho); biaba (paliza).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1071</Words>
  <Application>Microsoft Office PowerPoint</Application>
  <PresentationFormat>Presentación en pantalla (4:3)</PresentationFormat>
  <Paragraphs>87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ＭＳ Ｐゴシック</vt:lpstr>
      <vt:lpstr>Apple Chancery</vt:lpstr>
      <vt:lpstr>Arial</vt:lpstr>
      <vt:lpstr>Calibri</vt:lpstr>
      <vt:lpstr>Constantia</vt:lpstr>
      <vt:lpstr>Garamond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Francisco Javier Varela Pose</dc:creator>
  <cp:lastModifiedBy>Lizabet R.O</cp:lastModifiedBy>
  <cp:revision>32</cp:revision>
  <dcterms:created xsi:type="dcterms:W3CDTF">2010-04-29T09:44:17Z</dcterms:created>
  <dcterms:modified xsi:type="dcterms:W3CDTF">2017-07-23T04:27:37Z</dcterms:modified>
</cp:coreProperties>
</file>