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sldIdLst>
    <p:sldId id="275" r:id="rId5"/>
    <p:sldId id="257" r:id="rId6"/>
    <p:sldId id="267" r:id="rId7"/>
    <p:sldId id="270" r:id="rId8"/>
    <p:sldId id="269" r:id="rId9"/>
    <p:sldId id="276" r:id="rId10"/>
    <p:sldId id="262" r:id="rId11"/>
    <p:sldId id="274" r:id="rId12"/>
    <p:sldId id="271" r:id="rId13"/>
    <p:sldId id="272" r:id="rId14"/>
    <p:sldId id="277" r:id="rId15"/>
    <p:sldId id="278" r:id="rId1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FC1"/>
    <a:srgbClr val="FFFFCC"/>
    <a:srgbClr val="66FFFF"/>
    <a:srgbClr val="FFFFFF"/>
    <a:srgbClr val="3FCDFF"/>
    <a:srgbClr val="FED6F6"/>
    <a:srgbClr val="55F52F"/>
    <a:srgbClr val="F541F9"/>
    <a:srgbClr val="F842D5"/>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74" autoAdjust="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package" Target="../embeddings/Hoja_de_c_lculo_de_Microsoft_Excel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000" b="1" i="0" u="none" strike="noStrike" kern="1200" spc="0" baseline="0">
                <a:solidFill>
                  <a:schemeClr val="tx1">
                    <a:lumMod val="65000"/>
                    <a:lumOff val="35000"/>
                  </a:schemeClr>
                </a:solidFill>
                <a:latin typeface="+mn-lt"/>
                <a:ea typeface="+mn-ea"/>
                <a:cs typeface="+mn-cs"/>
              </a:defRPr>
            </a:pPr>
            <a:r>
              <a:rPr lang="en-US" sz="1000" b="1" dirty="0" smtClean="0"/>
              <a:t>¿</a:t>
            </a:r>
            <a:r>
              <a:rPr lang="en-US" sz="1000" b="1" dirty="0" err="1" smtClean="0">
                <a:latin typeface="Times New Roman" panose="02020603050405020304" pitchFamily="18" charset="0"/>
                <a:cs typeface="Times New Roman" panose="02020603050405020304" pitchFamily="18" charset="0"/>
              </a:rPr>
              <a:t>Cómo</a:t>
            </a:r>
            <a:r>
              <a:rPr lang="en-US" sz="1000" b="1" dirty="0" smtClean="0">
                <a:latin typeface="Times New Roman" panose="02020603050405020304" pitchFamily="18" charset="0"/>
                <a:cs typeface="Times New Roman" panose="02020603050405020304" pitchFamily="18" charset="0"/>
              </a:rPr>
              <a:t> </a:t>
            </a:r>
            <a:r>
              <a:rPr lang="en-US" sz="1000" b="1" dirty="0" err="1">
                <a:latin typeface="Times New Roman" panose="02020603050405020304" pitchFamily="18" charset="0"/>
                <a:cs typeface="Times New Roman" panose="02020603050405020304" pitchFamily="18" charset="0"/>
              </a:rPr>
              <a:t>debemos</a:t>
            </a:r>
            <a:r>
              <a:rPr lang="en-US" sz="1000" b="1" dirty="0">
                <a:latin typeface="Times New Roman" panose="02020603050405020304" pitchFamily="18" charset="0"/>
                <a:cs typeface="Times New Roman" panose="02020603050405020304" pitchFamily="18" charset="0"/>
              </a:rPr>
              <a:t> de velar y </a:t>
            </a:r>
            <a:r>
              <a:rPr lang="en-US" sz="1000" b="1" dirty="0" err="1">
                <a:latin typeface="Times New Roman" panose="02020603050405020304" pitchFamily="18" charset="0"/>
                <a:cs typeface="Times New Roman" panose="02020603050405020304" pitchFamily="18" charset="0"/>
              </a:rPr>
              <a:t>garantizar</a:t>
            </a:r>
            <a:r>
              <a:rPr lang="en-US" sz="1000" b="1" dirty="0">
                <a:latin typeface="Times New Roman" panose="02020603050405020304" pitchFamily="18" charset="0"/>
                <a:cs typeface="Times New Roman" panose="02020603050405020304" pitchFamily="18" charset="0"/>
              </a:rPr>
              <a:t> la </a:t>
            </a:r>
            <a:r>
              <a:rPr lang="en-US" sz="1000" b="1" dirty="0" err="1">
                <a:latin typeface="Times New Roman" panose="02020603050405020304" pitchFamily="18" charset="0"/>
                <a:cs typeface="Times New Roman" panose="02020603050405020304" pitchFamily="18" charset="0"/>
              </a:rPr>
              <a:t>educación</a:t>
            </a:r>
            <a:r>
              <a:rPr lang="en-US" sz="1000" b="1" dirty="0">
                <a:latin typeface="Times New Roman" panose="02020603050405020304" pitchFamily="18" charset="0"/>
                <a:cs typeface="Times New Roman" panose="02020603050405020304" pitchFamily="18" charset="0"/>
              </a:rPr>
              <a:t> </a:t>
            </a:r>
            <a:r>
              <a:rPr lang="en-US" sz="1000" b="1" dirty="0" err="1">
                <a:latin typeface="Times New Roman" panose="02020603050405020304" pitchFamily="18" charset="0"/>
                <a:cs typeface="Times New Roman" panose="02020603050405020304" pitchFamily="18" charset="0"/>
              </a:rPr>
              <a:t>en</a:t>
            </a:r>
            <a:r>
              <a:rPr lang="en-US" sz="1000" b="1" dirty="0">
                <a:latin typeface="Times New Roman" panose="02020603050405020304" pitchFamily="18" charset="0"/>
                <a:cs typeface="Times New Roman" panose="02020603050405020304" pitchFamily="18" charset="0"/>
              </a:rPr>
              <a:t> el </a:t>
            </a:r>
            <a:r>
              <a:rPr lang="en-US" sz="1000" b="1" dirty="0" err="1">
                <a:latin typeface="Times New Roman" panose="02020603050405020304" pitchFamily="18" charset="0"/>
                <a:cs typeface="Times New Roman" panose="02020603050405020304" pitchFamily="18" charset="0"/>
              </a:rPr>
              <a:t>municipio</a:t>
            </a:r>
            <a:r>
              <a:rPr lang="en-US" sz="1000" b="1" dirty="0">
                <a:latin typeface="Times New Roman" panose="02020603050405020304" pitchFamily="18" charset="0"/>
                <a:cs typeface="Times New Roman" panose="02020603050405020304" pitchFamily="18" charset="0"/>
              </a:rPr>
              <a:t> de </a:t>
            </a:r>
            <a:r>
              <a:rPr lang="en-US" sz="1000" b="1" dirty="0" err="1">
                <a:latin typeface="Times New Roman" panose="02020603050405020304" pitchFamily="18" charset="0"/>
                <a:cs typeface="Times New Roman" panose="02020603050405020304" pitchFamily="18" charset="0"/>
              </a:rPr>
              <a:t>Girardot</a:t>
            </a:r>
            <a:r>
              <a:rPr lang="en-US" sz="1000" b="1" dirty="0">
                <a:latin typeface="Times New Roman" panose="02020603050405020304" pitchFamily="18" charset="0"/>
                <a:cs typeface="Times New Roman" panose="02020603050405020304" pitchFamily="18" charset="0"/>
              </a:rPr>
              <a:t>? </a:t>
            </a:r>
          </a:p>
        </c:rich>
      </c:tx>
      <c:layout>
        <c:manualLayout>
          <c:xMode val="edge"/>
          <c:yMode val="edge"/>
          <c:x val="0.16166904483336053"/>
          <c:y val="1.2150389290819089E-2"/>
        </c:manualLayout>
      </c:layout>
      <c:overlay val="0"/>
      <c:spPr>
        <a:noFill/>
        <a:ln>
          <a:noFill/>
        </a:ln>
        <a:effectLst/>
      </c:spPr>
      <c:txPr>
        <a:bodyPr rot="0" spcFirstLastPara="1" vertOverflow="ellipsis" vert="horz" wrap="square" anchor="ctr" anchorCtr="1"/>
        <a:lstStyle/>
        <a:p>
          <a:pPr algn="ctr">
            <a:defRPr sz="10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6.6455215381972771E-2"/>
          <c:y val="0.16928369387506356"/>
          <c:w val="0.89247208931419453"/>
          <c:h val="0.42444997684113017"/>
        </c:manualLayout>
      </c:layout>
      <c:barChart>
        <c:barDir val="col"/>
        <c:grouping val="clustered"/>
        <c:varyColors val="0"/>
        <c:ser>
          <c:idx val="0"/>
          <c:order val="0"/>
          <c:tx>
            <c:strRef>
              <c:f>Hoja1!$G$2</c:f>
              <c:strCache>
                <c:ptCount val="1"/>
                <c:pt idx="0">
                  <c:v>columna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Hoja1!$H$1:$I$1</c:f>
              <c:strCache>
                <c:ptCount val="2"/>
                <c:pt idx="0">
                  <c:v>Dirigir, Organizar y Planificar </c:v>
                </c:pt>
                <c:pt idx="1">
                  <c:v>Adelantar procesos de formación</c:v>
                </c:pt>
              </c:strCache>
            </c:strRef>
          </c:cat>
          <c:val>
            <c:numRef>
              <c:f>Hoja1!$H$2:$I$2</c:f>
              <c:numCache>
                <c:formatCode>General</c:formatCode>
                <c:ptCount val="2"/>
                <c:pt idx="0">
                  <c:v>4</c:v>
                </c:pt>
                <c:pt idx="1">
                  <c:v>0</c:v>
                </c:pt>
              </c:numCache>
            </c:numRef>
          </c:val>
          <c:extLst>
            <c:ext xmlns:c16="http://schemas.microsoft.com/office/drawing/2014/chart" uri="{C3380CC4-5D6E-409C-BE32-E72D297353CC}">
              <c16:uniqueId val="{00000000-42CE-4037-ABC5-1F0D58DCD683}"/>
            </c:ext>
          </c:extLst>
        </c:ser>
        <c:ser>
          <c:idx val="1"/>
          <c:order val="1"/>
          <c:tx>
            <c:strRef>
              <c:f>Hoja1!$G$3</c:f>
              <c:strCache>
                <c:ptCount val="1"/>
                <c:pt idx="0">
                  <c:v>columan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Hoja1!$H$1:$I$1</c:f>
              <c:strCache>
                <c:ptCount val="2"/>
                <c:pt idx="0">
                  <c:v>Dirigir, Organizar y Planificar </c:v>
                </c:pt>
                <c:pt idx="1">
                  <c:v>Adelantar procesos de formación</c:v>
                </c:pt>
              </c:strCache>
            </c:strRef>
          </c:cat>
          <c:val>
            <c:numRef>
              <c:f>Hoja1!$H$3:$I$3</c:f>
              <c:numCache>
                <c:formatCode>General</c:formatCode>
                <c:ptCount val="2"/>
                <c:pt idx="0">
                  <c:v>0</c:v>
                </c:pt>
                <c:pt idx="1">
                  <c:v>2</c:v>
                </c:pt>
              </c:numCache>
            </c:numRef>
          </c:val>
          <c:extLst>
            <c:ext xmlns:c16="http://schemas.microsoft.com/office/drawing/2014/chart" uri="{C3380CC4-5D6E-409C-BE32-E72D297353CC}">
              <c16:uniqueId val="{00000001-42CE-4037-ABC5-1F0D58DCD683}"/>
            </c:ext>
          </c:extLst>
        </c:ser>
        <c:dLbls>
          <c:dLblPos val="outEnd"/>
          <c:showLegendKey val="0"/>
          <c:showVal val="1"/>
          <c:showCatName val="0"/>
          <c:showSerName val="0"/>
          <c:showPercent val="0"/>
          <c:showBubbleSize val="0"/>
        </c:dLbls>
        <c:gapWidth val="219"/>
        <c:overlap val="-27"/>
        <c:axId val="206366592"/>
        <c:axId val="206368128"/>
      </c:barChart>
      <c:catAx>
        <c:axId val="2063665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crossAx val="206368128"/>
        <c:crosses val="autoZero"/>
        <c:auto val="1"/>
        <c:lblAlgn val="ctr"/>
        <c:lblOffset val="100"/>
        <c:noMultiLvlLbl val="0"/>
      </c:catAx>
      <c:valAx>
        <c:axId val="206368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crossAx val="206366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000" b="1">
                <a:latin typeface="Times New Roman" panose="02020603050405020304" pitchFamily="18" charset="0"/>
                <a:cs typeface="Times New Roman" panose="02020603050405020304" pitchFamily="18" charset="0"/>
              </a:rPr>
              <a:t>¿Cuáles son las problemáticas de educación en el municipio de Girardot?</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autoTitleDeleted val="0"/>
    <c:plotArea>
      <c:layout>
        <c:manualLayout>
          <c:layoutTarget val="inner"/>
          <c:xMode val="edge"/>
          <c:yMode val="edge"/>
          <c:x val="7.7142277452119892E-2"/>
          <c:y val="0.3025101398418879"/>
          <c:w val="0.87612750410108731"/>
          <c:h val="0.26883871886524996"/>
        </c:manualLayout>
      </c:layout>
      <c:barChart>
        <c:barDir val="col"/>
        <c:grouping val="clustered"/>
        <c:varyColors val="0"/>
        <c:ser>
          <c:idx val="0"/>
          <c:order val="0"/>
          <c:tx>
            <c:strRef>
              <c:f>Hoja1!$G$2</c:f>
              <c:strCache>
                <c:ptCount val="1"/>
                <c:pt idx="0">
                  <c:v>columna 1</c:v>
                </c:pt>
              </c:strCache>
            </c:strRef>
          </c:tx>
          <c:spPr>
            <a:solidFill>
              <a:schemeClr val="accent2"/>
            </a:solidFill>
            <a:ln>
              <a:noFill/>
            </a:ln>
            <a:effectLst/>
          </c:spPr>
          <c:invertIfNegative val="0"/>
          <c:cat>
            <c:strRef>
              <c:f>Hoja1!$H$1:$I$1</c:f>
              <c:strCache>
                <c:ptCount val="2"/>
                <c:pt idx="0">
                  <c:v>Dificil acceso para los habitantes de escasos recursos </c:v>
                </c:pt>
                <c:pt idx="1">
                  <c:v>   Poca presencia de docentes en los establecimientos públicos</c:v>
                </c:pt>
              </c:strCache>
            </c:strRef>
          </c:cat>
          <c:val>
            <c:numRef>
              <c:f>Hoja1!$H$2:$I$2</c:f>
              <c:numCache>
                <c:formatCode>General</c:formatCode>
                <c:ptCount val="2"/>
                <c:pt idx="0">
                  <c:v>3</c:v>
                </c:pt>
                <c:pt idx="1">
                  <c:v>0</c:v>
                </c:pt>
              </c:numCache>
            </c:numRef>
          </c:val>
          <c:extLst>
            <c:ext xmlns:c16="http://schemas.microsoft.com/office/drawing/2014/chart" uri="{C3380CC4-5D6E-409C-BE32-E72D297353CC}">
              <c16:uniqueId val="{00000000-2FAD-4F3B-82C0-F3E07550AAE1}"/>
            </c:ext>
          </c:extLst>
        </c:ser>
        <c:ser>
          <c:idx val="1"/>
          <c:order val="1"/>
          <c:tx>
            <c:strRef>
              <c:f>Hoja1!$G$3</c:f>
              <c:strCache>
                <c:ptCount val="1"/>
                <c:pt idx="0">
                  <c:v>columan 2</c:v>
                </c:pt>
              </c:strCache>
            </c:strRef>
          </c:tx>
          <c:spPr>
            <a:solidFill>
              <a:schemeClr val="accent4"/>
            </a:solidFill>
            <a:ln>
              <a:noFill/>
            </a:ln>
            <a:effectLst/>
          </c:spPr>
          <c:invertIfNegative val="0"/>
          <c:cat>
            <c:strRef>
              <c:f>Hoja1!$H$1:$I$1</c:f>
              <c:strCache>
                <c:ptCount val="2"/>
                <c:pt idx="0">
                  <c:v>Dificil acceso para los habitantes de escasos recursos </c:v>
                </c:pt>
                <c:pt idx="1">
                  <c:v>   Poca presencia de docentes en los establecimientos públicos</c:v>
                </c:pt>
              </c:strCache>
            </c:strRef>
          </c:cat>
          <c:val>
            <c:numRef>
              <c:f>Hoja1!$H$3:$I$3</c:f>
              <c:numCache>
                <c:formatCode>General</c:formatCode>
                <c:ptCount val="2"/>
                <c:pt idx="0">
                  <c:v>0</c:v>
                </c:pt>
                <c:pt idx="1">
                  <c:v>3</c:v>
                </c:pt>
              </c:numCache>
            </c:numRef>
          </c:val>
          <c:extLst>
            <c:ext xmlns:c16="http://schemas.microsoft.com/office/drawing/2014/chart" uri="{C3380CC4-5D6E-409C-BE32-E72D297353CC}">
              <c16:uniqueId val="{00000001-2FAD-4F3B-82C0-F3E07550AAE1}"/>
            </c:ext>
          </c:extLst>
        </c:ser>
        <c:dLbls>
          <c:showLegendKey val="0"/>
          <c:showVal val="0"/>
          <c:showCatName val="0"/>
          <c:showSerName val="0"/>
          <c:showPercent val="0"/>
          <c:showBubbleSize val="0"/>
        </c:dLbls>
        <c:gapWidth val="219"/>
        <c:overlap val="-27"/>
        <c:axId val="231018880"/>
        <c:axId val="231020416"/>
      </c:barChart>
      <c:catAx>
        <c:axId val="2310188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crossAx val="231020416"/>
        <c:crosses val="autoZero"/>
        <c:auto val="1"/>
        <c:lblAlgn val="ctr"/>
        <c:lblOffset val="100"/>
        <c:noMultiLvlLbl val="0"/>
      </c:catAx>
      <c:valAx>
        <c:axId val="231020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crossAx val="231018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200" b="1">
                <a:latin typeface="Times New Roman" panose="02020603050405020304" pitchFamily="18" charset="0"/>
                <a:cs typeface="Times New Roman" panose="02020603050405020304" pitchFamily="18" charset="0"/>
              </a:rPr>
              <a:t>¿Qué grupo poblacional en el municipio de Girardot tiene un mayor impacto en educación?</a:t>
            </a:r>
          </a:p>
          <a:p>
            <a:pPr>
              <a:defRPr sz="1200" b="1">
                <a:latin typeface="Times New Roman" panose="02020603050405020304" pitchFamily="18" charset="0"/>
                <a:cs typeface="Times New Roman" panose="02020603050405020304" pitchFamily="18" charset="0"/>
              </a:defRPr>
            </a:pPr>
            <a:r>
              <a:rPr lang="es-CO" sz="1200" b="1">
                <a:latin typeface="Times New Roman" panose="02020603050405020304" pitchFamily="18" charset="0"/>
                <a:cs typeface="Times New Roman" panose="02020603050405020304" pitchFamily="18" charset="0"/>
              </a:rPr>
              <a:t>   </a:t>
            </a:r>
          </a:p>
        </c:rich>
      </c:tx>
      <c:layout>
        <c:manualLayout>
          <c:xMode val="edge"/>
          <c:yMode val="edge"/>
          <c:x val="8.6730487962894204E-2"/>
          <c:y val="0.10676971419443759"/>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autoTitleDeleted val="0"/>
    <c:plotArea>
      <c:layout/>
      <c:barChart>
        <c:barDir val="col"/>
        <c:grouping val="clustered"/>
        <c:varyColors val="0"/>
        <c:ser>
          <c:idx val="0"/>
          <c:order val="0"/>
          <c:tx>
            <c:strRef>
              <c:f>Hoja1!$G$2</c:f>
              <c:strCache>
                <c:ptCount val="1"/>
                <c:pt idx="0">
                  <c:v>Niños</c:v>
                </c:pt>
              </c:strCache>
            </c:strRef>
          </c:tx>
          <c:spPr>
            <a:solidFill>
              <a:schemeClr val="accent6"/>
            </a:solidFill>
            <a:ln>
              <a:noFill/>
            </a:ln>
            <a:effectLst/>
          </c:spPr>
          <c:invertIfNegative val="0"/>
          <c:cat>
            <c:strRef>
              <c:f>Hoja1!$H$1:$I$1</c:f>
              <c:strCache>
                <c:ptCount val="2"/>
                <c:pt idx="0">
                  <c:v>Niños </c:v>
                </c:pt>
                <c:pt idx="1">
                  <c:v>Jovenes </c:v>
                </c:pt>
              </c:strCache>
            </c:strRef>
          </c:cat>
          <c:val>
            <c:numRef>
              <c:f>Hoja1!$H$2:$I$2</c:f>
              <c:numCache>
                <c:formatCode>General</c:formatCode>
                <c:ptCount val="2"/>
                <c:pt idx="0">
                  <c:v>5</c:v>
                </c:pt>
                <c:pt idx="1">
                  <c:v>0</c:v>
                </c:pt>
              </c:numCache>
            </c:numRef>
          </c:val>
          <c:extLst>
            <c:ext xmlns:c16="http://schemas.microsoft.com/office/drawing/2014/chart" uri="{C3380CC4-5D6E-409C-BE32-E72D297353CC}">
              <c16:uniqueId val="{00000000-AAD6-4055-851D-17CD4597DD5A}"/>
            </c:ext>
          </c:extLst>
        </c:ser>
        <c:ser>
          <c:idx val="1"/>
          <c:order val="1"/>
          <c:tx>
            <c:strRef>
              <c:f>Hoja1!$G$3</c:f>
              <c:strCache>
                <c:ptCount val="1"/>
                <c:pt idx="0">
                  <c:v>Jovenes </c:v>
                </c:pt>
              </c:strCache>
            </c:strRef>
          </c:tx>
          <c:spPr>
            <a:solidFill>
              <a:schemeClr val="accent5"/>
            </a:solidFill>
            <a:ln>
              <a:noFill/>
            </a:ln>
            <a:effectLst/>
          </c:spPr>
          <c:invertIfNegative val="0"/>
          <c:cat>
            <c:strRef>
              <c:f>Hoja1!$H$1:$I$1</c:f>
              <c:strCache>
                <c:ptCount val="2"/>
                <c:pt idx="0">
                  <c:v>Niños </c:v>
                </c:pt>
                <c:pt idx="1">
                  <c:v>Jovenes </c:v>
                </c:pt>
              </c:strCache>
            </c:strRef>
          </c:cat>
          <c:val>
            <c:numRef>
              <c:f>Hoja1!$H$3:$I$3</c:f>
              <c:numCache>
                <c:formatCode>General</c:formatCode>
                <c:ptCount val="2"/>
                <c:pt idx="0">
                  <c:v>0</c:v>
                </c:pt>
                <c:pt idx="1">
                  <c:v>1</c:v>
                </c:pt>
              </c:numCache>
            </c:numRef>
          </c:val>
          <c:extLst>
            <c:ext xmlns:c16="http://schemas.microsoft.com/office/drawing/2014/chart" uri="{C3380CC4-5D6E-409C-BE32-E72D297353CC}">
              <c16:uniqueId val="{00000001-AAD6-4055-851D-17CD4597DD5A}"/>
            </c:ext>
          </c:extLst>
        </c:ser>
        <c:dLbls>
          <c:showLegendKey val="0"/>
          <c:showVal val="0"/>
          <c:showCatName val="0"/>
          <c:showSerName val="0"/>
          <c:showPercent val="0"/>
          <c:showBubbleSize val="0"/>
        </c:dLbls>
        <c:gapWidth val="219"/>
        <c:overlap val="-27"/>
        <c:axId val="231045760"/>
        <c:axId val="231047552"/>
      </c:barChart>
      <c:catAx>
        <c:axId val="23104576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crossAx val="231047552"/>
        <c:crosses val="autoZero"/>
        <c:auto val="1"/>
        <c:lblAlgn val="ctr"/>
        <c:lblOffset val="100"/>
        <c:noMultiLvlLbl val="0"/>
      </c:catAx>
      <c:valAx>
        <c:axId val="231047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crossAx val="231045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latin typeface="Times New Roman" panose="02020603050405020304" pitchFamily="18" charset="0"/>
                <a:cs typeface="Times New Roman" panose="02020603050405020304" pitchFamily="18" charset="0"/>
              </a:defRPr>
            </a:pPr>
            <a:r>
              <a:rPr lang="en-US" sz="1200">
                <a:latin typeface="Times New Roman" panose="02020603050405020304" pitchFamily="18" charset="0"/>
                <a:cs typeface="Times New Roman" panose="02020603050405020304" pitchFamily="18" charset="0"/>
              </a:rPr>
              <a:t>Cómo le parece a usted el manejo para velar y garantizar la educación en el municipio de Girardot </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Hoja1!$G$2</c:f>
              <c:strCache>
                <c:ptCount val="1"/>
                <c:pt idx="0">
                  <c:v>REGULAR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Hoja1!$H$1:$J$1</c:f>
              <c:strCache>
                <c:ptCount val="3"/>
                <c:pt idx="0">
                  <c:v>REGULAR </c:v>
                </c:pt>
                <c:pt idx="1">
                  <c:v>MALO </c:v>
                </c:pt>
                <c:pt idx="2">
                  <c:v>BUENO</c:v>
                </c:pt>
              </c:strCache>
            </c:strRef>
          </c:cat>
          <c:val>
            <c:numRef>
              <c:f>Hoja1!$H$2:$J$2</c:f>
              <c:numCache>
                <c:formatCode>General</c:formatCode>
                <c:ptCount val="3"/>
                <c:pt idx="0">
                  <c:v>3</c:v>
                </c:pt>
              </c:numCache>
            </c:numRef>
          </c:val>
          <c:extLst>
            <c:ext xmlns:c16="http://schemas.microsoft.com/office/drawing/2014/chart" uri="{C3380CC4-5D6E-409C-BE32-E72D297353CC}">
              <c16:uniqueId val="{00000000-985E-402F-A670-D375C405AA05}"/>
            </c:ext>
          </c:extLst>
        </c:ser>
        <c:ser>
          <c:idx val="1"/>
          <c:order val="1"/>
          <c:tx>
            <c:strRef>
              <c:f>Hoja1!$G$3</c:f>
              <c:strCache>
                <c:ptCount val="1"/>
                <c:pt idx="0">
                  <c:v>MALO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Hoja1!$H$1:$J$1</c:f>
              <c:strCache>
                <c:ptCount val="3"/>
                <c:pt idx="0">
                  <c:v>REGULAR </c:v>
                </c:pt>
                <c:pt idx="1">
                  <c:v>MALO </c:v>
                </c:pt>
                <c:pt idx="2">
                  <c:v>BUENO</c:v>
                </c:pt>
              </c:strCache>
            </c:strRef>
          </c:cat>
          <c:val>
            <c:numRef>
              <c:f>Hoja1!$H$3:$J$3</c:f>
              <c:numCache>
                <c:formatCode>General</c:formatCode>
                <c:ptCount val="3"/>
                <c:pt idx="1">
                  <c:v>2</c:v>
                </c:pt>
              </c:numCache>
            </c:numRef>
          </c:val>
          <c:extLst>
            <c:ext xmlns:c16="http://schemas.microsoft.com/office/drawing/2014/chart" uri="{C3380CC4-5D6E-409C-BE32-E72D297353CC}">
              <c16:uniqueId val="{00000001-985E-402F-A670-D375C405AA05}"/>
            </c:ext>
          </c:extLst>
        </c:ser>
        <c:ser>
          <c:idx val="2"/>
          <c:order val="2"/>
          <c:tx>
            <c:strRef>
              <c:f>Hoja1!$G$4</c:f>
              <c:strCache>
                <c:ptCount val="1"/>
                <c:pt idx="0">
                  <c:v>BUENO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Hoja1!$H$1:$J$1</c:f>
              <c:strCache>
                <c:ptCount val="3"/>
                <c:pt idx="0">
                  <c:v>REGULAR </c:v>
                </c:pt>
                <c:pt idx="1">
                  <c:v>MALO </c:v>
                </c:pt>
                <c:pt idx="2">
                  <c:v>BUENO</c:v>
                </c:pt>
              </c:strCache>
            </c:strRef>
          </c:cat>
          <c:val>
            <c:numRef>
              <c:f>Hoja1!$H$4:$J$4</c:f>
              <c:numCache>
                <c:formatCode>General</c:formatCode>
                <c:ptCount val="3"/>
                <c:pt idx="2">
                  <c:v>1</c:v>
                </c:pt>
              </c:numCache>
            </c:numRef>
          </c:val>
          <c:extLst>
            <c:ext xmlns:c16="http://schemas.microsoft.com/office/drawing/2014/chart" uri="{C3380CC4-5D6E-409C-BE32-E72D297353CC}">
              <c16:uniqueId val="{00000002-985E-402F-A670-D375C405AA05}"/>
            </c:ext>
          </c:extLst>
        </c:ser>
        <c:dLbls>
          <c:showLegendKey val="0"/>
          <c:showVal val="1"/>
          <c:showCatName val="0"/>
          <c:showSerName val="0"/>
          <c:showPercent val="0"/>
          <c:showBubbleSize val="0"/>
        </c:dLbls>
        <c:gapWidth val="150"/>
        <c:shape val="cone"/>
        <c:axId val="231264256"/>
        <c:axId val="231265792"/>
        <c:axId val="0"/>
      </c:bar3DChart>
      <c:catAx>
        <c:axId val="231264256"/>
        <c:scaling>
          <c:orientation val="minMax"/>
        </c:scaling>
        <c:delete val="0"/>
        <c:axPos val="b"/>
        <c:numFmt formatCode="General" sourceLinked="0"/>
        <c:majorTickMark val="none"/>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es-CO"/>
          </a:p>
        </c:txPr>
        <c:crossAx val="231265792"/>
        <c:crosses val="autoZero"/>
        <c:auto val="1"/>
        <c:lblAlgn val="ctr"/>
        <c:lblOffset val="100"/>
        <c:noMultiLvlLbl val="0"/>
      </c:catAx>
      <c:valAx>
        <c:axId val="231265792"/>
        <c:scaling>
          <c:orientation val="minMax"/>
        </c:scaling>
        <c:delete val="1"/>
        <c:axPos val="l"/>
        <c:numFmt formatCode="General" sourceLinked="1"/>
        <c:majorTickMark val="none"/>
        <c:minorTickMark val="none"/>
        <c:tickLblPos val="nextTo"/>
        <c:crossAx val="231264256"/>
        <c:crosses val="autoZero"/>
        <c:crossBetween val="between"/>
      </c:valAx>
      <c:spPr>
        <a:solidFill>
          <a:srgbClr val="CEDEDE"/>
        </a:solidFill>
        <a:scene3d>
          <a:camera prst="orthographicFront"/>
          <a:lightRig rig="threePt" dir="t"/>
        </a:scene3d>
        <a:sp3d>
          <a:bevelT w="101600" prst="riblet"/>
        </a:sp3d>
      </c:spPr>
    </c:plotArea>
    <c:legend>
      <c:legendPos val="t"/>
      <c:overlay val="0"/>
      <c:txPr>
        <a:bodyPr/>
        <a:lstStyle/>
        <a:p>
          <a:pPr>
            <a:defRPr sz="1200">
              <a:latin typeface="Times New Roman" panose="02020603050405020304" pitchFamily="18" charset="0"/>
              <a:cs typeface="Times New Roman" panose="02020603050405020304" pitchFamily="18" charset="0"/>
            </a:defRPr>
          </a:pPr>
          <a:endParaRPr lang="es-CO"/>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CO" sz="1200" b="1">
                <a:effectLst/>
                <a:latin typeface="Times New Roman" panose="02020603050405020304" pitchFamily="18" charset="0"/>
                <a:cs typeface="Times New Roman" panose="02020603050405020304" pitchFamily="18" charset="0"/>
              </a:rPr>
              <a:t>Usted cree que puede verse afectado por las problemáticas de educación en el municipio de Girardot </a:t>
            </a:r>
            <a:endParaRPr lang="es-CO" sz="1200">
              <a:effectLst/>
              <a:latin typeface="Times New Roman" panose="02020603050405020304" pitchFamily="18" charset="0"/>
              <a:cs typeface="Times New Roman" panose="02020603050405020304" pitchFamily="18" charset="0"/>
            </a:endParaRPr>
          </a:p>
        </c:rich>
      </c:tx>
      <c:overlay val="0"/>
    </c:title>
    <c:autoTitleDeleted val="0"/>
    <c:plotArea>
      <c:layout/>
      <c:barChart>
        <c:barDir val="bar"/>
        <c:grouping val="stacked"/>
        <c:varyColors val="0"/>
        <c:ser>
          <c:idx val="0"/>
          <c:order val="0"/>
          <c:tx>
            <c:strRef>
              <c:f>Hoja1!$G$2</c:f>
              <c:strCache>
                <c:ptCount val="1"/>
                <c:pt idx="0">
                  <c:v>SI</c:v>
                </c:pt>
              </c:strCache>
            </c:strRef>
          </c:tx>
          <c:spPr>
            <a:solidFill>
              <a:srgbClr val="55E242"/>
            </a:solidFill>
          </c:spPr>
          <c:invertIfNegative val="0"/>
          <c:dPt>
            <c:idx val="0"/>
            <c:invertIfNegative val="0"/>
            <c:bubble3D val="0"/>
            <c:spPr>
              <a:solidFill>
                <a:srgbClr val="55E242"/>
              </a:solidFill>
              <a:effectLst>
                <a:glow rad="139700">
                  <a:srgbClr val="CEDEDE">
                    <a:alpha val="40000"/>
                  </a:srgbClr>
                </a:glow>
              </a:effectLst>
            </c:spPr>
            <c:extLst>
              <c:ext xmlns:c16="http://schemas.microsoft.com/office/drawing/2014/chart" uri="{C3380CC4-5D6E-409C-BE32-E72D297353CC}">
                <c16:uniqueId val="{00000001-D2D9-49AD-86B3-496D68F8F6FD}"/>
              </c:ext>
            </c:extLst>
          </c:dPt>
          <c:cat>
            <c:strRef>
              <c:f>Hoja1!$H$1:$I$1</c:f>
              <c:strCache>
                <c:ptCount val="2"/>
                <c:pt idx="0">
                  <c:v>SI</c:v>
                </c:pt>
                <c:pt idx="1">
                  <c:v>NO</c:v>
                </c:pt>
              </c:strCache>
            </c:strRef>
          </c:cat>
          <c:val>
            <c:numRef>
              <c:f>Hoja1!$H$2:$I$2</c:f>
              <c:numCache>
                <c:formatCode>General</c:formatCode>
                <c:ptCount val="2"/>
                <c:pt idx="0">
                  <c:v>4</c:v>
                </c:pt>
              </c:numCache>
            </c:numRef>
          </c:val>
          <c:extLst>
            <c:ext xmlns:c16="http://schemas.microsoft.com/office/drawing/2014/chart" uri="{C3380CC4-5D6E-409C-BE32-E72D297353CC}">
              <c16:uniqueId val="{00000002-D2D9-49AD-86B3-496D68F8F6FD}"/>
            </c:ext>
          </c:extLst>
        </c:ser>
        <c:ser>
          <c:idx val="1"/>
          <c:order val="1"/>
          <c:tx>
            <c:strRef>
              <c:f>Hoja1!$G$3</c:f>
              <c:strCache>
                <c:ptCount val="1"/>
                <c:pt idx="0">
                  <c:v>NO</c:v>
                </c:pt>
              </c:strCache>
            </c:strRef>
          </c:tx>
          <c:spPr>
            <a:solidFill>
              <a:srgbClr val="EE32F2"/>
            </a:solidFill>
          </c:spPr>
          <c:invertIfNegative val="0"/>
          <c:dPt>
            <c:idx val="1"/>
            <c:invertIfNegative val="0"/>
            <c:bubble3D val="0"/>
            <c:spPr>
              <a:solidFill>
                <a:srgbClr val="EE32F2"/>
              </a:solidFill>
              <a:effectLst>
                <a:glow rad="127000">
                  <a:srgbClr val="CEDEDE"/>
                </a:glow>
              </a:effectLst>
            </c:spPr>
            <c:extLst>
              <c:ext xmlns:c16="http://schemas.microsoft.com/office/drawing/2014/chart" uri="{C3380CC4-5D6E-409C-BE32-E72D297353CC}">
                <c16:uniqueId val="{00000004-D2D9-49AD-86B3-496D68F8F6FD}"/>
              </c:ext>
            </c:extLst>
          </c:dPt>
          <c:cat>
            <c:strRef>
              <c:f>Hoja1!$H$1:$I$1</c:f>
              <c:strCache>
                <c:ptCount val="2"/>
                <c:pt idx="0">
                  <c:v>SI</c:v>
                </c:pt>
                <c:pt idx="1">
                  <c:v>NO</c:v>
                </c:pt>
              </c:strCache>
            </c:strRef>
          </c:cat>
          <c:val>
            <c:numRef>
              <c:f>Hoja1!$H$3:$I$3</c:f>
              <c:numCache>
                <c:formatCode>General</c:formatCode>
                <c:ptCount val="2"/>
                <c:pt idx="1">
                  <c:v>2</c:v>
                </c:pt>
              </c:numCache>
            </c:numRef>
          </c:val>
          <c:extLst>
            <c:ext xmlns:c16="http://schemas.microsoft.com/office/drawing/2014/chart" uri="{C3380CC4-5D6E-409C-BE32-E72D297353CC}">
              <c16:uniqueId val="{00000005-D2D9-49AD-86B3-496D68F8F6FD}"/>
            </c:ext>
          </c:extLst>
        </c:ser>
        <c:dLbls>
          <c:showLegendKey val="0"/>
          <c:showVal val="0"/>
          <c:showCatName val="0"/>
          <c:showSerName val="0"/>
          <c:showPercent val="0"/>
          <c:showBubbleSize val="0"/>
        </c:dLbls>
        <c:gapWidth val="55"/>
        <c:overlap val="100"/>
        <c:axId val="231619584"/>
        <c:axId val="231621376"/>
      </c:barChart>
      <c:catAx>
        <c:axId val="231619584"/>
        <c:scaling>
          <c:orientation val="minMax"/>
        </c:scaling>
        <c:delete val="0"/>
        <c:axPos val="l"/>
        <c:numFmt formatCode="General" sourceLinked="0"/>
        <c:majorTickMark val="none"/>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es-CO"/>
          </a:p>
        </c:txPr>
        <c:crossAx val="231621376"/>
        <c:crosses val="autoZero"/>
        <c:auto val="1"/>
        <c:lblAlgn val="ctr"/>
        <c:lblOffset val="100"/>
        <c:noMultiLvlLbl val="0"/>
      </c:catAx>
      <c:valAx>
        <c:axId val="231621376"/>
        <c:scaling>
          <c:orientation val="minMax"/>
        </c:scaling>
        <c:delete val="0"/>
        <c:axPos val="b"/>
        <c:majorGridlines>
          <c:spPr>
            <a:ln>
              <a:solidFill>
                <a:schemeClr val="tx2"/>
              </a:solidFill>
            </a:ln>
          </c:spPr>
        </c:majorGridlines>
        <c:numFmt formatCode="General" sourceLinked="1"/>
        <c:majorTickMark val="none"/>
        <c:minorTickMark val="none"/>
        <c:tickLblPos val="nextTo"/>
        <c:crossAx val="231619584"/>
        <c:crosses val="autoZero"/>
        <c:crossBetween val="between"/>
      </c:valAx>
    </c:plotArea>
    <c:legend>
      <c:legendPos val="r"/>
      <c:overlay val="0"/>
      <c:txPr>
        <a:bodyPr/>
        <a:lstStyle/>
        <a:p>
          <a:pPr>
            <a:defRPr sz="1200">
              <a:latin typeface="Times New Roman" panose="02020603050405020304" pitchFamily="18" charset="0"/>
              <a:cs typeface="Times New Roman" panose="02020603050405020304" pitchFamily="18" charset="0"/>
            </a:defRPr>
          </a:pPr>
          <a:endParaRPr lang="es-CO"/>
        </a:p>
      </c:txPr>
    </c:legend>
    <c:plotVisOnly val="1"/>
    <c:dispBlanksAs val="gap"/>
    <c:showDLblsOverMax val="0"/>
  </c:chart>
  <c:spPr>
    <a:solidFill>
      <a:sysClr val="window" lastClr="FFFFFF"/>
    </a:solidFill>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s-CO" sz="1200" b="1">
                <a:solidFill>
                  <a:schemeClr val="tx1"/>
                </a:solidFill>
                <a:latin typeface="Times New Roman" panose="02020603050405020304" pitchFamily="18" charset="0"/>
                <a:cs typeface="Times New Roman" panose="02020603050405020304" pitchFamily="18" charset="0"/>
              </a:rPr>
              <a:t>Le parece que el grupo poblacional en el municipio de Girardot tiene un mayor impacto en educación  </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s-CO"/>
        </a:p>
      </c:txPr>
    </c:title>
    <c:autoTitleDeleted val="0"/>
    <c:plotArea>
      <c:layout/>
      <c:barChart>
        <c:barDir val="bar"/>
        <c:grouping val="stacked"/>
        <c:varyColors val="0"/>
        <c:ser>
          <c:idx val="0"/>
          <c:order val="0"/>
          <c:tx>
            <c:strRef>
              <c:f>Hoja1!$G$2</c:f>
              <c:strCache>
                <c:ptCount val="1"/>
                <c:pt idx="0">
                  <c:v>SI</c:v>
                </c:pt>
              </c:strCache>
            </c:strRef>
          </c:tx>
          <c:spPr>
            <a:solidFill>
              <a:schemeClr val="accent6">
                <a:shade val="76000"/>
              </a:schemeClr>
            </a:solidFill>
            <a:ln>
              <a:noFill/>
            </a:ln>
            <a:effectLst/>
          </c:spPr>
          <c:invertIfNegative val="0"/>
          <c:dPt>
            <c:idx val="0"/>
            <c:invertIfNegative val="0"/>
            <c:bubble3D val="0"/>
            <c:extLst>
              <c:ext xmlns:c16="http://schemas.microsoft.com/office/drawing/2014/chart" uri="{C3380CC4-5D6E-409C-BE32-E72D297353CC}">
                <c16:uniqueId val="{00000000-AD9C-46E4-9E21-4A83CF175A94}"/>
              </c:ext>
            </c:extLst>
          </c:dPt>
          <c:cat>
            <c:strRef>
              <c:f>Hoja1!$H$1:$I$1</c:f>
              <c:strCache>
                <c:ptCount val="2"/>
                <c:pt idx="0">
                  <c:v>SI</c:v>
                </c:pt>
                <c:pt idx="1">
                  <c:v>NO</c:v>
                </c:pt>
              </c:strCache>
            </c:strRef>
          </c:cat>
          <c:val>
            <c:numRef>
              <c:f>Hoja1!$H$2:$I$2</c:f>
              <c:numCache>
                <c:formatCode>General</c:formatCode>
                <c:ptCount val="2"/>
                <c:pt idx="0">
                  <c:v>3</c:v>
                </c:pt>
              </c:numCache>
            </c:numRef>
          </c:val>
          <c:extLst>
            <c:ext xmlns:c16="http://schemas.microsoft.com/office/drawing/2014/chart" uri="{C3380CC4-5D6E-409C-BE32-E72D297353CC}">
              <c16:uniqueId val="{00000001-AD9C-46E4-9E21-4A83CF175A94}"/>
            </c:ext>
          </c:extLst>
        </c:ser>
        <c:ser>
          <c:idx val="1"/>
          <c:order val="1"/>
          <c:tx>
            <c:strRef>
              <c:f>Hoja1!$G$3</c:f>
              <c:strCache>
                <c:ptCount val="1"/>
                <c:pt idx="0">
                  <c:v>NO</c:v>
                </c:pt>
              </c:strCache>
            </c:strRef>
          </c:tx>
          <c:spPr>
            <a:solidFill>
              <a:schemeClr val="accent6">
                <a:tint val="77000"/>
              </a:schemeClr>
            </a:solidFill>
            <a:ln>
              <a:noFill/>
            </a:ln>
            <a:effectLst/>
          </c:spPr>
          <c:invertIfNegative val="0"/>
          <c:dPt>
            <c:idx val="1"/>
            <c:invertIfNegative val="0"/>
            <c:bubble3D val="0"/>
            <c:extLst>
              <c:ext xmlns:c16="http://schemas.microsoft.com/office/drawing/2014/chart" uri="{C3380CC4-5D6E-409C-BE32-E72D297353CC}">
                <c16:uniqueId val="{00000002-AD9C-46E4-9E21-4A83CF175A94}"/>
              </c:ext>
            </c:extLst>
          </c:dPt>
          <c:cat>
            <c:strRef>
              <c:f>Hoja1!$H$1:$I$1</c:f>
              <c:strCache>
                <c:ptCount val="2"/>
                <c:pt idx="0">
                  <c:v>SI</c:v>
                </c:pt>
                <c:pt idx="1">
                  <c:v>NO</c:v>
                </c:pt>
              </c:strCache>
            </c:strRef>
          </c:cat>
          <c:val>
            <c:numRef>
              <c:f>Hoja1!$H$3:$I$3</c:f>
              <c:numCache>
                <c:formatCode>General</c:formatCode>
                <c:ptCount val="2"/>
                <c:pt idx="1">
                  <c:v>3</c:v>
                </c:pt>
              </c:numCache>
            </c:numRef>
          </c:val>
          <c:extLst>
            <c:ext xmlns:c16="http://schemas.microsoft.com/office/drawing/2014/chart" uri="{C3380CC4-5D6E-409C-BE32-E72D297353CC}">
              <c16:uniqueId val="{00000003-AD9C-46E4-9E21-4A83CF175A94}"/>
            </c:ext>
          </c:extLst>
        </c:ser>
        <c:dLbls>
          <c:showLegendKey val="0"/>
          <c:showVal val="0"/>
          <c:showCatName val="0"/>
          <c:showSerName val="0"/>
          <c:showPercent val="0"/>
          <c:showBubbleSize val="0"/>
        </c:dLbls>
        <c:gapWidth val="150"/>
        <c:overlap val="100"/>
        <c:axId val="231909632"/>
        <c:axId val="231911424"/>
      </c:barChart>
      <c:catAx>
        <c:axId val="231909632"/>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31911424"/>
        <c:crosses val="autoZero"/>
        <c:auto val="1"/>
        <c:lblAlgn val="ctr"/>
        <c:lblOffset val="100"/>
        <c:noMultiLvlLbl val="0"/>
      </c:catAx>
      <c:valAx>
        <c:axId val="2319114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31909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3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73"/>
            <a:ext cx="12189369" cy="155590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6" y="790732"/>
            <a:ext cx="12195176" cy="6067267"/>
          </a:xfrm>
          <a:prstGeom prst="rect">
            <a:avLst/>
          </a:prstGeom>
        </p:spPr>
      </p:pic>
      <p:sp>
        <p:nvSpPr>
          <p:cNvPr id="11" name="Rounded Rectangle 10"/>
          <p:cNvSpPr/>
          <p:nvPr userDrawn="1"/>
        </p:nvSpPr>
        <p:spPr>
          <a:xfrm>
            <a:off x="391886" y="778645"/>
            <a:ext cx="11390539" cy="55520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pt-BR" dirty="0"/>
          </a:p>
        </p:txBody>
      </p:sp>
      <p:sp>
        <p:nvSpPr>
          <p:cNvPr id="2" name="Title 1"/>
          <p:cNvSpPr>
            <a:spLocks noGrp="1"/>
          </p:cNvSpPr>
          <p:nvPr>
            <p:ph type="ctrTitle" hasCustomPrompt="1"/>
          </p:nvPr>
        </p:nvSpPr>
        <p:spPr>
          <a:xfrm>
            <a:off x="2616200" y="1530508"/>
            <a:ext cx="8610600" cy="1290637"/>
          </a:xfrm>
        </p:spPr>
        <p:txBody>
          <a:bodyPr anchor="ctr">
            <a:normAutofit/>
          </a:bodyPr>
          <a:lstStyle>
            <a:lvl1pPr algn="r">
              <a:defRPr sz="5300" baseline="0">
                <a:solidFill>
                  <a:srgbClr val="07A6A7"/>
                </a:solidFill>
                <a:latin typeface="Century Gothic" panose="020B0502020202020204" pitchFamily="34" charset="0"/>
              </a:defRPr>
            </a:lvl1pPr>
          </a:lstStyle>
          <a:p>
            <a:r>
              <a:rPr lang="es-419" dirty="0" smtClean="0"/>
              <a:t>Haga clic para editar Título</a:t>
            </a:r>
            <a:endParaRPr lang="pt-BR" dirty="0"/>
          </a:p>
        </p:txBody>
      </p:sp>
      <p:sp>
        <p:nvSpPr>
          <p:cNvPr id="3" name="Subtitle 2"/>
          <p:cNvSpPr>
            <a:spLocks noGrp="1"/>
          </p:cNvSpPr>
          <p:nvPr>
            <p:ph type="subTitle" idx="1" hasCustomPrompt="1"/>
          </p:nvPr>
        </p:nvSpPr>
        <p:spPr>
          <a:xfrm>
            <a:off x="4876800" y="3002121"/>
            <a:ext cx="6350000" cy="1084262"/>
          </a:xfrm>
        </p:spPr>
        <p:txBody>
          <a:bodyPr anchor="ctr">
            <a:normAutofit/>
          </a:bodyPr>
          <a:lstStyle>
            <a:lvl1pPr marL="0" indent="0" algn="r">
              <a:buNone/>
              <a:defRPr sz="3100">
                <a:solidFill>
                  <a:srgbClr val="543118"/>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419" dirty="0" smtClean="0"/>
              <a:t>Haga clic para editar subtítulo</a:t>
            </a:r>
            <a:endParaRPr lang="pt-BR" dirty="0"/>
          </a:p>
        </p:txBody>
      </p:sp>
      <p:sp>
        <p:nvSpPr>
          <p:cNvPr id="4" name="Date Placeholder 3"/>
          <p:cNvSpPr>
            <a:spLocks noGrp="1"/>
          </p:cNvSpPr>
          <p:nvPr>
            <p:ph type="dt" sz="half" idx="10"/>
          </p:nvPr>
        </p:nvSpPr>
        <p:spPr/>
        <p:txBody>
          <a:bodyPr/>
          <a:lstStyle/>
          <a:p>
            <a:fld id="{4878B457-8A64-4EB6-A4F3-A5DE5F35A65B}" type="datetimeFigureOut">
              <a:rPr lang="pt-BR" smtClean="0"/>
              <a:t>18/08/2017</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8B80CA9D-3678-480A-9280-FD105C3663C8}" type="slidenum">
              <a:rPr lang="pt-BR" smtClean="0"/>
              <a:t>‹Nº›</a:t>
            </a:fld>
            <a:endParaRPr lang="pt-BR"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6" y="6442845"/>
            <a:ext cx="12195175" cy="415156"/>
          </a:xfrm>
          <a:prstGeom prst="rect">
            <a:avLst/>
          </a:prstGeom>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2950" y="6340197"/>
            <a:ext cx="10058400" cy="416480"/>
          </a:xfrm>
          <a:prstGeom prst="rect">
            <a:avLst/>
          </a:prstGeom>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487" y="5283200"/>
            <a:ext cx="1362075" cy="1247775"/>
          </a:xfrm>
          <a:prstGeom prst="rect">
            <a:avLst/>
          </a:prstGeom>
        </p:spPr>
      </p:pic>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67394" y="5989635"/>
            <a:ext cx="2352675" cy="428625"/>
          </a:xfrm>
          <a:prstGeom prst="rect">
            <a:avLst/>
          </a:prstGeom>
        </p:spPr>
      </p:pic>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308475" y="273208"/>
            <a:ext cx="7886700" cy="1257300"/>
          </a:xfrm>
          <a:prstGeom prst="rect">
            <a:avLst/>
          </a:prstGeom>
        </p:spPr>
      </p:pic>
    </p:spTree>
    <p:extLst>
      <p:ext uri="{BB962C8B-B14F-4D97-AF65-F5344CB8AC3E}">
        <p14:creationId xmlns:p14="http://schemas.microsoft.com/office/powerpoint/2010/main" val="1253908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6" y="0"/>
            <a:ext cx="12192000" cy="164623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29" y="5068603"/>
            <a:ext cx="2328203" cy="1346484"/>
          </a:xfrm>
          <a:prstGeom prst="rect">
            <a:avLst/>
          </a:prstGeom>
        </p:spPr>
      </p:pic>
      <p:sp>
        <p:nvSpPr>
          <p:cNvPr id="2" name="Title 1"/>
          <p:cNvSpPr>
            <a:spLocks noGrp="1"/>
          </p:cNvSpPr>
          <p:nvPr>
            <p:ph type="title"/>
          </p:nvPr>
        </p:nvSpPr>
        <p:spPr>
          <a:xfrm>
            <a:off x="314325" y="1"/>
            <a:ext cx="10086975" cy="1276350"/>
          </a:xfrm>
        </p:spPr>
        <p:txBody>
          <a:bodyPr>
            <a:normAutofit/>
          </a:bodyPr>
          <a:lstStyle>
            <a:lvl1pPr>
              <a:defRPr sz="4300">
                <a:solidFill>
                  <a:schemeClr val="bg1"/>
                </a:solidFill>
                <a:latin typeface="Century Gothic" panose="020B0502020202020204" pitchFamily="34" charset="0"/>
              </a:defRPr>
            </a:lvl1pPr>
          </a:lstStyle>
          <a:p>
            <a:r>
              <a:rPr lang="es-ES" smtClean="0"/>
              <a:t>Haga clic para modificar el estilo de título del patrón</a:t>
            </a:r>
            <a:endParaRPr lang="pt-BR" dirty="0"/>
          </a:p>
        </p:txBody>
      </p:sp>
      <p:sp>
        <p:nvSpPr>
          <p:cNvPr id="12" name="Text Placeholder 11"/>
          <p:cNvSpPr>
            <a:spLocks noGrp="1"/>
          </p:cNvSpPr>
          <p:nvPr>
            <p:ph type="body" sz="quarter" idx="13"/>
          </p:nvPr>
        </p:nvSpPr>
        <p:spPr>
          <a:xfrm rot="17700000">
            <a:off x="7445653" y="3233409"/>
            <a:ext cx="5500242" cy="712787"/>
          </a:xfrm>
        </p:spPr>
        <p:txBody>
          <a:bodyPr anchor="ctr" anchorCtr="0">
            <a:normAutofit/>
          </a:bodyPr>
          <a:lstStyle>
            <a:lvl1pPr marL="0" indent="0">
              <a:buNone/>
              <a:defRPr sz="3100">
                <a:solidFill>
                  <a:srgbClr val="543118"/>
                </a:solidFill>
                <a:latin typeface="Century Gothic" panose="020B0502020202020204" pitchFamily="34" charset="0"/>
              </a:defRPr>
            </a:lvl1pPr>
          </a:lstStyle>
          <a:p>
            <a:pPr lvl="0"/>
            <a:r>
              <a:rPr lang="es-ES" smtClean="0"/>
              <a:t>Editar el estilo de texto del patrón</a:t>
            </a:r>
          </a:p>
        </p:txBody>
      </p:sp>
      <p:pic>
        <p:nvPicPr>
          <p:cNvPr id="14" name="Picture 13"/>
          <p:cNvPicPr preferRelativeResize="0">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9703663" y="0"/>
            <a:ext cx="2497666" cy="5723467"/>
          </a:xfrm>
          <a:prstGeom prst="rect">
            <a:avLst/>
          </a:prstGeom>
        </p:spPr>
      </p:pic>
      <p:pic>
        <p:nvPicPr>
          <p:cNvPr id="15" name="Picture 14"/>
          <p:cNvPicPr>
            <a:picLocks noChangeAspect="1"/>
          </p:cNvPicPr>
          <p:nvPr userDrawn="1"/>
        </p:nvPicPr>
        <p:blipFill rotWithShape="1">
          <a:blip r:embed="rId5" cstate="print">
            <a:extLst>
              <a:ext uri="{28A0092B-C50C-407E-A947-70E740481C1C}">
                <a14:useLocalDpi xmlns:a14="http://schemas.microsoft.com/office/drawing/2010/main" val="0"/>
              </a:ext>
            </a:extLst>
          </a:blip>
          <a:srcRect l="4892" r="2857" b="1068"/>
          <a:stretch/>
        </p:blipFill>
        <p:spPr>
          <a:xfrm>
            <a:off x="9135533" y="946934"/>
            <a:ext cx="3056467" cy="5912124"/>
          </a:xfrm>
          <a:prstGeom prst="rect">
            <a:avLst/>
          </a:prstGeom>
        </p:spPr>
      </p:pic>
      <p:sp>
        <p:nvSpPr>
          <p:cNvPr id="3" name="Date Placeholder 2"/>
          <p:cNvSpPr>
            <a:spLocks noGrp="1"/>
          </p:cNvSpPr>
          <p:nvPr>
            <p:ph type="dt" sz="half" idx="15"/>
          </p:nvPr>
        </p:nvSpPr>
        <p:spPr/>
        <p:txBody>
          <a:bodyPr/>
          <a:lstStyle/>
          <a:p>
            <a:fld id="{4878B457-8A64-4EB6-A4F3-A5DE5F35A65B}" type="datetimeFigureOut">
              <a:rPr lang="pt-BR" smtClean="0"/>
              <a:t>18/08/2017</a:t>
            </a:fld>
            <a:endParaRPr lang="pt-BR" dirty="0"/>
          </a:p>
        </p:txBody>
      </p:sp>
      <p:sp>
        <p:nvSpPr>
          <p:cNvPr id="16" name="Footer Placeholder 15"/>
          <p:cNvSpPr>
            <a:spLocks noGrp="1"/>
          </p:cNvSpPr>
          <p:nvPr>
            <p:ph type="ftr" sz="quarter" idx="16"/>
          </p:nvPr>
        </p:nvSpPr>
        <p:spPr/>
        <p:txBody>
          <a:bodyPr/>
          <a:lstStyle/>
          <a:p>
            <a:endParaRPr lang="pt-BR" dirty="0"/>
          </a:p>
        </p:txBody>
      </p:sp>
      <p:sp>
        <p:nvSpPr>
          <p:cNvPr id="17" name="Slide Number Placeholder 16"/>
          <p:cNvSpPr>
            <a:spLocks noGrp="1"/>
          </p:cNvSpPr>
          <p:nvPr>
            <p:ph type="sldNum" sz="quarter" idx="17"/>
          </p:nvPr>
        </p:nvSpPr>
        <p:spPr/>
        <p:txBody>
          <a:bodyPr/>
          <a:lstStyle/>
          <a:p>
            <a:fld id="{8B80CA9D-3678-480A-9280-FD105C3663C8}" type="slidenum">
              <a:rPr lang="pt-BR" smtClean="0"/>
              <a:t>‹Nº›</a:t>
            </a:fld>
            <a:endParaRPr lang="pt-BR" dirty="0"/>
          </a:p>
        </p:txBody>
      </p:sp>
      <p:sp>
        <p:nvSpPr>
          <p:cNvPr id="19" name="Vertical Text Placeholder 18"/>
          <p:cNvSpPr>
            <a:spLocks noGrp="1"/>
          </p:cNvSpPr>
          <p:nvPr>
            <p:ph type="body" orient="vert" sz="quarter" idx="18"/>
          </p:nvPr>
        </p:nvSpPr>
        <p:spPr>
          <a:xfrm>
            <a:off x="333376" y="1514475"/>
            <a:ext cx="7924800" cy="3438525"/>
          </a:xfrm>
        </p:spPr>
        <p:txBody>
          <a:bodyPr vert="eaVert"/>
          <a:lstStyle>
            <a:lvl1pPr marL="0" indent="0">
              <a:buFontTx/>
              <a:buNone/>
              <a:defRPr>
                <a:solidFill>
                  <a:srgbClr val="543118"/>
                </a:solidFill>
              </a:defRPr>
            </a:lvl1pPr>
            <a:lvl2pPr marL="457200" indent="0">
              <a:buFontTx/>
              <a:buNone/>
              <a:defRPr>
                <a:solidFill>
                  <a:srgbClr val="543118"/>
                </a:solidFill>
              </a:defRPr>
            </a:lvl2pPr>
            <a:lvl3pPr marL="914400" indent="0">
              <a:buFontTx/>
              <a:buNone/>
              <a:defRPr>
                <a:solidFill>
                  <a:srgbClr val="543118"/>
                </a:solidFill>
              </a:defRPr>
            </a:lvl3pPr>
            <a:lvl4pPr marL="1371600" indent="0">
              <a:buFontTx/>
              <a:buNone/>
              <a:defRPr>
                <a:solidFill>
                  <a:srgbClr val="543118"/>
                </a:solidFill>
              </a:defRPr>
            </a:lvl4pPr>
            <a:lvl5pPr marL="1828800" indent="0">
              <a:buFontTx/>
              <a:buNone/>
              <a:defRPr>
                <a:solidFill>
                  <a:srgbClr val="543118"/>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3548204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y texto verticales">
    <p:spTree>
      <p:nvGrpSpPr>
        <p:cNvPr id="1" name=""/>
        <p:cNvGrpSpPr/>
        <p:nvPr/>
      </p:nvGrpSpPr>
      <p:grpSpPr>
        <a:xfrm>
          <a:off x="0" y="0"/>
          <a:ext cx="0" cy="0"/>
          <a:chOff x="0" y="0"/>
          <a:chExt cx="0" cy="0"/>
        </a:xfrm>
      </p:grpSpPr>
      <p:sp>
        <p:nvSpPr>
          <p:cNvPr id="16" name="Flowchart: Data 15"/>
          <p:cNvSpPr/>
          <p:nvPr userDrawn="1"/>
        </p:nvSpPr>
        <p:spPr>
          <a:xfrm rot="1440000">
            <a:off x="9560750" y="-561092"/>
            <a:ext cx="1057294" cy="798480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595 h 10595"/>
              <a:gd name="connsiteX1" fmla="*/ 2647 w 10000"/>
              <a:gd name="connsiteY1" fmla="*/ 0 h 10595"/>
              <a:gd name="connsiteX2" fmla="*/ 10000 w 10000"/>
              <a:gd name="connsiteY2" fmla="*/ 595 h 10595"/>
              <a:gd name="connsiteX3" fmla="*/ 8000 w 10000"/>
              <a:gd name="connsiteY3" fmla="*/ 10595 h 10595"/>
              <a:gd name="connsiteX4" fmla="*/ 0 w 10000"/>
              <a:gd name="connsiteY4" fmla="*/ 10595 h 10595"/>
              <a:gd name="connsiteX0" fmla="*/ 0 w 10924"/>
              <a:gd name="connsiteY0" fmla="*/ 10778 h 10778"/>
              <a:gd name="connsiteX1" fmla="*/ 2647 w 10924"/>
              <a:gd name="connsiteY1" fmla="*/ 183 h 10778"/>
              <a:gd name="connsiteX2" fmla="*/ 10924 w 10924"/>
              <a:gd name="connsiteY2" fmla="*/ 0 h 10778"/>
              <a:gd name="connsiteX3" fmla="*/ 8000 w 10924"/>
              <a:gd name="connsiteY3" fmla="*/ 10778 h 10778"/>
              <a:gd name="connsiteX4" fmla="*/ 0 w 10924"/>
              <a:gd name="connsiteY4" fmla="*/ 10778 h 10778"/>
              <a:gd name="connsiteX0" fmla="*/ 0 w 8000"/>
              <a:gd name="connsiteY0" fmla="*/ 10997 h 10997"/>
              <a:gd name="connsiteX1" fmla="*/ 2647 w 8000"/>
              <a:gd name="connsiteY1" fmla="*/ 402 h 10997"/>
              <a:gd name="connsiteX2" fmla="*/ 6870 w 8000"/>
              <a:gd name="connsiteY2" fmla="*/ 0 h 10997"/>
              <a:gd name="connsiteX3" fmla="*/ 8000 w 8000"/>
              <a:gd name="connsiteY3" fmla="*/ 10997 h 10997"/>
              <a:gd name="connsiteX4" fmla="*/ 0 w 8000"/>
              <a:gd name="connsiteY4" fmla="*/ 10997 h 10997"/>
              <a:gd name="connsiteX0" fmla="*/ 0 w 10000"/>
              <a:gd name="connsiteY0" fmla="*/ 10000 h 10000"/>
              <a:gd name="connsiteX1" fmla="*/ 3309 w 10000"/>
              <a:gd name="connsiteY1" fmla="*/ 366 h 10000"/>
              <a:gd name="connsiteX2" fmla="*/ 8588 w 10000"/>
              <a:gd name="connsiteY2" fmla="*/ 0 h 10000"/>
              <a:gd name="connsiteX3" fmla="*/ 10000 w 10000"/>
              <a:gd name="connsiteY3" fmla="*/ 10000 h 10000"/>
              <a:gd name="connsiteX4" fmla="*/ 0 w 10000"/>
              <a:gd name="connsiteY4" fmla="*/ 10000 h 10000"/>
              <a:gd name="connsiteX0" fmla="*/ 0 w 8588"/>
              <a:gd name="connsiteY0" fmla="*/ 10000 h 10000"/>
              <a:gd name="connsiteX1" fmla="*/ 3309 w 8588"/>
              <a:gd name="connsiteY1" fmla="*/ 366 h 10000"/>
              <a:gd name="connsiteX2" fmla="*/ 8588 w 8588"/>
              <a:gd name="connsiteY2" fmla="*/ 0 h 10000"/>
              <a:gd name="connsiteX3" fmla="*/ 8581 w 8588"/>
              <a:gd name="connsiteY3" fmla="*/ 9307 h 10000"/>
              <a:gd name="connsiteX4" fmla="*/ 0 w 8588"/>
              <a:gd name="connsiteY4" fmla="*/ 10000 h 10000"/>
              <a:gd name="connsiteX0" fmla="*/ 0 w 9262"/>
              <a:gd name="connsiteY0" fmla="*/ 9952 h 9952"/>
              <a:gd name="connsiteX1" fmla="*/ 3115 w 9262"/>
              <a:gd name="connsiteY1" fmla="*/ 366 h 9952"/>
              <a:gd name="connsiteX2" fmla="*/ 9262 w 9262"/>
              <a:gd name="connsiteY2" fmla="*/ 0 h 9952"/>
              <a:gd name="connsiteX3" fmla="*/ 9254 w 9262"/>
              <a:gd name="connsiteY3" fmla="*/ 9307 h 9952"/>
              <a:gd name="connsiteX4" fmla="*/ 0 w 9262"/>
              <a:gd name="connsiteY4" fmla="*/ 9952 h 9952"/>
              <a:gd name="connsiteX0" fmla="*/ 0 w 9071"/>
              <a:gd name="connsiteY0" fmla="*/ 9943 h 9943"/>
              <a:gd name="connsiteX1" fmla="*/ 2434 w 9071"/>
              <a:gd name="connsiteY1" fmla="*/ 368 h 9943"/>
              <a:gd name="connsiteX2" fmla="*/ 9071 w 9071"/>
              <a:gd name="connsiteY2" fmla="*/ 0 h 9943"/>
              <a:gd name="connsiteX3" fmla="*/ 9062 w 9071"/>
              <a:gd name="connsiteY3" fmla="*/ 9352 h 9943"/>
              <a:gd name="connsiteX4" fmla="*/ 0 w 9071"/>
              <a:gd name="connsiteY4" fmla="*/ 9943 h 9943"/>
              <a:gd name="connsiteX0" fmla="*/ 0 w 10325"/>
              <a:gd name="connsiteY0" fmla="*/ 9909 h 9909"/>
              <a:gd name="connsiteX1" fmla="*/ 3008 w 10325"/>
              <a:gd name="connsiteY1" fmla="*/ 370 h 9909"/>
              <a:gd name="connsiteX2" fmla="*/ 10325 w 10325"/>
              <a:gd name="connsiteY2" fmla="*/ 0 h 9909"/>
              <a:gd name="connsiteX3" fmla="*/ 10315 w 10325"/>
              <a:gd name="connsiteY3" fmla="*/ 9406 h 9909"/>
              <a:gd name="connsiteX4" fmla="*/ 0 w 10325"/>
              <a:gd name="connsiteY4" fmla="*/ 9909 h 9909"/>
              <a:gd name="connsiteX0" fmla="*/ 0 w 10000"/>
              <a:gd name="connsiteY0" fmla="*/ 10000 h 10000"/>
              <a:gd name="connsiteX1" fmla="*/ 2913 w 10000"/>
              <a:gd name="connsiteY1" fmla="*/ 373 h 10000"/>
              <a:gd name="connsiteX2" fmla="*/ 10000 w 10000"/>
              <a:gd name="connsiteY2" fmla="*/ 0 h 10000"/>
              <a:gd name="connsiteX3" fmla="*/ 8037 w 10000"/>
              <a:gd name="connsiteY3" fmla="*/ 9517 h 10000"/>
              <a:gd name="connsiteX4" fmla="*/ 0 w 10000"/>
              <a:gd name="connsiteY4" fmla="*/ 10000 h 10000"/>
              <a:gd name="connsiteX0" fmla="*/ 0 w 10142"/>
              <a:gd name="connsiteY0" fmla="*/ 10008 h 10008"/>
              <a:gd name="connsiteX1" fmla="*/ 2913 w 10142"/>
              <a:gd name="connsiteY1" fmla="*/ 381 h 10008"/>
              <a:gd name="connsiteX2" fmla="*/ 10142 w 10142"/>
              <a:gd name="connsiteY2" fmla="*/ 0 h 10008"/>
              <a:gd name="connsiteX3" fmla="*/ 8037 w 10142"/>
              <a:gd name="connsiteY3" fmla="*/ 9525 h 10008"/>
              <a:gd name="connsiteX4" fmla="*/ 0 w 10142"/>
              <a:gd name="connsiteY4" fmla="*/ 10008 h 10008"/>
              <a:gd name="connsiteX0" fmla="*/ 0 w 10142"/>
              <a:gd name="connsiteY0" fmla="*/ 10008 h 10008"/>
              <a:gd name="connsiteX1" fmla="*/ 3055 w 10142"/>
              <a:gd name="connsiteY1" fmla="*/ 373 h 10008"/>
              <a:gd name="connsiteX2" fmla="*/ 10142 w 10142"/>
              <a:gd name="connsiteY2" fmla="*/ 0 h 10008"/>
              <a:gd name="connsiteX3" fmla="*/ 8037 w 10142"/>
              <a:gd name="connsiteY3" fmla="*/ 9525 h 10008"/>
              <a:gd name="connsiteX4" fmla="*/ 0 w 10142"/>
              <a:gd name="connsiteY4" fmla="*/ 10008 h 10008"/>
              <a:gd name="connsiteX0" fmla="*/ 0 w 10221"/>
              <a:gd name="connsiteY0" fmla="*/ 10035 h 10035"/>
              <a:gd name="connsiteX1" fmla="*/ 3134 w 10221"/>
              <a:gd name="connsiteY1" fmla="*/ 373 h 10035"/>
              <a:gd name="connsiteX2" fmla="*/ 10221 w 10221"/>
              <a:gd name="connsiteY2" fmla="*/ 0 h 10035"/>
              <a:gd name="connsiteX3" fmla="*/ 8116 w 10221"/>
              <a:gd name="connsiteY3" fmla="*/ 9525 h 10035"/>
              <a:gd name="connsiteX4" fmla="*/ 0 w 10221"/>
              <a:gd name="connsiteY4" fmla="*/ 10035 h 10035"/>
              <a:gd name="connsiteX0" fmla="*/ 0 w 10221"/>
              <a:gd name="connsiteY0" fmla="*/ 10035 h 10035"/>
              <a:gd name="connsiteX1" fmla="*/ 3134 w 10221"/>
              <a:gd name="connsiteY1" fmla="*/ 373 h 10035"/>
              <a:gd name="connsiteX2" fmla="*/ 10221 w 10221"/>
              <a:gd name="connsiteY2" fmla="*/ 0 h 10035"/>
              <a:gd name="connsiteX3" fmla="*/ 8145 w 10221"/>
              <a:gd name="connsiteY3" fmla="*/ 9565 h 10035"/>
              <a:gd name="connsiteX4" fmla="*/ 0 w 10221"/>
              <a:gd name="connsiteY4" fmla="*/ 10035 h 10035"/>
              <a:gd name="connsiteX0" fmla="*/ 0 w 10221"/>
              <a:gd name="connsiteY0" fmla="*/ 10035 h 10035"/>
              <a:gd name="connsiteX1" fmla="*/ 3170 w 10221"/>
              <a:gd name="connsiteY1" fmla="*/ 394 h 10035"/>
              <a:gd name="connsiteX2" fmla="*/ 10221 w 10221"/>
              <a:gd name="connsiteY2" fmla="*/ 0 h 10035"/>
              <a:gd name="connsiteX3" fmla="*/ 8145 w 10221"/>
              <a:gd name="connsiteY3" fmla="*/ 9565 h 10035"/>
              <a:gd name="connsiteX4" fmla="*/ 0 w 10221"/>
              <a:gd name="connsiteY4" fmla="*/ 10035 h 10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 h="10035">
                <a:moveTo>
                  <a:pt x="0" y="10035"/>
                </a:moveTo>
                <a:lnTo>
                  <a:pt x="3170" y="394"/>
                </a:lnTo>
                <a:lnTo>
                  <a:pt x="10221" y="0"/>
                </a:lnTo>
                <a:cubicBezTo>
                  <a:pt x="10219" y="3164"/>
                  <a:pt x="8148" y="6402"/>
                  <a:pt x="8145" y="9565"/>
                </a:cubicBezTo>
                <a:lnTo>
                  <a:pt x="0" y="10035"/>
                </a:lnTo>
                <a:close/>
              </a:path>
            </a:pathLst>
          </a:custGeom>
          <a:solidFill>
            <a:srgbClr val="E2C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6466" y="3029"/>
            <a:ext cx="5038725" cy="6858000"/>
          </a:xfrm>
          <a:prstGeom prst="rect">
            <a:avLst/>
          </a:prstGeom>
        </p:spPr>
      </p:pic>
      <p:sp>
        <p:nvSpPr>
          <p:cNvPr id="13" name="Text Placeholder 12"/>
          <p:cNvSpPr>
            <a:spLocks noGrp="1"/>
          </p:cNvSpPr>
          <p:nvPr>
            <p:ph type="body" sz="quarter" idx="13"/>
          </p:nvPr>
        </p:nvSpPr>
        <p:spPr>
          <a:xfrm rot="17760000">
            <a:off x="6845775" y="2979769"/>
            <a:ext cx="6618216" cy="666991"/>
          </a:xfrm>
          <a:noFill/>
        </p:spPr>
        <p:txBody>
          <a:bodyPr anchor="ctr" anchorCtr="0">
            <a:normAutofit/>
          </a:bodyPr>
          <a:lstStyle>
            <a:lvl1pPr marL="0" indent="0" algn="ctr">
              <a:buNone/>
              <a:defRPr sz="3100">
                <a:solidFill>
                  <a:srgbClr val="543118"/>
                </a:solidFill>
                <a:latin typeface="Century Gothic" panose="020B0502020202020204" pitchFamily="34" charset="0"/>
              </a:defRPr>
            </a:lvl1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78B457-8A64-4EB6-A4F3-A5DE5F35A65B}" type="datetimeFigureOut">
              <a:rPr lang="pt-BR" smtClean="0"/>
              <a:t>18/08/2017</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8B80CA9D-3678-480A-9280-FD105C3663C8}" type="slidenum">
              <a:rPr lang="pt-BR" smtClean="0"/>
              <a:t>‹Nº›</a:t>
            </a:fld>
            <a:endParaRPr lang="pt-BR"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67800" y="933450"/>
            <a:ext cx="3124200" cy="592455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50753" y="76703"/>
            <a:ext cx="1562100" cy="2790825"/>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0229" y="5175250"/>
            <a:ext cx="1343025" cy="1181100"/>
          </a:xfrm>
          <a:prstGeom prst="rect">
            <a:avLst/>
          </a:prstGeom>
        </p:spPr>
      </p:pic>
      <p:sp>
        <p:nvSpPr>
          <p:cNvPr id="14" name="Title 13"/>
          <p:cNvSpPr>
            <a:spLocks noGrp="1"/>
          </p:cNvSpPr>
          <p:nvPr>
            <p:ph type="title"/>
          </p:nvPr>
        </p:nvSpPr>
        <p:spPr>
          <a:xfrm rot="17760000">
            <a:off x="5857383" y="2712726"/>
            <a:ext cx="6538247" cy="1031804"/>
          </a:xfrm>
        </p:spPr>
        <p:txBody>
          <a:bodyPr>
            <a:normAutofit/>
          </a:bodyPr>
          <a:lstStyle>
            <a:lvl1pPr algn="ctr">
              <a:defRPr sz="4400">
                <a:solidFill>
                  <a:schemeClr val="bg1"/>
                </a:solidFill>
                <a:latin typeface="Century Gothic" panose="020B0502020202020204" pitchFamily="34" charset="0"/>
              </a:defRPr>
            </a:lvl1pPr>
          </a:lstStyle>
          <a:p>
            <a:r>
              <a:rPr lang="es-ES" smtClean="0"/>
              <a:t>Haga clic para modificar el estilo de título del patrón</a:t>
            </a:r>
            <a:endParaRPr lang="pt-BR" dirty="0"/>
          </a:p>
        </p:txBody>
      </p:sp>
      <p:pic>
        <p:nvPicPr>
          <p:cNvPr id="18" name="Picture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84734" y="1439"/>
            <a:ext cx="3105150" cy="6581775"/>
          </a:xfrm>
          <a:prstGeom prst="rect">
            <a:avLst/>
          </a:prstGeom>
        </p:spPr>
      </p:pic>
      <p:sp>
        <p:nvSpPr>
          <p:cNvPr id="3" name="Vertical Text Placeholder 2"/>
          <p:cNvSpPr>
            <a:spLocks noGrp="1"/>
          </p:cNvSpPr>
          <p:nvPr>
            <p:ph type="body" orient="vert" sz="quarter" idx="15"/>
          </p:nvPr>
        </p:nvSpPr>
        <p:spPr>
          <a:xfrm>
            <a:off x="349250" y="571500"/>
            <a:ext cx="7089775" cy="4286250"/>
          </a:xfrm>
        </p:spPr>
        <p:txBody>
          <a:bodyPr vert="eaVert"/>
          <a:lstStyle>
            <a:lvl1pPr marL="0" indent="0">
              <a:buFontTx/>
              <a:buNone/>
              <a:defRPr sz="3200">
                <a:solidFill>
                  <a:srgbClr val="543118"/>
                </a:solidFill>
              </a:defRPr>
            </a:lvl1pPr>
            <a:lvl2pPr marL="457200" indent="0">
              <a:buFontTx/>
              <a:buNone/>
              <a:defRPr sz="2800">
                <a:solidFill>
                  <a:srgbClr val="543118"/>
                </a:solidFill>
              </a:defRPr>
            </a:lvl2pPr>
            <a:lvl3pPr marL="914400" indent="0">
              <a:buFontTx/>
              <a:buNone/>
              <a:defRPr sz="2400">
                <a:solidFill>
                  <a:srgbClr val="543118"/>
                </a:solidFill>
              </a:defRPr>
            </a:lvl3pPr>
            <a:lvl4pPr marL="1371600" indent="0">
              <a:buFontTx/>
              <a:buNone/>
              <a:defRPr sz="2000">
                <a:solidFill>
                  <a:srgbClr val="543118"/>
                </a:solidFill>
              </a:defRPr>
            </a:lvl4pPr>
            <a:lvl5pPr marL="1828800" indent="0">
              <a:buFontTx/>
              <a:buNone/>
              <a:defRPr>
                <a:solidFill>
                  <a:srgbClr val="543118"/>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p:txBody>
      </p:sp>
    </p:spTree>
    <p:extLst>
      <p:ext uri="{BB962C8B-B14F-4D97-AF65-F5344CB8AC3E}">
        <p14:creationId xmlns:p14="http://schemas.microsoft.com/office/powerpoint/2010/main" val="202660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pic>
        <p:nvPicPr>
          <p:cNvPr id="12" name="Picture 11"/>
          <p:cNvPicPr preferRelativeResize="0">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703663" y="0"/>
            <a:ext cx="2497666" cy="5723467"/>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892" r="2857" b="1068"/>
          <a:stretch/>
        </p:blipFill>
        <p:spPr>
          <a:xfrm>
            <a:off x="9135533" y="946934"/>
            <a:ext cx="3056467" cy="5912124"/>
          </a:xfrm>
          <a:prstGeom prst="rect">
            <a:avLst/>
          </a:prstGeom>
        </p:spPr>
      </p:pic>
      <p:sp>
        <p:nvSpPr>
          <p:cNvPr id="2" name="Title 1"/>
          <p:cNvSpPr>
            <a:spLocks noGrp="1"/>
          </p:cNvSpPr>
          <p:nvPr>
            <p:ph type="title"/>
          </p:nvPr>
        </p:nvSpPr>
        <p:spPr>
          <a:xfrm>
            <a:off x="507999" y="341057"/>
            <a:ext cx="9182755" cy="1325563"/>
          </a:xfrm>
        </p:spPr>
        <p:txBody>
          <a:bodyPr>
            <a:normAutofit/>
          </a:bodyPr>
          <a:lstStyle>
            <a:lvl1pPr algn="l">
              <a:defRPr sz="6100">
                <a:solidFill>
                  <a:srgbClr val="07A6A7"/>
                </a:solidFill>
                <a:latin typeface="Century Gothic" panose="020B0502020202020204" pitchFamily="34" charset="0"/>
              </a:defRPr>
            </a:lvl1pPr>
          </a:lstStyle>
          <a:p>
            <a:r>
              <a:rPr lang="es-ES" smtClean="0"/>
              <a:t>Haga clic para modificar el estilo de título del patrón</a:t>
            </a:r>
            <a:endParaRPr lang="pt-BR" dirty="0"/>
          </a:p>
        </p:txBody>
      </p:sp>
      <p:sp>
        <p:nvSpPr>
          <p:cNvPr id="3" name="Content Placeholder 2"/>
          <p:cNvSpPr>
            <a:spLocks noGrp="1"/>
          </p:cNvSpPr>
          <p:nvPr>
            <p:ph idx="1"/>
          </p:nvPr>
        </p:nvSpPr>
        <p:spPr>
          <a:xfrm>
            <a:off x="507999" y="1846334"/>
            <a:ext cx="9182755" cy="4307749"/>
          </a:xfrm>
        </p:spPr>
        <p:txBody>
          <a:bodyPr>
            <a:noAutofit/>
          </a:bodyPr>
          <a:lstStyle>
            <a:lvl1pPr marL="0" indent="0">
              <a:buNone/>
              <a:defRPr sz="2700">
                <a:solidFill>
                  <a:srgbClr val="543118"/>
                </a:solidFill>
                <a:latin typeface="Century Gothic" panose="020B0502020202020204" pitchFamily="34" charset="0"/>
              </a:defRPr>
            </a:lvl1pPr>
          </a:lstStyle>
          <a:p>
            <a:pPr lvl="0"/>
            <a:r>
              <a:rPr lang="es-ES" smtClean="0"/>
              <a:t>Editar el estilo de texto del patrón</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94636" y="4597650"/>
            <a:ext cx="1809750" cy="1638300"/>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18969" y="5925370"/>
            <a:ext cx="3200400" cy="523875"/>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3930" y="1693818"/>
            <a:ext cx="8928000" cy="240394"/>
          </a:xfrm>
          <a:prstGeom prst="rect">
            <a:avLst/>
          </a:prstGeom>
        </p:spPr>
      </p:pic>
      <p:sp>
        <p:nvSpPr>
          <p:cNvPr id="4" name="Date Placeholder 3"/>
          <p:cNvSpPr>
            <a:spLocks noGrp="1"/>
          </p:cNvSpPr>
          <p:nvPr>
            <p:ph type="dt" sz="half" idx="10"/>
          </p:nvPr>
        </p:nvSpPr>
        <p:spPr/>
        <p:txBody>
          <a:bodyPr/>
          <a:lstStyle/>
          <a:p>
            <a:fld id="{4878B457-8A64-4EB6-A4F3-A5DE5F35A65B}" type="datetimeFigureOut">
              <a:rPr lang="pt-BR" smtClean="0"/>
              <a:t>18/08/2017</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8B80CA9D-3678-480A-9280-FD105C3663C8}" type="slidenum">
              <a:rPr lang="pt-BR" smtClean="0"/>
              <a:t>‹Nº›</a:t>
            </a:fld>
            <a:endParaRPr lang="pt-BR" dirty="0"/>
          </a:p>
        </p:txBody>
      </p:sp>
    </p:spTree>
    <p:extLst>
      <p:ext uri="{BB962C8B-B14F-4D97-AF65-F5344CB8AC3E}">
        <p14:creationId xmlns:p14="http://schemas.microsoft.com/office/powerpoint/2010/main" val="4076037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solidFill>
          <a:srgbClr val="E2C379"/>
        </a:solidFill>
        <a:effectLst/>
      </p:bgPr>
    </p:bg>
    <p:spTree>
      <p:nvGrpSpPr>
        <p:cNvPr id="1" name=""/>
        <p:cNvGrpSpPr/>
        <p:nvPr/>
      </p:nvGrpSpPr>
      <p:grpSpPr>
        <a:xfrm>
          <a:off x="0" y="0"/>
          <a:ext cx="0" cy="0"/>
          <a:chOff x="0" y="0"/>
          <a:chExt cx="0" cy="0"/>
        </a:xfrm>
      </p:grpSpPr>
      <p:sp>
        <p:nvSpPr>
          <p:cNvPr id="14" name="Rectangle 13"/>
          <p:cNvSpPr/>
          <p:nvPr userDrawn="1"/>
        </p:nvSpPr>
        <p:spPr>
          <a:xfrm>
            <a:off x="838201" y="504967"/>
            <a:ext cx="10515600" cy="601966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p:cNvSpPr>
            <a:spLocks noGrp="1"/>
          </p:cNvSpPr>
          <p:nvPr userDrawn="1">
            <p:ph type="title"/>
          </p:nvPr>
        </p:nvSpPr>
        <p:spPr>
          <a:xfrm>
            <a:off x="1067962" y="1047513"/>
            <a:ext cx="5821909" cy="1325563"/>
          </a:xfrm>
        </p:spPr>
        <p:txBody>
          <a:bodyPr>
            <a:normAutofit/>
          </a:bodyPr>
          <a:lstStyle>
            <a:lvl1pPr>
              <a:defRPr sz="3200">
                <a:solidFill>
                  <a:srgbClr val="E1482E"/>
                </a:solidFill>
                <a:latin typeface="Century Gothic" panose="020B0502020202020204" pitchFamily="34" charset="0"/>
              </a:defRPr>
            </a:lvl1pPr>
          </a:lstStyle>
          <a:p>
            <a:r>
              <a:rPr lang="es-ES" smtClean="0"/>
              <a:t>Haga clic para modificar el estilo de título del patrón</a:t>
            </a:r>
            <a:endParaRPr lang="pt-BR" dirty="0"/>
          </a:p>
        </p:txBody>
      </p:sp>
      <p:cxnSp>
        <p:nvCxnSpPr>
          <p:cNvPr id="18" name="Straight Connector 17"/>
          <p:cNvCxnSpPr/>
          <p:nvPr userDrawn="1"/>
        </p:nvCxnSpPr>
        <p:spPr>
          <a:xfrm>
            <a:off x="1029799" y="2426033"/>
            <a:ext cx="5904000" cy="0"/>
          </a:xfrm>
          <a:prstGeom prst="line">
            <a:avLst/>
          </a:prstGeom>
          <a:ln w="41275">
            <a:solidFill>
              <a:srgbClr val="E1482E"/>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userDrawn="1">
            <p:ph type="body" sz="quarter" idx="14"/>
          </p:nvPr>
        </p:nvSpPr>
        <p:spPr>
          <a:xfrm>
            <a:off x="1067506" y="2535239"/>
            <a:ext cx="5821200" cy="1659690"/>
          </a:xfrm>
        </p:spPr>
        <p:txBody>
          <a:bodyPr/>
          <a:lstStyle>
            <a:lvl1pPr marL="0" indent="0">
              <a:buFontTx/>
              <a:buNone/>
              <a:defRPr>
                <a:solidFill>
                  <a:srgbClr val="543118"/>
                </a:solidFill>
              </a:defRPr>
            </a:lvl1pPr>
            <a:lvl2pPr marL="457200" indent="0">
              <a:buFontTx/>
              <a:buNone/>
              <a:defRPr>
                <a:solidFill>
                  <a:srgbClr val="543118"/>
                </a:solidFill>
              </a:defRPr>
            </a:lvl2pPr>
            <a:lvl3pPr marL="914400" indent="0">
              <a:buFontTx/>
              <a:buNone/>
              <a:defRPr>
                <a:solidFill>
                  <a:srgbClr val="543118"/>
                </a:solidFill>
              </a:defRPr>
            </a:lvl3pPr>
            <a:lvl4pPr marL="1371600" indent="0">
              <a:buFontTx/>
              <a:buNone/>
              <a:defRPr>
                <a:solidFill>
                  <a:srgbClr val="543118"/>
                </a:solidFill>
              </a:defRPr>
            </a:lvl4pPr>
            <a:lvl5pPr marL="1828800" indent="0">
              <a:buFontTx/>
              <a:buNone/>
              <a:defRPr>
                <a:solidFill>
                  <a:srgbClr val="543118"/>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346"/>
          <a:stretch/>
        </p:blipFill>
        <p:spPr>
          <a:xfrm>
            <a:off x="-8466" y="5335281"/>
            <a:ext cx="12197664" cy="1520213"/>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43" y="5309771"/>
            <a:ext cx="7896225" cy="1114425"/>
          </a:xfrm>
          <a:prstGeom prst="rect">
            <a:avLst/>
          </a:prstGeom>
        </p:spPr>
      </p:pic>
      <p:sp>
        <p:nvSpPr>
          <p:cNvPr id="11" name="Date Placeholder 10"/>
          <p:cNvSpPr>
            <a:spLocks noGrp="1"/>
          </p:cNvSpPr>
          <p:nvPr>
            <p:ph type="dt" sz="half" idx="15"/>
          </p:nvPr>
        </p:nvSpPr>
        <p:spPr/>
        <p:txBody>
          <a:bodyPr/>
          <a:lstStyle/>
          <a:p>
            <a:fld id="{4878B457-8A64-4EB6-A4F3-A5DE5F35A65B}" type="datetimeFigureOut">
              <a:rPr lang="pt-BR" smtClean="0"/>
              <a:t>18/08/2017</a:t>
            </a:fld>
            <a:endParaRPr lang="pt-BR" dirty="0"/>
          </a:p>
        </p:txBody>
      </p:sp>
      <p:sp>
        <p:nvSpPr>
          <p:cNvPr id="15" name="Footer Placeholder 14"/>
          <p:cNvSpPr>
            <a:spLocks noGrp="1"/>
          </p:cNvSpPr>
          <p:nvPr>
            <p:ph type="ftr" sz="quarter" idx="16"/>
          </p:nvPr>
        </p:nvSpPr>
        <p:spPr/>
        <p:txBody>
          <a:bodyPr/>
          <a:lstStyle/>
          <a:p>
            <a:endParaRPr lang="pt-BR" dirty="0"/>
          </a:p>
        </p:txBody>
      </p:sp>
      <p:sp>
        <p:nvSpPr>
          <p:cNvPr id="21" name="Slide Number Placeholder 20"/>
          <p:cNvSpPr>
            <a:spLocks noGrp="1"/>
          </p:cNvSpPr>
          <p:nvPr>
            <p:ph type="sldNum" sz="quarter" idx="17"/>
          </p:nvPr>
        </p:nvSpPr>
        <p:spPr/>
        <p:txBody>
          <a:bodyPr/>
          <a:lstStyle/>
          <a:p>
            <a:fld id="{8B80CA9D-3678-480A-9280-FD105C3663C8}" type="slidenum">
              <a:rPr lang="pt-BR" smtClean="0"/>
              <a:t>‹Nº›</a:t>
            </a:fld>
            <a:endParaRPr lang="pt-BR" dirty="0"/>
          </a:p>
        </p:txBody>
      </p:sp>
    </p:spTree>
    <p:extLst>
      <p:ext uri="{BB962C8B-B14F-4D97-AF65-F5344CB8AC3E}">
        <p14:creationId xmlns:p14="http://schemas.microsoft.com/office/powerpoint/2010/main" val="337297121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de contenido">
    <p:bg>
      <p:bgPr>
        <a:solidFill>
          <a:srgbClr val="E2C379"/>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3093"/>
            <a:ext cx="12192000" cy="6951093"/>
          </a:xfrm>
          <a:prstGeom prst="rect">
            <a:avLst/>
          </a:prstGeom>
        </p:spPr>
      </p:pic>
      <p:sp>
        <p:nvSpPr>
          <p:cNvPr id="14" name="Rectangle 13"/>
          <p:cNvSpPr/>
          <p:nvPr userDrawn="1"/>
        </p:nvSpPr>
        <p:spPr>
          <a:xfrm>
            <a:off x="615429" y="346075"/>
            <a:ext cx="10959152" cy="59912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1"/>
          <p:cNvSpPr>
            <a:spLocks noGrp="1"/>
          </p:cNvSpPr>
          <p:nvPr>
            <p:ph type="title"/>
          </p:nvPr>
        </p:nvSpPr>
        <p:spPr>
          <a:xfrm>
            <a:off x="839788" y="365126"/>
            <a:ext cx="10515600" cy="1260596"/>
          </a:xfrm>
        </p:spPr>
        <p:txBody>
          <a:bodyPr>
            <a:normAutofit/>
          </a:bodyPr>
          <a:lstStyle>
            <a:lvl1pPr algn="ctr">
              <a:defRPr sz="5300">
                <a:solidFill>
                  <a:srgbClr val="07A6A7"/>
                </a:solidFill>
                <a:latin typeface="Century Gothic" panose="020B0502020202020204" pitchFamily="34" charset="0"/>
              </a:defRPr>
            </a:lvl1pPr>
          </a:lstStyle>
          <a:p>
            <a:r>
              <a:rPr lang="es-ES" smtClean="0"/>
              <a:t>Haga clic para modificar el estilo de título del patrón</a:t>
            </a:r>
            <a:endParaRPr lang="pt-BR" dirty="0"/>
          </a:p>
        </p:txBody>
      </p:sp>
      <p:sp>
        <p:nvSpPr>
          <p:cNvPr id="7" name="Date Placeholder 6"/>
          <p:cNvSpPr>
            <a:spLocks noGrp="1"/>
          </p:cNvSpPr>
          <p:nvPr>
            <p:ph type="dt" sz="half" idx="10"/>
          </p:nvPr>
        </p:nvSpPr>
        <p:spPr/>
        <p:txBody>
          <a:bodyPr/>
          <a:lstStyle/>
          <a:p>
            <a:fld id="{4878B457-8A64-4EB6-A4F3-A5DE5F35A65B}" type="datetimeFigureOut">
              <a:rPr lang="pt-BR" smtClean="0"/>
              <a:t>18/08/2017</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8B80CA9D-3678-480A-9280-FD105C3663C8}" type="slidenum">
              <a:rPr lang="pt-BR" smtClean="0"/>
              <a:t>‹Nº›</a:t>
            </a:fld>
            <a:endParaRPr lang="pt-BR" dirty="0"/>
          </a:p>
        </p:txBody>
      </p:sp>
      <p:pic>
        <p:nvPicPr>
          <p:cNvPr id="23" name="Picture 22"/>
          <p:cNvPicPr>
            <a:picLocks/>
          </p:cNvPicPr>
          <p:nvPr userDrawn="1"/>
        </p:nvPicPr>
        <p:blipFill rotWithShape="1">
          <a:blip r:embed="rId3" cstate="print">
            <a:extLst>
              <a:ext uri="{28A0092B-C50C-407E-A947-70E740481C1C}">
                <a14:useLocalDpi xmlns:a14="http://schemas.microsoft.com/office/drawing/2010/main" val="0"/>
              </a:ext>
            </a:extLst>
          </a:blip>
          <a:srcRect/>
          <a:stretch/>
        </p:blipFill>
        <p:spPr>
          <a:xfrm>
            <a:off x="1024588" y="2396547"/>
            <a:ext cx="4885267" cy="3528000"/>
          </a:xfrm>
          <a:prstGeom prst="rect">
            <a:avLst/>
          </a:prstGeom>
        </p:spPr>
      </p:pic>
      <p:pic>
        <p:nvPicPr>
          <p:cNvPr id="24" name="Picture 23"/>
          <p:cNvPicPr>
            <a:picLocks/>
          </p:cNvPicPr>
          <p:nvPr userDrawn="1"/>
        </p:nvPicPr>
        <p:blipFill rotWithShape="1">
          <a:blip r:embed="rId3" cstate="print">
            <a:extLst>
              <a:ext uri="{28A0092B-C50C-407E-A947-70E740481C1C}">
                <a14:useLocalDpi xmlns:a14="http://schemas.microsoft.com/office/drawing/2010/main" val="0"/>
              </a:ext>
            </a:extLst>
          </a:blip>
          <a:srcRect/>
          <a:stretch/>
        </p:blipFill>
        <p:spPr>
          <a:xfrm>
            <a:off x="6282388" y="2387022"/>
            <a:ext cx="4885267" cy="3528000"/>
          </a:xfrm>
          <a:prstGeom prst="rect">
            <a:avLst/>
          </a:prstGeom>
        </p:spPr>
      </p:pic>
      <p:pic>
        <p:nvPicPr>
          <p:cNvPr id="26" name="Picture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6293" y="1827092"/>
            <a:ext cx="5369683" cy="819150"/>
          </a:xfrm>
          <a:prstGeom prst="rect">
            <a:avLst/>
          </a:prstGeom>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87802" y="1846142"/>
            <a:ext cx="5159896" cy="762000"/>
          </a:xfrm>
          <a:prstGeom prst="rect">
            <a:avLst/>
          </a:prstGeom>
        </p:spPr>
      </p:pic>
      <p:sp>
        <p:nvSpPr>
          <p:cNvPr id="20" name="Text Placeholder 19"/>
          <p:cNvSpPr>
            <a:spLocks noGrp="1"/>
          </p:cNvSpPr>
          <p:nvPr userDrawn="1">
            <p:ph type="body" sz="quarter" idx="13"/>
          </p:nvPr>
        </p:nvSpPr>
        <p:spPr>
          <a:xfrm>
            <a:off x="1324548" y="1936173"/>
            <a:ext cx="4181721" cy="435565"/>
          </a:xfrm>
        </p:spPr>
        <p:txBody>
          <a:bodyPr anchor="ctr">
            <a:noAutofit/>
          </a:bodyPr>
          <a:lstStyle>
            <a:lvl1pPr marL="0" indent="0" algn="ctr">
              <a:buNone/>
              <a:defRPr sz="2800" b="1">
                <a:solidFill>
                  <a:schemeClr val="bg1"/>
                </a:solidFill>
                <a:latin typeface="Century Gothic" panose="020B0502020202020204" pitchFamily="34" charset="0"/>
              </a:defRPr>
            </a:lvl1pPr>
          </a:lstStyle>
          <a:p>
            <a:pPr lvl="0"/>
            <a:r>
              <a:rPr lang="es-ES" smtClean="0"/>
              <a:t>Editar el estilo de texto del patrón</a:t>
            </a:r>
          </a:p>
        </p:txBody>
      </p:sp>
      <p:pic>
        <p:nvPicPr>
          <p:cNvPr id="27" name="Picture 2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599704" y="1685925"/>
            <a:ext cx="990600" cy="876300"/>
          </a:xfrm>
          <a:prstGeom prst="rect">
            <a:avLst/>
          </a:prstGeom>
        </p:spPr>
      </p:pic>
      <p:sp>
        <p:nvSpPr>
          <p:cNvPr id="30" name="Text Placeholder 19"/>
          <p:cNvSpPr>
            <a:spLocks noGrp="1"/>
          </p:cNvSpPr>
          <p:nvPr>
            <p:ph type="body" sz="quarter" idx="14"/>
          </p:nvPr>
        </p:nvSpPr>
        <p:spPr>
          <a:xfrm>
            <a:off x="6683739" y="1958947"/>
            <a:ext cx="4181721" cy="435565"/>
          </a:xfrm>
        </p:spPr>
        <p:txBody>
          <a:bodyPr anchor="ctr">
            <a:noAutofit/>
          </a:bodyPr>
          <a:lstStyle>
            <a:lvl1pPr marL="0" indent="0" algn="ctr">
              <a:buNone/>
              <a:defRPr sz="2800" b="1">
                <a:solidFill>
                  <a:schemeClr val="bg1"/>
                </a:solidFill>
                <a:latin typeface="Century Gothic" panose="020B0502020202020204" pitchFamily="34" charset="0"/>
              </a:defRPr>
            </a:lvl1pPr>
          </a:lstStyle>
          <a:p>
            <a:pPr lvl="0"/>
            <a:r>
              <a:rPr lang="es-ES" smtClean="0"/>
              <a:t>Editar el estilo de texto del patrón</a:t>
            </a:r>
          </a:p>
        </p:txBody>
      </p:sp>
      <p:sp>
        <p:nvSpPr>
          <p:cNvPr id="5" name="Content Placeholder 4"/>
          <p:cNvSpPr>
            <a:spLocks noGrp="1"/>
          </p:cNvSpPr>
          <p:nvPr>
            <p:ph sz="quarter" idx="15"/>
          </p:nvPr>
        </p:nvSpPr>
        <p:spPr>
          <a:xfrm>
            <a:off x="1324548" y="2646242"/>
            <a:ext cx="4181721" cy="2954458"/>
          </a:xfrm>
        </p:spPr>
        <p:txBody>
          <a:bodyPr/>
          <a:lstStyle>
            <a:lvl1pPr marL="457200" indent="-457200">
              <a:buFont typeface="Calibri" panose="020F0502020204030204" pitchFamily="34" charset="0"/>
              <a:buChar char="◦"/>
              <a:defRPr>
                <a:solidFill>
                  <a:srgbClr val="543118"/>
                </a:solidFill>
              </a:defRPr>
            </a:lvl1pPr>
            <a:lvl2pPr marL="800100" indent="-342900">
              <a:buFont typeface="Calibri" panose="020F0502020204030204" pitchFamily="34" charset="0"/>
              <a:buChar char="◦"/>
              <a:defRPr>
                <a:solidFill>
                  <a:srgbClr val="543118"/>
                </a:solidFill>
              </a:defRPr>
            </a:lvl2pPr>
            <a:lvl3pPr marL="1257300" indent="-342900">
              <a:buFont typeface="Calibri" panose="020F0502020204030204" pitchFamily="34" charset="0"/>
              <a:buChar char="◦"/>
              <a:defRPr>
                <a:solidFill>
                  <a:srgbClr val="543118"/>
                </a:solidFill>
              </a:defRPr>
            </a:lvl3pPr>
            <a:lvl4pPr marL="1657350" indent="-285750">
              <a:buFont typeface="Calibri" panose="020F0502020204030204" pitchFamily="34" charset="0"/>
              <a:buChar char="◦"/>
              <a:defRPr>
                <a:solidFill>
                  <a:srgbClr val="543118"/>
                </a:solidFill>
              </a:defRPr>
            </a:lvl4pPr>
            <a:lvl5pPr marL="2114550" indent="-285750">
              <a:buFont typeface="Calibri" panose="020F0502020204030204" pitchFamily="34" charset="0"/>
              <a:buChar char="◦"/>
              <a:defRPr>
                <a:solidFill>
                  <a:srgbClr val="543118"/>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31" name="Content Placeholder 4"/>
          <p:cNvSpPr>
            <a:spLocks noGrp="1"/>
          </p:cNvSpPr>
          <p:nvPr>
            <p:ph sz="quarter" idx="16"/>
          </p:nvPr>
        </p:nvSpPr>
        <p:spPr>
          <a:xfrm>
            <a:off x="6683738" y="2652564"/>
            <a:ext cx="4181721" cy="2954458"/>
          </a:xfrm>
        </p:spPr>
        <p:txBody>
          <a:bodyPr/>
          <a:lstStyle>
            <a:lvl1pPr marL="457200" indent="-457200">
              <a:buFont typeface="Calibri" panose="020F0502020204030204" pitchFamily="34" charset="0"/>
              <a:buChar char="◦"/>
              <a:defRPr>
                <a:solidFill>
                  <a:srgbClr val="543118"/>
                </a:solidFill>
              </a:defRPr>
            </a:lvl1pPr>
            <a:lvl2pPr marL="800100" indent="-342900">
              <a:buFont typeface="Calibri" panose="020F0502020204030204" pitchFamily="34" charset="0"/>
              <a:buChar char="◦"/>
              <a:defRPr>
                <a:solidFill>
                  <a:srgbClr val="543118"/>
                </a:solidFill>
              </a:defRPr>
            </a:lvl2pPr>
            <a:lvl3pPr marL="1257300" indent="-342900">
              <a:buFont typeface="Calibri" panose="020F0502020204030204" pitchFamily="34" charset="0"/>
              <a:buChar char="◦"/>
              <a:defRPr>
                <a:solidFill>
                  <a:srgbClr val="543118"/>
                </a:solidFill>
              </a:defRPr>
            </a:lvl3pPr>
            <a:lvl4pPr marL="1657350" indent="-285750">
              <a:buFont typeface="Calibri" panose="020F0502020204030204" pitchFamily="34" charset="0"/>
              <a:buChar char="◦"/>
              <a:defRPr>
                <a:solidFill>
                  <a:srgbClr val="543118"/>
                </a:solidFill>
              </a:defRPr>
            </a:lvl4pPr>
            <a:lvl5pPr marL="2114550" indent="-285750">
              <a:buFont typeface="Calibri" panose="020F0502020204030204" pitchFamily="34" charset="0"/>
              <a:buChar char="◦"/>
              <a:defRPr>
                <a:solidFill>
                  <a:srgbClr val="543118"/>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191819075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712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375241" y="365125"/>
            <a:ext cx="11509966" cy="59912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1"/>
          <p:cNvSpPr>
            <a:spLocks noGrp="1"/>
          </p:cNvSpPr>
          <p:nvPr>
            <p:ph type="title"/>
          </p:nvPr>
        </p:nvSpPr>
        <p:spPr>
          <a:xfrm>
            <a:off x="838200" y="393700"/>
            <a:ext cx="10515600" cy="1260000"/>
          </a:xfrm>
        </p:spPr>
        <p:txBody>
          <a:bodyPr>
            <a:normAutofit/>
          </a:bodyPr>
          <a:lstStyle>
            <a:lvl1pPr algn="ctr">
              <a:defRPr sz="5300">
                <a:solidFill>
                  <a:srgbClr val="E1482E"/>
                </a:solidFill>
                <a:latin typeface="Century Gothic" panose="020B0502020202020204" pitchFamily="34" charset="0"/>
              </a:defRPr>
            </a:lvl1pPr>
          </a:lstStyle>
          <a:p>
            <a:r>
              <a:rPr lang="es-ES" smtClean="0"/>
              <a:t>Haga clic para modificar el estilo de título del patrón</a:t>
            </a:r>
            <a:endParaRPr lang="pt-BR" dirty="0"/>
          </a:p>
        </p:txBody>
      </p:sp>
      <p:sp>
        <p:nvSpPr>
          <p:cNvPr id="3" name="Date Placeholder 2"/>
          <p:cNvSpPr>
            <a:spLocks noGrp="1"/>
          </p:cNvSpPr>
          <p:nvPr>
            <p:ph type="dt" sz="half" idx="10"/>
          </p:nvPr>
        </p:nvSpPr>
        <p:spPr/>
        <p:txBody>
          <a:bodyPr/>
          <a:lstStyle/>
          <a:p>
            <a:fld id="{4878B457-8A64-4EB6-A4F3-A5DE5F35A65B}" type="datetimeFigureOut">
              <a:rPr lang="pt-BR" smtClean="0"/>
              <a:t>18/08/2017</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8B80CA9D-3678-480A-9280-FD105C3663C8}" type="slidenum">
              <a:rPr lang="pt-BR" smtClean="0"/>
              <a:t>‹Nº›</a:t>
            </a:fld>
            <a:endParaRPr lang="pt-BR" dirty="0"/>
          </a:p>
        </p:txBody>
      </p:sp>
      <p:grpSp>
        <p:nvGrpSpPr>
          <p:cNvPr id="18" name="Group 17"/>
          <p:cNvGrpSpPr/>
          <p:nvPr userDrawn="1"/>
        </p:nvGrpSpPr>
        <p:grpSpPr>
          <a:xfrm>
            <a:off x="6066642" y="1917593"/>
            <a:ext cx="5857875" cy="4415739"/>
            <a:chOff x="6096000" y="1940611"/>
            <a:chExt cx="5857875" cy="4415739"/>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3116" y="2460625"/>
              <a:ext cx="5514975" cy="389572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0" y="1940611"/>
              <a:ext cx="5857875" cy="847725"/>
            </a:xfrm>
            <a:prstGeom prst="rect">
              <a:avLst/>
            </a:prstGeom>
          </p:spPr>
        </p:pic>
      </p:grpSp>
      <p:grpSp>
        <p:nvGrpSpPr>
          <p:cNvPr id="17" name="Group 16"/>
          <p:cNvGrpSpPr/>
          <p:nvPr userDrawn="1"/>
        </p:nvGrpSpPr>
        <p:grpSpPr>
          <a:xfrm>
            <a:off x="325843" y="1917593"/>
            <a:ext cx="5857875" cy="4415739"/>
            <a:chOff x="409574" y="1940611"/>
            <a:chExt cx="5857875" cy="4415739"/>
          </a:xfrm>
        </p:grpSpPr>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1025" y="2460625"/>
              <a:ext cx="5514975" cy="3895725"/>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9574" y="1940611"/>
              <a:ext cx="5857875" cy="847725"/>
            </a:xfrm>
            <a:prstGeom prst="rect">
              <a:avLst/>
            </a:prstGeom>
          </p:spPr>
        </p:pic>
      </p:gr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837327" y="1611312"/>
            <a:ext cx="514350" cy="2352675"/>
          </a:xfrm>
          <a:prstGeom prst="rect">
            <a:avLst/>
          </a:prstGeom>
        </p:spPr>
      </p:pic>
      <p:sp>
        <p:nvSpPr>
          <p:cNvPr id="14" name="Text Placeholder 13"/>
          <p:cNvSpPr>
            <a:spLocks noGrp="1"/>
          </p:cNvSpPr>
          <p:nvPr>
            <p:ph type="body" sz="quarter" idx="13"/>
          </p:nvPr>
        </p:nvSpPr>
        <p:spPr>
          <a:xfrm>
            <a:off x="946150" y="2091455"/>
            <a:ext cx="4421188" cy="464024"/>
          </a:xfrm>
        </p:spPr>
        <p:txBody>
          <a:bodyPr/>
          <a:lstStyle>
            <a:lvl1pPr marL="0" indent="0" algn="ctr">
              <a:buNone/>
              <a:defRPr b="1">
                <a:solidFill>
                  <a:schemeClr val="bg1"/>
                </a:solidFill>
                <a:latin typeface="Century Gothic" panose="020B0502020202020204" pitchFamily="34" charset="0"/>
              </a:defRPr>
            </a:lvl1pPr>
          </a:lstStyle>
          <a:p>
            <a:pPr lvl="0"/>
            <a:r>
              <a:rPr lang="es-ES" smtClean="0"/>
              <a:t>Editar el estilo de texto del patrón</a:t>
            </a:r>
          </a:p>
        </p:txBody>
      </p:sp>
      <p:sp>
        <p:nvSpPr>
          <p:cNvPr id="16" name="Text Placeholder 15"/>
          <p:cNvSpPr>
            <a:spLocks noGrp="1"/>
          </p:cNvSpPr>
          <p:nvPr>
            <p:ph type="body" sz="quarter" idx="14"/>
          </p:nvPr>
        </p:nvSpPr>
        <p:spPr>
          <a:xfrm>
            <a:off x="6715125" y="2097339"/>
            <a:ext cx="4421188" cy="490633"/>
          </a:xfrm>
        </p:spPr>
        <p:txBody>
          <a:bodyPr/>
          <a:lstStyle>
            <a:lvl1pPr marL="0" indent="0" algn="ctr">
              <a:buNone/>
              <a:defRPr b="1">
                <a:solidFill>
                  <a:schemeClr val="bg1"/>
                </a:solidFill>
                <a:latin typeface="Century Gothic" panose="020B0502020202020204" pitchFamily="34" charset="0"/>
              </a:defRPr>
            </a:lvl1pPr>
          </a:lstStyle>
          <a:p>
            <a:pPr lvl="0"/>
            <a:r>
              <a:rPr lang="es-ES" smtClean="0"/>
              <a:t>Editar el estilo de texto del patrón</a:t>
            </a:r>
          </a:p>
        </p:txBody>
      </p:sp>
      <p:sp>
        <p:nvSpPr>
          <p:cNvPr id="13" name="Content Placeholder 12"/>
          <p:cNvSpPr>
            <a:spLocks noGrp="1"/>
          </p:cNvSpPr>
          <p:nvPr>
            <p:ph sz="quarter" idx="15"/>
          </p:nvPr>
        </p:nvSpPr>
        <p:spPr>
          <a:xfrm>
            <a:off x="946150" y="2765425"/>
            <a:ext cx="4421188" cy="3071813"/>
          </a:xfrm>
        </p:spPr>
        <p:txBody>
          <a:bodyPr>
            <a:normAutofit/>
          </a:bodyPr>
          <a:lstStyle>
            <a:lvl1pPr algn="ctr">
              <a:defRPr sz="3000">
                <a:solidFill>
                  <a:srgbClr val="543118"/>
                </a:solidFill>
                <a:latin typeface="Century Gothic" panose="020B0502020202020204" pitchFamily="34" charset="0"/>
              </a:defRPr>
            </a:lvl1pPr>
          </a:lstStyle>
          <a:p>
            <a:pPr lvl="0"/>
            <a:r>
              <a:rPr lang="es-ES" smtClean="0"/>
              <a:t>Editar el estilo de texto del patrón</a:t>
            </a:r>
          </a:p>
        </p:txBody>
      </p:sp>
      <p:sp>
        <p:nvSpPr>
          <p:cNvPr id="19" name="Content Placeholder 18"/>
          <p:cNvSpPr>
            <a:spLocks noGrp="1"/>
          </p:cNvSpPr>
          <p:nvPr>
            <p:ph sz="quarter" idx="16"/>
          </p:nvPr>
        </p:nvSpPr>
        <p:spPr>
          <a:xfrm>
            <a:off x="6715125" y="2765318"/>
            <a:ext cx="4421188" cy="3071920"/>
          </a:xfrm>
        </p:spPr>
        <p:txBody>
          <a:bodyPr>
            <a:normAutofit/>
          </a:bodyPr>
          <a:lstStyle>
            <a:lvl1pPr algn="ctr">
              <a:defRPr sz="3000">
                <a:solidFill>
                  <a:srgbClr val="543118"/>
                </a:solidFill>
                <a:latin typeface="Century Gothic" panose="020B0502020202020204" pitchFamily="34" charset="0"/>
              </a:defRPr>
            </a:lvl1pPr>
          </a:lstStyle>
          <a:p>
            <a:pPr lvl="0"/>
            <a:r>
              <a:rPr lang="es-ES" smtClean="0"/>
              <a:t>Editar el estilo de texto del patrón</a:t>
            </a:r>
          </a:p>
        </p:txBody>
      </p:sp>
    </p:spTree>
    <p:extLst>
      <p:ext uri="{BB962C8B-B14F-4D97-AF65-F5344CB8AC3E}">
        <p14:creationId xmlns:p14="http://schemas.microsoft.com/office/powerpoint/2010/main" val="838099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pSp>
        <p:nvGrpSpPr>
          <p:cNvPr id="8" name="Group 7"/>
          <p:cNvGrpSpPr/>
          <p:nvPr userDrawn="1"/>
        </p:nvGrpSpPr>
        <p:grpSpPr>
          <a:xfrm>
            <a:off x="0" y="5318125"/>
            <a:ext cx="12192000" cy="1539875"/>
            <a:chOff x="0" y="5318125"/>
            <a:chExt cx="12192000" cy="1539875"/>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41382"/>
              <a:ext cx="12192000" cy="1516618"/>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318125"/>
              <a:ext cx="7915275" cy="1038225"/>
            </a:xfrm>
            <a:prstGeom prst="rect">
              <a:avLst/>
            </a:prstGeom>
          </p:spPr>
        </p:pic>
      </p:grpSp>
      <p:sp>
        <p:nvSpPr>
          <p:cNvPr id="2" name="Title 1"/>
          <p:cNvSpPr>
            <a:spLocks noGrp="1"/>
          </p:cNvSpPr>
          <p:nvPr>
            <p:ph type="title"/>
          </p:nvPr>
        </p:nvSpPr>
        <p:spPr>
          <a:xfrm>
            <a:off x="2189747" y="297666"/>
            <a:ext cx="9306928" cy="1325563"/>
          </a:xfrm>
        </p:spPr>
        <p:txBody>
          <a:bodyPr>
            <a:normAutofit/>
          </a:bodyPr>
          <a:lstStyle>
            <a:lvl1pPr algn="l">
              <a:defRPr sz="5300">
                <a:solidFill>
                  <a:srgbClr val="07A6A7"/>
                </a:solidFill>
                <a:latin typeface="Century Gothic" panose="020B0502020202020204" pitchFamily="34" charset="0"/>
              </a:defRPr>
            </a:lvl1pPr>
          </a:lstStyle>
          <a:p>
            <a:r>
              <a:rPr lang="es-ES" smtClean="0"/>
              <a:t>Haga clic para modificar el estilo de título del patrón</a:t>
            </a:r>
            <a:endParaRPr lang="pt-BR" dirty="0"/>
          </a:p>
        </p:txBody>
      </p:sp>
      <p:sp>
        <p:nvSpPr>
          <p:cNvPr id="3" name="Date Placeholder 2"/>
          <p:cNvSpPr>
            <a:spLocks noGrp="1"/>
          </p:cNvSpPr>
          <p:nvPr>
            <p:ph type="dt" sz="half" idx="10"/>
          </p:nvPr>
        </p:nvSpPr>
        <p:spPr/>
        <p:txBody>
          <a:bodyPr/>
          <a:lstStyle/>
          <a:p>
            <a:fld id="{4878B457-8A64-4EB6-A4F3-A5DE5F35A65B}" type="datetimeFigureOut">
              <a:rPr lang="pt-BR" smtClean="0"/>
              <a:t>18/08/2017</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8B80CA9D-3678-480A-9280-FD105C3663C8}" type="slidenum">
              <a:rPr lang="pt-BR" smtClean="0"/>
              <a:t>‹Nº›</a:t>
            </a:fld>
            <a:endParaRPr lang="pt-BR"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6518" y="548367"/>
            <a:ext cx="1619250" cy="1057275"/>
          </a:xfrm>
          <a:prstGeom prst="rect">
            <a:avLst/>
          </a:prstGeom>
        </p:spPr>
      </p:pic>
    </p:spTree>
    <p:extLst>
      <p:ext uri="{BB962C8B-B14F-4D97-AF65-F5344CB8AC3E}">
        <p14:creationId xmlns:p14="http://schemas.microsoft.com/office/powerpoint/2010/main" val="411489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pSp>
        <p:nvGrpSpPr>
          <p:cNvPr id="7" name="Group 6"/>
          <p:cNvGrpSpPr/>
          <p:nvPr userDrawn="1"/>
        </p:nvGrpSpPr>
        <p:grpSpPr>
          <a:xfrm>
            <a:off x="0" y="0"/>
            <a:ext cx="1443037" cy="6858000"/>
            <a:chOff x="0" y="0"/>
            <a:chExt cx="1443037" cy="685800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14425"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212" y="0"/>
              <a:ext cx="885825" cy="6858000"/>
            </a:xfrm>
            <a:prstGeom prst="rect">
              <a:avLst/>
            </a:prstGeom>
          </p:spPr>
        </p:pic>
      </p:grpSp>
      <p:sp>
        <p:nvSpPr>
          <p:cNvPr id="2" name="Date Placeholder 1"/>
          <p:cNvSpPr>
            <a:spLocks noGrp="1"/>
          </p:cNvSpPr>
          <p:nvPr>
            <p:ph type="dt" sz="half" idx="10"/>
          </p:nvPr>
        </p:nvSpPr>
        <p:spPr/>
        <p:txBody>
          <a:bodyPr/>
          <a:lstStyle/>
          <a:p>
            <a:fld id="{4878B457-8A64-4EB6-A4F3-A5DE5F35A65B}" type="datetimeFigureOut">
              <a:rPr lang="pt-BR" smtClean="0"/>
              <a:t>18/08/2017</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8B80CA9D-3678-480A-9280-FD105C3663C8}" type="slidenum">
              <a:rPr lang="pt-BR" smtClean="0"/>
              <a:t>‹Nº›</a:t>
            </a:fld>
            <a:endParaRPr lang="pt-BR" dirty="0"/>
          </a:p>
        </p:txBody>
      </p:sp>
    </p:spTree>
    <p:extLst>
      <p:ext uri="{BB962C8B-B14F-4D97-AF65-F5344CB8AC3E}">
        <p14:creationId xmlns:p14="http://schemas.microsoft.com/office/powerpoint/2010/main" val="1483475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87700"/>
            <a:ext cx="4552950" cy="348615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38550" y="5435936"/>
            <a:ext cx="1619250" cy="1057275"/>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65320"/>
            <a:ext cx="4552950" cy="2695575"/>
          </a:xfrm>
          <a:prstGeom prst="rect">
            <a:avLst/>
          </a:prstGeom>
        </p:spPr>
      </p:pic>
      <p:grpSp>
        <p:nvGrpSpPr>
          <p:cNvPr id="10" name="Group 9"/>
          <p:cNvGrpSpPr/>
          <p:nvPr userDrawn="1"/>
        </p:nvGrpSpPr>
        <p:grpSpPr>
          <a:xfrm>
            <a:off x="0" y="0"/>
            <a:ext cx="12212638" cy="1616075"/>
            <a:chOff x="0" y="0"/>
            <a:chExt cx="12212638" cy="1616075"/>
          </a:xfrm>
        </p:grpSpPr>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1555908"/>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25938" y="358775"/>
              <a:ext cx="7886700" cy="1257300"/>
            </a:xfrm>
            <a:prstGeom prst="rect">
              <a:avLst/>
            </a:prstGeom>
          </p:spPr>
        </p:pic>
      </p:grpSp>
      <p:sp>
        <p:nvSpPr>
          <p:cNvPr id="2" name="Title 1"/>
          <p:cNvSpPr>
            <a:spLocks noGrp="1"/>
          </p:cNvSpPr>
          <p:nvPr>
            <p:ph type="title"/>
          </p:nvPr>
        </p:nvSpPr>
        <p:spPr>
          <a:xfrm>
            <a:off x="275397" y="1416202"/>
            <a:ext cx="3662184" cy="1590859"/>
          </a:xfrm>
        </p:spPr>
        <p:txBody>
          <a:bodyPr anchor="ctr">
            <a:normAutofit/>
          </a:bodyPr>
          <a:lstStyle>
            <a:lvl1pPr algn="l">
              <a:defRPr sz="4300">
                <a:solidFill>
                  <a:schemeClr val="bg1"/>
                </a:solidFill>
                <a:latin typeface="Century Gothic" panose="020B0502020202020204" pitchFamily="34" charset="0"/>
              </a:defRPr>
            </a:lvl1pPr>
          </a:lstStyle>
          <a:p>
            <a:r>
              <a:rPr lang="es-ES" smtClean="0"/>
              <a:t>Haga clic para modificar el estilo de título del patrón</a:t>
            </a:r>
            <a:endParaRPr lang="pt-BR" dirty="0"/>
          </a:p>
        </p:txBody>
      </p:sp>
      <p:sp>
        <p:nvSpPr>
          <p:cNvPr id="3" name="Content Placeholder 2"/>
          <p:cNvSpPr>
            <a:spLocks noGrp="1"/>
          </p:cNvSpPr>
          <p:nvPr>
            <p:ph idx="1"/>
          </p:nvPr>
        </p:nvSpPr>
        <p:spPr>
          <a:xfrm>
            <a:off x="5053594" y="1416202"/>
            <a:ext cx="6807600" cy="4657909"/>
          </a:xfrm>
        </p:spPr>
        <p:txBody>
          <a:bodyPr anchor="t">
            <a:normAutofit/>
          </a:bodyPr>
          <a:lstStyle>
            <a:lvl1pPr marL="0" indent="0" algn="l">
              <a:buNone/>
              <a:defRPr sz="3100">
                <a:solidFill>
                  <a:srgbClr val="543118"/>
                </a:solidFill>
                <a:latin typeface="Century Gothic" panose="020B0502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p:txBody>
      </p:sp>
      <p:sp>
        <p:nvSpPr>
          <p:cNvPr id="4" name="Text Placeholder 3"/>
          <p:cNvSpPr>
            <a:spLocks noGrp="1"/>
          </p:cNvSpPr>
          <p:nvPr>
            <p:ph type="body" sz="half" idx="2"/>
          </p:nvPr>
        </p:nvSpPr>
        <p:spPr>
          <a:xfrm>
            <a:off x="275397" y="3573956"/>
            <a:ext cx="3662184" cy="2500155"/>
          </a:xfrm>
        </p:spPr>
        <p:txBody>
          <a:bodyPr>
            <a:normAutofit/>
          </a:bodyPr>
          <a:lstStyle>
            <a:lvl1pPr marL="0" indent="0" algn="l">
              <a:buNone/>
              <a:defRPr sz="2700">
                <a:solidFill>
                  <a:srgbClr val="543118"/>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78B457-8A64-4EB6-A4F3-A5DE5F35A65B}" type="datetimeFigureOut">
              <a:rPr lang="pt-BR" smtClean="0"/>
              <a:t>18/08/2017</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8B80CA9D-3678-480A-9280-FD105C3663C8}" type="slidenum">
              <a:rPr lang="pt-BR" smtClean="0"/>
              <a:t>‹Nº›</a:t>
            </a:fld>
            <a:endParaRPr lang="pt-BR" dirty="0"/>
          </a:p>
        </p:txBody>
      </p:sp>
    </p:spTree>
    <p:extLst>
      <p:ext uri="{BB962C8B-B14F-4D97-AF65-F5344CB8AC3E}">
        <p14:creationId xmlns:p14="http://schemas.microsoft.com/office/powerpoint/2010/main" val="189145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5320"/>
            <a:ext cx="4552950" cy="2695575"/>
          </a:xfrm>
          <a:prstGeom prst="rect">
            <a:avLst/>
          </a:prstGeom>
        </p:spPr>
      </p:pic>
      <p:grpSp>
        <p:nvGrpSpPr>
          <p:cNvPr id="10" name="Group 9"/>
          <p:cNvGrpSpPr/>
          <p:nvPr userDrawn="1"/>
        </p:nvGrpSpPr>
        <p:grpSpPr>
          <a:xfrm>
            <a:off x="0" y="0"/>
            <a:ext cx="12212638" cy="1616075"/>
            <a:chOff x="0" y="0"/>
            <a:chExt cx="12212638" cy="1616075"/>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555908"/>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5938" y="358775"/>
              <a:ext cx="7886700" cy="1257300"/>
            </a:xfrm>
            <a:prstGeom prst="rect">
              <a:avLst/>
            </a:prstGeom>
          </p:spPr>
        </p:pic>
      </p:grpSp>
      <p:sp>
        <p:nvSpPr>
          <p:cNvPr id="5" name="Date Placeholder 4"/>
          <p:cNvSpPr>
            <a:spLocks noGrp="1"/>
          </p:cNvSpPr>
          <p:nvPr>
            <p:ph type="dt" sz="half" idx="10"/>
          </p:nvPr>
        </p:nvSpPr>
        <p:spPr/>
        <p:txBody>
          <a:bodyPr/>
          <a:lstStyle/>
          <a:p>
            <a:fld id="{4878B457-8A64-4EB6-A4F3-A5DE5F35A65B}" type="datetimeFigureOut">
              <a:rPr lang="pt-BR" smtClean="0"/>
              <a:t>18/08/2017</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8B80CA9D-3678-480A-9280-FD105C3663C8}" type="slidenum">
              <a:rPr lang="pt-BR" smtClean="0"/>
              <a:t>‹Nº›</a:t>
            </a:fld>
            <a:endParaRPr lang="pt-BR" dirty="0"/>
          </a:p>
        </p:txBody>
      </p:sp>
      <p:sp>
        <p:nvSpPr>
          <p:cNvPr id="15" name="Picture Placeholder 14"/>
          <p:cNvSpPr>
            <a:spLocks noGrp="1"/>
          </p:cNvSpPr>
          <p:nvPr>
            <p:ph type="pic" sz="quarter" idx="13"/>
          </p:nvPr>
        </p:nvSpPr>
        <p:spPr>
          <a:xfrm>
            <a:off x="5040313" y="1333113"/>
            <a:ext cx="6808787" cy="4658400"/>
          </a:xfrm>
          <a:ln>
            <a:noFill/>
          </a:ln>
        </p:spPr>
        <p:style>
          <a:lnRef idx="2">
            <a:schemeClr val="accent1"/>
          </a:lnRef>
          <a:fillRef idx="1">
            <a:schemeClr val="lt1"/>
          </a:fillRef>
          <a:effectRef idx="0">
            <a:schemeClr val="accent1"/>
          </a:effectRef>
          <a:fontRef idx="none"/>
        </p:style>
        <p:txBody>
          <a:bodyPr anchor="t">
            <a:normAutofit/>
          </a:bodyPr>
          <a:lstStyle>
            <a:lvl1pPr marL="0" indent="0" algn="l">
              <a:buNone/>
              <a:defRPr sz="3100">
                <a:solidFill>
                  <a:srgbClr val="543118"/>
                </a:solidFill>
                <a:latin typeface="Century Gothic" panose="020B0502020202020204" pitchFamily="34" charset="0"/>
              </a:defRPr>
            </a:lvl1pPr>
          </a:lstStyle>
          <a:p>
            <a:r>
              <a:rPr lang="es-ES" dirty="0" smtClean="0"/>
              <a:t>Haga clic en el icono para agregar una imagen</a:t>
            </a:r>
            <a:endParaRPr lang="es-419" dirty="0" smtClean="0"/>
          </a:p>
        </p:txBody>
      </p:sp>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187700"/>
            <a:ext cx="4552950" cy="3486150"/>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38550" y="5435936"/>
            <a:ext cx="1619250" cy="1057275"/>
          </a:xfrm>
          <a:prstGeom prst="rect">
            <a:avLst/>
          </a:prstGeom>
        </p:spPr>
      </p:pic>
      <p:sp>
        <p:nvSpPr>
          <p:cNvPr id="17" name="Title 1"/>
          <p:cNvSpPr>
            <a:spLocks noGrp="1"/>
          </p:cNvSpPr>
          <p:nvPr>
            <p:ph type="title"/>
          </p:nvPr>
        </p:nvSpPr>
        <p:spPr>
          <a:xfrm>
            <a:off x="275397" y="1416202"/>
            <a:ext cx="3662184" cy="1590859"/>
          </a:xfrm>
        </p:spPr>
        <p:txBody>
          <a:bodyPr anchor="ctr">
            <a:normAutofit/>
          </a:bodyPr>
          <a:lstStyle>
            <a:lvl1pPr algn="l">
              <a:defRPr sz="4300">
                <a:solidFill>
                  <a:schemeClr val="bg1"/>
                </a:solidFill>
                <a:latin typeface="Century Gothic" panose="020B0502020202020204" pitchFamily="34" charset="0"/>
              </a:defRPr>
            </a:lvl1pPr>
          </a:lstStyle>
          <a:p>
            <a:r>
              <a:rPr lang="es-ES" smtClean="0"/>
              <a:t>Haga clic para modificar el estilo de título del patrón</a:t>
            </a:r>
            <a:endParaRPr lang="pt-BR" dirty="0"/>
          </a:p>
        </p:txBody>
      </p:sp>
      <p:sp>
        <p:nvSpPr>
          <p:cNvPr id="18" name="Text Placeholder 3"/>
          <p:cNvSpPr>
            <a:spLocks noGrp="1"/>
          </p:cNvSpPr>
          <p:nvPr>
            <p:ph type="body" sz="half" idx="2"/>
          </p:nvPr>
        </p:nvSpPr>
        <p:spPr>
          <a:xfrm>
            <a:off x="275397" y="3573956"/>
            <a:ext cx="3662184" cy="2500155"/>
          </a:xfrm>
        </p:spPr>
        <p:txBody>
          <a:bodyPr>
            <a:normAutofit/>
          </a:bodyPr>
          <a:lstStyle>
            <a:lvl1pPr marL="0" indent="0" algn="l">
              <a:buNone/>
              <a:defRPr sz="2700">
                <a:solidFill>
                  <a:srgbClr val="543118"/>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Tree>
    <p:extLst>
      <p:ext uri="{BB962C8B-B14F-4D97-AF65-F5344CB8AC3E}">
        <p14:creationId xmlns:p14="http://schemas.microsoft.com/office/powerpoint/2010/main" val="2304442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pt-B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pt-B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8B457-8A64-4EB6-A4F3-A5DE5F35A65B}" type="datetimeFigureOut">
              <a:rPr lang="pt-BR" smtClean="0"/>
              <a:t>18/08/2017</a:t>
            </a:fld>
            <a:endParaRPr lang="pt-B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0CA9D-3678-480A-9280-FD105C3663C8}" type="slidenum">
              <a:rPr lang="pt-BR" smtClean="0"/>
              <a:t>‹Nº›</a:t>
            </a:fld>
            <a:endParaRPr lang="pt-BR" dirty="0"/>
          </a:p>
        </p:txBody>
      </p:sp>
    </p:spTree>
    <p:extLst>
      <p:ext uri="{BB962C8B-B14F-4D97-AF65-F5344CB8AC3E}">
        <p14:creationId xmlns:p14="http://schemas.microsoft.com/office/powerpoint/2010/main" val="1875672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3" r:id="rId4"/>
    <p:sldLayoutId id="2147483661" r:id="rId5"/>
    <p:sldLayoutId id="2147483654" r:id="rId6"/>
    <p:sldLayoutId id="2147483655" r:id="rId7"/>
    <p:sldLayoutId id="2147483656" r:id="rId8"/>
    <p:sldLayoutId id="2147483663"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73487" y="824249"/>
            <a:ext cx="11410681" cy="1030309"/>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3100" kern="1200">
                <a:solidFill>
                  <a:srgbClr val="543118"/>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CO" altLang="es-CO" sz="3200" b="1" dirty="0">
                <a:ln w="0">
                  <a:solidFill>
                    <a:srgbClr val="FF0000"/>
                  </a:solidFill>
                </a:ln>
                <a:solidFill>
                  <a:srgbClr val="FF0066"/>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PROYECTO </a:t>
            </a:r>
            <a:r>
              <a:rPr lang="es-CO" altLang="es-CO" sz="3200" b="1" dirty="0" smtClean="0">
                <a:ln w="0">
                  <a:solidFill>
                    <a:srgbClr val="FF0000"/>
                  </a:solidFill>
                </a:ln>
                <a:solidFill>
                  <a:srgbClr val="FF0066"/>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FINAL</a:t>
            </a:r>
            <a:endParaRPr lang="es-MX" sz="3200" b="1" dirty="0">
              <a:ln w="0">
                <a:solidFill>
                  <a:srgbClr val="FF0000"/>
                </a:solidFill>
              </a:ln>
              <a:solidFill>
                <a:srgbClr val="FF0066"/>
              </a:solidFill>
            </a:endParaRPr>
          </a:p>
        </p:txBody>
      </p:sp>
      <p:pic>
        <p:nvPicPr>
          <p:cNvPr id="9" name="Imagen 8" descr="arc_1019"/>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92744" y="45075"/>
            <a:ext cx="1996225" cy="824249"/>
          </a:xfrm>
          <a:prstGeom prst="rect">
            <a:avLst/>
          </a:prstGeom>
          <a:noFill/>
          <a:ln w="9525">
            <a:noFill/>
            <a:miter lim="800000"/>
            <a:headEnd/>
            <a:tailEnd/>
          </a:ln>
        </p:spPr>
      </p:pic>
      <p:sp>
        <p:nvSpPr>
          <p:cNvPr id="12" name="Rectángulo 11"/>
          <p:cNvSpPr/>
          <p:nvPr/>
        </p:nvSpPr>
        <p:spPr>
          <a:xfrm>
            <a:off x="721217" y="1738648"/>
            <a:ext cx="10882647" cy="1200329"/>
          </a:xfrm>
          <a:prstGeom prst="rect">
            <a:avLst/>
          </a:prstGeom>
        </p:spPr>
        <p:txBody>
          <a:bodyPr wrap="square">
            <a:spAutoFit/>
          </a:bodyPr>
          <a:lstStyle/>
          <a:p>
            <a:pPr algn="ctr"/>
            <a:r>
              <a:rPr lang="es-CO" sz="3600" b="1" dirty="0">
                <a:ln>
                  <a:solidFill>
                    <a:srgbClr val="00B0F0"/>
                  </a:solidFill>
                </a:ln>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MAPA DE CONOCIMIENTO REGIONAL:</a:t>
            </a:r>
            <a:r>
              <a:rPr lang="es-CO" altLang="es-CO" sz="3600" b="1" dirty="0">
                <a:ln>
                  <a:solidFill>
                    <a:srgbClr val="00B0F0"/>
                  </a:solidFill>
                </a:ln>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CO" sz="3600" b="1" dirty="0" smtClean="0">
                <a:ln>
                  <a:solidFill>
                    <a:srgbClr val="00B0F0"/>
                  </a:solidFill>
                </a:ln>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EDUCACIÓN</a:t>
            </a:r>
            <a:endParaRPr lang="es-CO" sz="3600" b="1" dirty="0">
              <a:ln>
                <a:solidFill>
                  <a:srgbClr val="00B0F0"/>
                </a:solidFill>
              </a:ln>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Rectángulo 13"/>
          <p:cNvSpPr/>
          <p:nvPr/>
        </p:nvSpPr>
        <p:spPr>
          <a:xfrm>
            <a:off x="1081825" y="3193961"/>
            <a:ext cx="10328857" cy="3108543"/>
          </a:xfrm>
          <a:prstGeom prst="rect">
            <a:avLst/>
          </a:prstGeom>
          <a:effectLst/>
        </p:spPr>
        <p:txBody>
          <a:bodyPr wrap="square">
            <a:spAutoFit/>
          </a:bodyPr>
          <a:lstStyle/>
          <a:p>
            <a:pPr algn="ctr"/>
            <a:r>
              <a:rPr lang="es-CO" sz="2800" b="1" dirty="0" smtClean="0">
                <a:solidFill>
                  <a:srgbClr val="FF66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CAROLINA CASTRO CARRILLO</a:t>
            </a:r>
            <a:br>
              <a:rPr lang="es-CO" sz="2800" b="1" dirty="0" smtClean="0">
                <a:solidFill>
                  <a:srgbClr val="FF66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s-CO" sz="2800" b="1" dirty="0" smtClean="0">
                <a:ln w="0"/>
                <a:solidFill>
                  <a:srgbClr val="FF66FF"/>
                </a:solidFill>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CÓDIGO: 39580102</a:t>
            </a:r>
            <a:br>
              <a:rPr lang="es-CO" sz="2800" b="1" dirty="0" smtClean="0">
                <a:ln w="0"/>
                <a:solidFill>
                  <a:srgbClr val="FF66FF"/>
                </a:solidFill>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br>
            <a:r>
              <a:rPr lang="es-CO" sz="2800" b="1" dirty="0" smtClean="0">
                <a:ln w="0"/>
                <a:solidFill>
                  <a:srgbClr val="FF66FF"/>
                </a:solidFill>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CURSO: 712001_2</a:t>
            </a:r>
            <a:br>
              <a:rPr lang="es-CO" sz="2800" b="1" dirty="0" smtClean="0">
                <a:ln w="0"/>
                <a:solidFill>
                  <a:srgbClr val="FF66FF"/>
                </a:solidFill>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br>
            <a:r>
              <a:rPr lang="es-CO" sz="2800" b="1" dirty="0" smtClean="0">
                <a:ln w="0"/>
                <a:solidFill>
                  <a:srgbClr val="FF66FF"/>
                </a:solidFill>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TUTOR</a:t>
            </a:r>
            <a:br>
              <a:rPr lang="es-CO" sz="2800" b="1" dirty="0" smtClean="0">
                <a:ln w="0"/>
                <a:solidFill>
                  <a:srgbClr val="FF66FF"/>
                </a:solidFill>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br>
            <a:r>
              <a:rPr lang="es-CO" sz="2800" b="1" dirty="0" smtClean="0">
                <a:ln w="0"/>
                <a:solidFill>
                  <a:srgbClr val="FF66FF"/>
                </a:solidFill>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MARIO ROMERO</a:t>
            </a:r>
            <a:br>
              <a:rPr lang="es-CO" sz="2800" b="1" dirty="0" smtClean="0">
                <a:ln w="0"/>
                <a:solidFill>
                  <a:srgbClr val="FF66FF"/>
                </a:solidFill>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br>
            <a:r>
              <a:rPr lang="es-CO" sz="2800" b="1" dirty="0" smtClean="0">
                <a:ln w="0"/>
                <a:solidFill>
                  <a:srgbClr val="FF66FF"/>
                </a:solidFill>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AGOSTO. 2017</a:t>
            </a:r>
            <a:br>
              <a:rPr lang="es-CO" sz="2800" b="1" dirty="0" smtClean="0">
                <a:ln w="0"/>
                <a:solidFill>
                  <a:srgbClr val="FF66FF"/>
                </a:solidFill>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br>
            <a:endParaRPr lang="es-CO" sz="2800" b="1" dirty="0">
              <a:ln>
                <a:solidFill>
                  <a:schemeClr val="accent4">
                    <a:lumMod val="75000"/>
                  </a:schemeClr>
                </a:solidFill>
              </a:ln>
              <a:solidFill>
                <a:srgbClr val="FF66FF"/>
              </a:solidFill>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376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vertical 6"/>
          <p:cNvSpPr>
            <a:spLocks noGrp="1"/>
          </p:cNvSpPr>
          <p:nvPr>
            <p:ph type="body" orient="vert" sz="quarter" idx="15"/>
          </p:nvPr>
        </p:nvSpPr>
        <p:spPr>
          <a:xfrm>
            <a:off x="349250" y="571500"/>
            <a:ext cx="10128250" cy="4629150"/>
          </a:xfrm>
        </p:spPr>
        <p:txBody>
          <a:bodyPr vert="horz">
            <a:normAutofit lnSpcReduction="10000"/>
          </a:bodyPr>
          <a:lstStyle/>
          <a:p>
            <a:pPr algn="ctr"/>
            <a:r>
              <a:rPr lang="es-CO" sz="39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ANÁLISIS CUALITATIVO</a:t>
            </a:r>
          </a:p>
          <a:p>
            <a:pPr algn="ctr"/>
            <a:r>
              <a:rPr lang="es-CO" sz="3900" b="1" dirty="0">
                <a:solidFill>
                  <a:srgbClr val="00B0F0"/>
                </a:solidFill>
                <a:latin typeface="Times New Roman" panose="02020603050405020304" pitchFamily="18" charset="0"/>
                <a:cs typeface="Times New Roman" panose="02020603050405020304" pitchFamily="18" charset="0"/>
              </a:rPr>
              <a:t> </a:t>
            </a:r>
            <a:endParaRPr lang="es-CO" sz="3900" dirty="0">
              <a:solidFill>
                <a:srgbClr val="00B0F0"/>
              </a:solidFill>
              <a:latin typeface="Times New Roman" panose="02020603050405020304" pitchFamily="18" charset="0"/>
              <a:cs typeface="Times New Roman" panose="02020603050405020304" pitchFamily="18" charset="0"/>
            </a:endParaRPr>
          </a:p>
          <a:p>
            <a:r>
              <a:rPr lang="es-CO" dirty="0">
                <a:solidFill>
                  <a:schemeClr val="tx1"/>
                </a:solidFill>
              </a:rPr>
              <a:t>     </a:t>
            </a:r>
            <a:r>
              <a:rPr lang="es-CO" dirty="0">
                <a:solidFill>
                  <a:schemeClr val="tx1"/>
                </a:solidFill>
                <a:latin typeface="Times New Roman" panose="02020603050405020304" pitchFamily="18" charset="0"/>
                <a:cs typeface="Times New Roman" panose="02020603050405020304" pitchFamily="18" charset="0"/>
              </a:rPr>
              <a:t>Las encuestas elaboradas señalan que los padres de familia de niños de básica primaria y secundaria de Girardot reconocen que la educación es un elemento fundamental para el óptimo desarrollo, tanto de los habitantes como de los municipios. Es vital que los habitantes de Girardot traten abiertamente el ámbito de indagación evaluado ya que son preguntas esenciales que pueden desarrollar una excelente calidad de educación en Girardot. </a:t>
            </a:r>
          </a:p>
          <a:p>
            <a:endParaRPr lang="es-CO" dirty="0"/>
          </a:p>
        </p:txBody>
      </p:sp>
    </p:spTree>
    <p:extLst>
      <p:ext uri="{BB962C8B-B14F-4D97-AF65-F5344CB8AC3E}">
        <p14:creationId xmlns:p14="http://schemas.microsoft.com/office/powerpoint/2010/main" val="1223977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502" y="161365"/>
            <a:ext cx="11508440" cy="2111188"/>
          </a:xfrm>
        </p:spPr>
        <p:txBody>
          <a:bodyPr>
            <a:normAutofit fontScale="90000"/>
          </a:bodyPr>
          <a:lstStyle/>
          <a:p>
            <a:pPr algn="ctr"/>
            <a:r>
              <a:rPr lang="es-CO" sz="2700" b="1" dirty="0" smtClean="0">
                <a:solidFill>
                  <a:srgbClr val="00698E"/>
                </a:solidFill>
                <a:latin typeface="Times New Roman" panose="02020603050405020304" pitchFamily="18" charset="0"/>
                <a:cs typeface="Times New Roman" panose="02020603050405020304" pitchFamily="18" charset="0"/>
              </a:rPr>
              <a:t/>
            </a:r>
            <a:br>
              <a:rPr lang="es-CO" sz="2700" b="1" dirty="0" smtClean="0">
                <a:solidFill>
                  <a:srgbClr val="00698E"/>
                </a:solidFill>
                <a:latin typeface="Times New Roman" panose="02020603050405020304" pitchFamily="18" charset="0"/>
                <a:cs typeface="Times New Roman" panose="02020603050405020304" pitchFamily="18" charset="0"/>
              </a:rPr>
            </a:br>
            <a:r>
              <a:rPr lang="es-CO" sz="2700" b="1" dirty="0">
                <a:solidFill>
                  <a:srgbClr val="00698E"/>
                </a:solidFill>
                <a:latin typeface="Times New Roman" panose="02020603050405020304" pitchFamily="18" charset="0"/>
                <a:cs typeface="Times New Roman" panose="02020603050405020304" pitchFamily="18" charset="0"/>
              </a:rPr>
              <a:t/>
            </a:r>
            <a:br>
              <a:rPr lang="es-CO" sz="2700" b="1" dirty="0">
                <a:solidFill>
                  <a:srgbClr val="00698E"/>
                </a:solidFill>
                <a:latin typeface="Times New Roman" panose="02020603050405020304" pitchFamily="18" charset="0"/>
                <a:cs typeface="Times New Roman" panose="02020603050405020304" pitchFamily="18" charset="0"/>
              </a:rPr>
            </a:br>
            <a:r>
              <a:rPr lang="es-CO" sz="3600" b="1" dirty="0" smtClean="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RESULTADOS </a:t>
            </a:r>
            <a:r>
              <a:rPr lang="es-CO" sz="36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OBTENIDOS DE LA APLICACIÓN DE LOS INSTRUMENTOS DE RECOLECCIÓN DE LA INFORMACIÓN: COMPARACIÓN DE LOS RESULTADOS </a:t>
            </a:r>
            <a:r>
              <a:rPr lang="es-CO" sz="3600" b="1" dirty="0" smtClean="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CO" sz="36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SIMILITUDES Y DIFERENCIAS Y ANÁLISIS DE ELLO. </a:t>
            </a:r>
            <a:r>
              <a:rPr lang="es-CO" sz="3600" b="1" dirty="0">
                <a:solidFill>
                  <a:srgbClr val="00B0F0"/>
                </a:solidFill>
                <a:effectLst>
                  <a:outerShdw blurRad="38100" dist="38100" dir="2700000" algn="tl">
                    <a:srgbClr val="000000">
                      <a:alpha val="43137"/>
                    </a:srgbClr>
                  </a:outerShdw>
                </a:effectLst>
              </a:rPr>
              <a:t/>
            </a:r>
            <a:br>
              <a:rPr lang="es-CO" sz="3600" b="1" dirty="0">
                <a:solidFill>
                  <a:srgbClr val="00B0F0"/>
                </a:solidFill>
                <a:effectLst>
                  <a:outerShdw blurRad="38100" dist="38100" dir="2700000" algn="tl">
                    <a:srgbClr val="000000">
                      <a:alpha val="43137"/>
                    </a:srgbClr>
                  </a:outerShdw>
                </a:effectLst>
              </a:rPr>
            </a:br>
            <a:endParaRPr lang="es-CO" sz="36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90501" y="2608728"/>
            <a:ext cx="11737040" cy="4047565"/>
          </a:xfrm>
        </p:spPr>
        <p:txBody>
          <a:bodyPr/>
          <a:lstStyle/>
          <a:p>
            <a:pPr>
              <a:lnSpc>
                <a:spcPct val="100000"/>
              </a:lnSpc>
            </a:pPr>
            <a:r>
              <a:rPr lang="es-CO" sz="1600" b="1" dirty="0" smtClean="0">
                <a:solidFill>
                  <a:schemeClr val="accent4"/>
                </a:solidFill>
                <a:latin typeface="Times New Roman" panose="02020603050405020304" pitchFamily="18" charset="0"/>
                <a:cs typeface="Times New Roman" panose="02020603050405020304" pitchFamily="18" charset="0"/>
              </a:rPr>
              <a:t>SIMILITUDES: </a:t>
            </a:r>
            <a:r>
              <a:rPr lang="es-CO" sz="1600" dirty="0" smtClean="0">
                <a:solidFill>
                  <a:schemeClr val="tx1"/>
                </a:solidFill>
                <a:latin typeface="Times New Roman" panose="02020603050405020304" pitchFamily="18" charset="0"/>
                <a:cs typeface="Times New Roman" panose="02020603050405020304" pitchFamily="18" charset="0"/>
              </a:rPr>
              <a:t>Es una entidad territorial importante </a:t>
            </a:r>
            <a:r>
              <a:rPr lang="es-CO" sz="1600" dirty="0">
                <a:solidFill>
                  <a:schemeClr val="tx1"/>
                </a:solidFill>
                <a:latin typeface="Times New Roman" panose="02020603050405020304" pitchFamily="18" charset="0"/>
                <a:cs typeface="Times New Roman" panose="02020603050405020304" pitchFamily="18" charset="0"/>
              </a:rPr>
              <a:t>que </a:t>
            </a:r>
            <a:r>
              <a:rPr lang="es-CO" sz="1600" dirty="0" smtClean="0">
                <a:solidFill>
                  <a:schemeClr val="tx1"/>
                </a:solidFill>
                <a:latin typeface="Times New Roman" panose="02020603050405020304" pitchFamily="18" charset="0"/>
                <a:cs typeface="Times New Roman" panose="02020603050405020304" pitchFamily="18" charset="0"/>
              </a:rPr>
              <a:t>participa </a:t>
            </a:r>
            <a:r>
              <a:rPr lang="es-CO" sz="1600" dirty="0">
                <a:solidFill>
                  <a:schemeClr val="tx1"/>
                </a:solidFill>
                <a:latin typeface="Times New Roman" panose="02020603050405020304" pitchFamily="18" charset="0"/>
                <a:cs typeface="Times New Roman" panose="02020603050405020304" pitchFamily="18" charset="0"/>
              </a:rPr>
              <a:t>con el progreso del departamento de Cundinamarca donde se encuentran </a:t>
            </a:r>
            <a:r>
              <a:rPr lang="es-CO" sz="1600" dirty="0" smtClean="0">
                <a:solidFill>
                  <a:schemeClr val="tx1"/>
                </a:solidFill>
                <a:latin typeface="Times New Roman" panose="02020603050405020304" pitchFamily="18" charset="0"/>
                <a:cs typeface="Times New Roman" panose="02020603050405020304" pitchFamily="18" charset="0"/>
              </a:rPr>
              <a:t>localizado. De </a:t>
            </a:r>
            <a:r>
              <a:rPr lang="es-CO" sz="1600" dirty="0">
                <a:solidFill>
                  <a:schemeClr val="tx1"/>
                </a:solidFill>
                <a:latin typeface="Times New Roman" panose="02020603050405020304" pitchFamily="18" charset="0"/>
                <a:cs typeface="Times New Roman" panose="02020603050405020304" pitchFamily="18" charset="0"/>
              </a:rPr>
              <a:t>igual manera poseen un patrimonio propio y autonomía para gobernarse y administrar su territorio, se integran con la población los cuales además de ser un elemento sustancial son la parte dinámica y vital de </a:t>
            </a:r>
            <a:r>
              <a:rPr lang="es-CO" sz="1600" dirty="0" smtClean="0">
                <a:solidFill>
                  <a:schemeClr val="tx1"/>
                </a:solidFill>
                <a:latin typeface="Times New Roman" panose="02020603050405020304" pitchFamily="18" charset="0"/>
                <a:cs typeface="Times New Roman" panose="02020603050405020304" pitchFamily="18" charset="0"/>
              </a:rPr>
              <a:t>la </a:t>
            </a:r>
            <a:r>
              <a:rPr lang="es-CO" sz="1600" dirty="0">
                <a:solidFill>
                  <a:schemeClr val="tx1"/>
                </a:solidFill>
                <a:latin typeface="Times New Roman" panose="02020603050405020304" pitchFamily="18" charset="0"/>
                <a:cs typeface="Times New Roman" panose="02020603050405020304" pitchFamily="18" charset="0"/>
              </a:rPr>
              <a:t>región; a través de un nexo que tienen con el </a:t>
            </a:r>
            <a:r>
              <a:rPr lang="es-CO" sz="1600" dirty="0" smtClean="0">
                <a:solidFill>
                  <a:schemeClr val="tx1"/>
                </a:solidFill>
                <a:latin typeface="Times New Roman" panose="02020603050405020304" pitchFamily="18" charset="0"/>
                <a:cs typeface="Times New Roman" panose="02020603050405020304" pitchFamily="18" charset="0"/>
              </a:rPr>
              <a:t>gobierno. Asimismo</a:t>
            </a:r>
            <a:r>
              <a:rPr lang="es-CO" sz="1600" dirty="0">
                <a:solidFill>
                  <a:schemeClr val="tx1"/>
                </a:solidFill>
                <a:latin typeface="Times New Roman" panose="02020603050405020304" pitchFamily="18" charset="0"/>
                <a:cs typeface="Times New Roman" panose="02020603050405020304" pitchFamily="18" charset="0"/>
              </a:rPr>
              <a:t>, </a:t>
            </a:r>
            <a:r>
              <a:rPr lang="es-CO" sz="1600" dirty="0" smtClean="0">
                <a:solidFill>
                  <a:schemeClr val="tx1"/>
                </a:solidFill>
                <a:latin typeface="Times New Roman" panose="02020603050405020304" pitchFamily="18" charset="0"/>
                <a:cs typeface="Times New Roman" panose="02020603050405020304" pitchFamily="18" charset="0"/>
              </a:rPr>
              <a:t>el </a:t>
            </a:r>
            <a:r>
              <a:rPr lang="es-CO" sz="1600" dirty="0">
                <a:solidFill>
                  <a:schemeClr val="tx1"/>
                </a:solidFill>
                <a:latin typeface="Times New Roman" panose="02020603050405020304" pitchFamily="18" charset="0"/>
                <a:cs typeface="Times New Roman" panose="02020603050405020304" pitchFamily="18" charset="0"/>
              </a:rPr>
              <a:t>municipio es responsables de gestionar soluciones a sus problemas con el fin de asegurar el bienestar general y el mejoramiento de la calidad de vida de la </a:t>
            </a:r>
            <a:r>
              <a:rPr lang="es-CO" sz="1600" dirty="0" smtClean="0">
                <a:solidFill>
                  <a:schemeClr val="tx1"/>
                </a:solidFill>
                <a:latin typeface="Times New Roman" panose="02020603050405020304" pitchFamily="18" charset="0"/>
                <a:cs typeface="Times New Roman" panose="02020603050405020304" pitchFamily="18" charset="0"/>
              </a:rPr>
              <a:t>población.</a:t>
            </a:r>
          </a:p>
          <a:p>
            <a:pPr>
              <a:lnSpc>
                <a:spcPct val="100000"/>
              </a:lnSpc>
            </a:pPr>
            <a:endParaRPr lang="es-CO" sz="1600" dirty="0">
              <a:solidFill>
                <a:schemeClr val="tx1"/>
              </a:solidFill>
              <a:latin typeface="Times New Roman" panose="02020603050405020304" pitchFamily="18" charset="0"/>
              <a:cs typeface="Times New Roman" panose="02020603050405020304" pitchFamily="18" charset="0"/>
            </a:endParaRPr>
          </a:p>
          <a:p>
            <a:pPr>
              <a:lnSpc>
                <a:spcPct val="100000"/>
              </a:lnSpc>
            </a:pPr>
            <a:r>
              <a:rPr lang="es-CO" sz="1600" b="1" dirty="0" smtClean="0">
                <a:solidFill>
                  <a:srgbClr val="FFC000"/>
                </a:solidFill>
                <a:latin typeface="Times New Roman" panose="02020603050405020304" pitchFamily="18" charset="0"/>
                <a:cs typeface="Times New Roman" panose="02020603050405020304" pitchFamily="18" charset="0"/>
              </a:rPr>
              <a:t>DIFERENCIAS</a:t>
            </a:r>
            <a:r>
              <a:rPr lang="es-CO" sz="1600" dirty="0" smtClean="0">
                <a:solidFill>
                  <a:srgbClr val="FFC000"/>
                </a:solidFill>
                <a:latin typeface="Times New Roman" panose="02020603050405020304" pitchFamily="18" charset="0"/>
                <a:cs typeface="Times New Roman" panose="02020603050405020304" pitchFamily="18" charset="0"/>
              </a:rPr>
              <a:t>:</a:t>
            </a:r>
            <a:r>
              <a:rPr lang="es-CO" sz="1600" dirty="0" smtClean="0">
                <a:solidFill>
                  <a:srgbClr val="00B0F0"/>
                </a:solidFill>
                <a:latin typeface="Times New Roman" panose="02020603050405020304" pitchFamily="18" charset="0"/>
                <a:cs typeface="Times New Roman" panose="02020603050405020304" pitchFamily="18" charset="0"/>
              </a:rPr>
              <a:t> </a:t>
            </a:r>
            <a:r>
              <a:rPr lang="es-CO" sz="1600" dirty="0">
                <a:solidFill>
                  <a:schemeClr val="tx1"/>
                </a:solidFill>
                <a:latin typeface="Times New Roman" panose="02020603050405020304" pitchFamily="18" charset="0"/>
                <a:cs typeface="Times New Roman" panose="02020603050405020304" pitchFamily="18" charset="0"/>
              </a:rPr>
              <a:t>Es evidente que la principal diferencia con los demás municipios de Cundinamarca es el hecho de la calidad de la educación además de ser la columna vertebral del avance de la </a:t>
            </a:r>
            <a:r>
              <a:rPr lang="es-CO" sz="1600" dirty="0" err="1" smtClean="0">
                <a:solidFill>
                  <a:schemeClr val="tx1"/>
                </a:solidFill>
                <a:latin typeface="Times New Roman" panose="02020603050405020304" pitchFamily="18" charset="0"/>
                <a:cs typeface="Times New Roman" panose="02020603050405020304" pitchFamily="18" charset="0"/>
              </a:rPr>
              <a:t>región.Girardot</a:t>
            </a:r>
            <a:r>
              <a:rPr lang="es-CO" sz="1600" dirty="0" smtClean="0">
                <a:solidFill>
                  <a:schemeClr val="tx1"/>
                </a:solidFill>
                <a:latin typeface="Times New Roman" panose="02020603050405020304" pitchFamily="18" charset="0"/>
                <a:cs typeface="Times New Roman" panose="02020603050405020304" pitchFamily="18" charset="0"/>
              </a:rPr>
              <a:t> </a:t>
            </a:r>
            <a:r>
              <a:rPr lang="es-CO" sz="1600" dirty="0">
                <a:solidFill>
                  <a:schemeClr val="tx1"/>
                </a:solidFill>
                <a:latin typeface="Times New Roman" panose="02020603050405020304" pitchFamily="18" charset="0"/>
                <a:cs typeface="Times New Roman" panose="02020603050405020304" pitchFamily="18" charset="0"/>
              </a:rPr>
              <a:t>no recibe el apoyo necesario para fomentar y establecer igualdad en oportunidades de formación, estructuras adecuadas de remuneración y progresión exitosa profesional para el crecimiento de sus pobladores y el territorio en general como se refleja con otros municipios. </a:t>
            </a:r>
            <a:endParaRPr lang="es-CO" sz="1600" dirty="0" smtClean="0">
              <a:solidFill>
                <a:schemeClr val="tx1"/>
              </a:solidFill>
              <a:latin typeface="Times New Roman" panose="02020603050405020304" pitchFamily="18" charset="0"/>
              <a:cs typeface="Times New Roman" panose="02020603050405020304" pitchFamily="18" charset="0"/>
            </a:endParaRPr>
          </a:p>
          <a:p>
            <a:pPr>
              <a:lnSpc>
                <a:spcPct val="100000"/>
              </a:lnSpc>
            </a:pPr>
            <a:endParaRPr lang="es-CO" sz="1600" b="1" dirty="0">
              <a:solidFill>
                <a:schemeClr val="tx1"/>
              </a:solidFill>
              <a:latin typeface="Times New Roman" panose="02020603050405020304" pitchFamily="18" charset="0"/>
              <a:cs typeface="Times New Roman" panose="02020603050405020304" pitchFamily="18" charset="0"/>
            </a:endParaRPr>
          </a:p>
          <a:p>
            <a:pPr>
              <a:lnSpc>
                <a:spcPct val="100000"/>
              </a:lnSpc>
            </a:pPr>
            <a:r>
              <a:rPr lang="es-CO" sz="1600" b="1" dirty="0" smtClean="0">
                <a:solidFill>
                  <a:srgbClr val="FFC000"/>
                </a:solidFill>
                <a:latin typeface="Times New Roman" panose="02020603050405020304" pitchFamily="18" charset="0"/>
                <a:cs typeface="Times New Roman" panose="02020603050405020304" pitchFamily="18" charset="0"/>
              </a:rPr>
              <a:t>ANÁLISIS</a:t>
            </a:r>
            <a:r>
              <a:rPr lang="es-CO" sz="1600" dirty="0" smtClean="0">
                <a:solidFill>
                  <a:srgbClr val="FFC000"/>
                </a:solidFill>
                <a:latin typeface="Times New Roman" panose="02020603050405020304" pitchFamily="18" charset="0"/>
                <a:cs typeface="Times New Roman" panose="02020603050405020304" pitchFamily="18" charset="0"/>
              </a:rPr>
              <a:t>: </a:t>
            </a:r>
            <a:r>
              <a:rPr lang="es-CO" sz="1600" dirty="0" smtClean="0">
                <a:solidFill>
                  <a:schemeClr val="tx1"/>
                </a:solidFill>
                <a:latin typeface="Times New Roman" panose="02020603050405020304" pitchFamily="18" charset="0"/>
                <a:cs typeface="Times New Roman" panose="02020603050405020304" pitchFamily="18" charset="0"/>
              </a:rPr>
              <a:t>El </a:t>
            </a:r>
            <a:r>
              <a:rPr lang="es-CO" sz="1600" dirty="0">
                <a:solidFill>
                  <a:schemeClr val="tx1"/>
                </a:solidFill>
                <a:latin typeface="Times New Roman" panose="02020603050405020304" pitchFamily="18" charset="0"/>
                <a:cs typeface="Times New Roman" panose="02020603050405020304" pitchFamily="18" charset="0"/>
              </a:rPr>
              <a:t>índice  escolar en estos municipios se debe analizar, con el fin de fomentar políticas, basadas en la investigación y el contexto de estos municipios, para mejorar la calidad de la educación en los mismos.</a:t>
            </a:r>
          </a:p>
          <a:p>
            <a:pPr marL="365760" indent="-283464" fontAlgn="auto">
              <a:lnSpc>
                <a:spcPct val="100000"/>
              </a:lnSpc>
              <a:spcAft>
                <a:spcPts val="0"/>
              </a:spcAft>
              <a:buFont typeface="Wingdings 2"/>
              <a:buChar char=""/>
              <a:defRPr/>
            </a:pPr>
            <a:endParaRPr lang="es-CO" sz="1600" dirty="0"/>
          </a:p>
          <a:p>
            <a:pPr>
              <a:lnSpc>
                <a:spcPct val="100000"/>
              </a:lnSpc>
            </a:pPr>
            <a:endParaRPr lang="es-CO"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4348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304" y="257577"/>
            <a:ext cx="11848563" cy="6400800"/>
          </a:xfrm>
          <a:prstGeom prst="rect">
            <a:avLst/>
          </a:prstGeom>
        </p:spPr>
      </p:pic>
    </p:spTree>
    <p:extLst>
      <p:ext uri="{BB962C8B-B14F-4D97-AF65-F5344CB8AC3E}">
        <p14:creationId xmlns:p14="http://schemas.microsoft.com/office/powerpoint/2010/main" val="259782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999" y="341057"/>
            <a:ext cx="9182755" cy="1990019"/>
          </a:xfrm>
        </p:spPr>
        <p:txBody>
          <a:bodyPr>
            <a:normAutofit/>
          </a:bodyPr>
          <a:lstStyle/>
          <a:p>
            <a:pPr algn="ctr"/>
            <a:r>
              <a:rPr lang="es-CO" sz="36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ÁMBITO DE INDAGACIÓN ESCOGIDO Y JUSTIFICACIÓN DE LA ESCOGENCIA</a:t>
            </a:r>
            <a:r>
              <a:rPr lang="es-ES" dirty="0">
                <a:solidFill>
                  <a:schemeClr val="accent3"/>
                </a:solidFill>
                <a:latin typeface="Times New Roman" panose="02020603050405020304" pitchFamily="18" charset="0"/>
                <a:cs typeface="Times New Roman" panose="02020603050405020304" pitchFamily="18" charset="0"/>
              </a:rPr>
              <a:t/>
            </a:r>
            <a:br>
              <a:rPr lang="es-ES" dirty="0">
                <a:solidFill>
                  <a:schemeClr val="accent3"/>
                </a:solidFill>
                <a:latin typeface="Times New Roman" panose="02020603050405020304" pitchFamily="18" charset="0"/>
                <a:cs typeface="Times New Roman" panose="02020603050405020304" pitchFamily="18" charset="0"/>
              </a:rPr>
            </a:br>
            <a:endParaRPr lang="pt-BR" dirty="0"/>
          </a:p>
        </p:txBody>
      </p:sp>
      <p:sp>
        <p:nvSpPr>
          <p:cNvPr id="3" name="Content Placeholder 2"/>
          <p:cNvSpPr>
            <a:spLocks noGrp="1"/>
          </p:cNvSpPr>
          <p:nvPr>
            <p:ph idx="1"/>
          </p:nvPr>
        </p:nvSpPr>
        <p:spPr>
          <a:xfrm>
            <a:off x="321971" y="1815353"/>
            <a:ext cx="9575064" cy="4693023"/>
          </a:xfrm>
        </p:spPr>
        <p:txBody>
          <a:bodyPr/>
          <a:lstStyle/>
          <a:p>
            <a:r>
              <a:rPr lang="es-CO" sz="1800" dirty="0" smtClean="0">
                <a:solidFill>
                  <a:schemeClr val="accent6">
                    <a:lumMod val="50000"/>
                  </a:schemeClr>
                </a:solidFill>
                <a:latin typeface="Times New Roman" panose="02020603050405020304" pitchFamily="18" charset="0"/>
                <a:cs typeface="Times New Roman" panose="02020603050405020304" pitchFamily="18" charset="0"/>
              </a:rPr>
              <a:t>     </a:t>
            </a:r>
            <a:r>
              <a:rPr lang="es-CO" sz="2000" dirty="0" smtClean="0">
                <a:solidFill>
                  <a:schemeClr val="tx1"/>
                </a:solidFill>
                <a:latin typeface="Times New Roman" panose="02020603050405020304" pitchFamily="18" charset="0"/>
                <a:cs typeface="Times New Roman" panose="02020603050405020304" pitchFamily="18" charset="0"/>
              </a:rPr>
              <a:t>Se </a:t>
            </a:r>
            <a:r>
              <a:rPr lang="es-CO" sz="2000" dirty="0">
                <a:solidFill>
                  <a:schemeClr val="tx1"/>
                </a:solidFill>
                <a:latin typeface="Times New Roman" panose="02020603050405020304" pitchFamily="18" charset="0"/>
                <a:cs typeface="Times New Roman" panose="02020603050405020304" pitchFamily="18" charset="0"/>
              </a:rPr>
              <a:t>optó por escoger el ámbito de indagación Educación, debido a que, según las investigaciones en el municipio de Girardot, se observa que la educación es un elemento fundamental para el óptimo desarrollo, tanto de los individuos como del municipio. A pesar de que en están región existen instituciones educativas de muy buena calidad, la mayoría de ellas no son accesibles a la gran masa de la población.</a:t>
            </a:r>
            <a:br>
              <a:rPr lang="es-CO" sz="2000" dirty="0">
                <a:solidFill>
                  <a:schemeClr val="tx1"/>
                </a:solidFill>
                <a:latin typeface="Times New Roman" panose="02020603050405020304" pitchFamily="18" charset="0"/>
                <a:cs typeface="Times New Roman" panose="02020603050405020304" pitchFamily="18" charset="0"/>
              </a:rPr>
            </a:br>
            <a:r>
              <a:rPr lang="es-CO" sz="2000" dirty="0">
                <a:solidFill>
                  <a:schemeClr val="tx1"/>
                </a:solidFill>
                <a:latin typeface="Times New Roman" panose="02020603050405020304" pitchFamily="18" charset="0"/>
                <a:cs typeface="Times New Roman" panose="02020603050405020304" pitchFamily="18" charset="0"/>
              </a:rPr>
              <a:t> </a:t>
            </a:r>
            <a:br>
              <a:rPr lang="es-CO" sz="2000" dirty="0">
                <a:solidFill>
                  <a:schemeClr val="tx1"/>
                </a:solidFill>
                <a:latin typeface="Times New Roman" panose="02020603050405020304" pitchFamily="18" charset="0"/>
                <a:cs typeface="Times New Roman" panose="02020603050405020304" pitchFamily="18" charset="0"/>
              </a:rPr>
            </a:br>
            <a:r>
              <a:rPr lang="es-CO" sz="2000" dirty="0">
                <a:solidFill>
                  <a:schemeClr val="tx1"/>
                </a:solidFill>
                <a:latin typeface="Times New Roman" panose="02020603050405020304" pitchFamily="18" charset="0"/>
                <a:cs typeface="Times New Roman" panose="02020603050405020304" pitchFamily="18" charset="0"/>
              </a:rPr>
              <a:t>     Además, la cobertura es insuficiente y, en general, la calidad es muy baja, lo que hace que el proceso de la educación no se pueda desarrollar ni siquiera de forma aceptable. La situación es bastante crítica, pues la población de escasos recursos solo puede acceder a la educación pública.</a:t>
            </a:r>
            <a:br>
              <a:rPr lang="es-CO" sz="2000" dirty="0">
                <a:solidFill>
                  <a:schemeClr val="tx1"/>
                </a:solidFill>
                <a:latin typeface="Times New Roman" panose="02020603050405020304" pitchFamily="18" charset="0"/>
                <a:cs typeface="Times New Roman" panose="02020603050405020304" pitchFamily="18" charset="0"/>
              </a:rPr>
            </a:br>
            <a:r>
              <a:rPr lang="es-CO" sz="2000" dirty="0">
                <a:solidFill>
                  <a:schemeClr val="tx1"/>
                </a:solidFill>
                <a:latin typeface="Times New Roman" panose="02020603050405020304" pitchFamily="18" charset="0"/>
                <a:cs typeface="Times New Roman" panose="02020603050405020304" pitchFamily="18" charset="0"/>
              </a:rPr>
              <a:t> </a:t>
            </a:r>
            <a:br>
              <a:rPr lang="es-CO" sz="2000" dirty="0">
                <a:solidFill>
                  <a:schemeClr val="tx1"/>
                </a:solidFill>
                <a:latin typeface="Times New Roman" panose="02020603050405020304" pitchFamily="18" charset="0"/>
                <a:cs typeface="Times New Roman" panose="02020603050405020304" pitchFamily="18" charset="0"/>
              </a:rPr>
            </a:br>
            <a:r>
              <a:rPr lang="es-CO" sz="2000" dirty="0">
                <a:solidFill>
                  <a:schemeClr val="tx1"/>
                </a:solidFill>
                <a:latin typeface="Times New Roman" panose="02020603050405020304" pitchFamily="18" charset="0"/>
                <a:cs typeface="Times New Roman" panose="02020603050405020304" pitchFamily="18" charset="0"/>
              </a:rPr>
              <a:t>     Este es un gran problema presente en el municipio, pues es la causa principal de la mayoría de los conflictos sociales que se tienen, así como puede llegar a ser causa de muchos otros más. De esta forma, no se hablaría que es mala sino pobre la educación que se brinda en la región no solo representa un problema actual de gran importancia, sino que también representa un problema en potencia que muy posiblemente nos afectará en el futuro.</a:t>
            </a:r>
            <a:br>
              <a:rPr lang="es-CO" sz="2000" dirty="0">
                <a:solidFill>
                  <a:schemeClr val="tx1"/>
                </a:solidFill>
                <a:latin typeface="Times New Roman" panose="02020603050405020304" pitchFamily="18" charset="0"/>
                <a:cs typeface="Times New Roman" panose="02020603050405020304" pitchFamily="18" charset="0"/>
              </a:rPr>
            </a:br>
            <a:r>
              <a:rPr lang="es-CO" sz="2000" dirty="0">
                <a:solidFill>
                  <a:schemeClr val="accent6">
                    <a:lumMod val="50000"/>
                  </a:schemeClr>
                </a:solidFill>
                <a:latin typeface="Times New Roman" panose="02020603050405020304" pitchFamily="18" charset="0"/>
                <a:cs typeface="Times New Roman" panose="02020603050405020304" pitchFamily="18" charset="0"/>
              </a:rPr>
              <a:t/>
            </a:r>
            <a:br>
              <a:rPr lang="es-CO" sz="2000" dirty="0">
                <a:solidFill>
                  <a:schemeClr val="accent6">
                    <a:lumMod val="50000"/>
                  </a:schemeClr>
                </a:solidFill>
                <a:latin typeface="Times New Roman" panose="02020603050405020304" pitchFamily="18" charset="0"/>
                <a:cs typeface="Times New Roman" panose="02020603050405020304" pitchFamily="18" charset="0"/>
              </a:rPr>
            </a:br>
            <a:endParaRPr lang="pt-BR" sz="2000" dirty="0"/>
          </a:p>
        </p:txBody>
      </p:sp>
    </p:spTree>
    <p:extLst>
      <p:ext uri="{BB962C8B-B14F-4D97-AF65-F5344CB8AC3E}">
        <p14:creationId xmlns:p14="http://schemas.microsoft.com/office/powerpoint/2010/main" val="265810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7962" y="798491"/>
            <a:ext cx="10110900" cy="1378039"/>
          </a:xfrm>
        </p:spPr>
        <p:txBody>
          <a:bodyPr>
            <a:normAutofit/>
          </a:bodyPr>
          <a:lstStyle/>
          <a:p>
            <a:pPr algn="ctr"/>
            <a:r>
              <a:rPr lang="es-CO" sz="36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CATEGORÍA REGIONAL ESCOGIDA Y JUSTIFICACIÓN DE ESA ESCOGENCIA</a:t>
            </a:r>
            <a:endParaRPr lang="en-US" sz="36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4"/>
          </p:nvPr>
        </p:nvSpPr>
        <p:spPr>
          <a:xfrm>
            <a:off x="894523" y="2535238"/>
            <a:ext cx="10284339" cy="4322762"/>
          </a:xfrm>
        </p:spPr>
        <p:txBody>
          <a:bodyPr>
            <a:normAutofit/>
          </a:bodyPr>
          <a:lstStyle/>
          <a:p>
            <a:r>
              <a:rPr lang="es-CO" sz="2000" dirty="0" smtClean="0">
                <a:solidFill>
                  <a:schemeClr val="bg1"/>
                </a:solidFill>
                <a:latin typeface="Times New Roman" panose="02020603050405020304" pitchFamily="18" charset="0"/>
                <a:cs typeface="Times New Roman" panose="02020603050405020304" pitchFamily="18" charset="0"/>
              </a:rPr>
              <a:t>     Municipio </a:t>
            </a:r>
            <a:r>
              <a:rPr lang="es-CO" sz="2000" dirty="0">
                <a:solidFill>
                  <a:schemeClr val="bg1"/>
                </a:solidFill>
                <a:latin typeface="Times New Roman" panose="02020603050405020304" pitchFamily="18" charset="0"/>
                <a:cs typeface="Times New Roman" panose="02020603050405020304" pitchFamily="18" charset="0"/>
              </a:rPr>
              <a:t>es la categoría escogida, porque es a la que se logra tener mejor acceso, a sus fuentes y elementos de información primarias y secundarias que hacen viable la investigación de los campos de abordaje, se vive y se hace parte de él, lo que permite identificar, indagar, comprender las dinámicas y procesos, el estado de desarrollo regional, problemáticas presentes en todos los ámbitos de indagación.</a:t>
            </a:r>
          </a:p>
          <a:p>
            <a:r>
              <a:rPr lang="es-CO" sz="2000" dirty="0">
                <a:solidFill>
                  <a:schemeClr val="bg1"/>
                </a:solidFill>
                <a:latin typeface="Times New Roman" panose="02020603050405020304" pitchFamily="18" charset="0"/>
                <a:cs typeface="Times New Roman" panose="02020603050405020304" pitchFamily="18" charset="0"/>
              </a:rPr>
              <a:t>     </a:t>
            </a:r>
          </a:p>
          <a:p>
            <a:r>
              <a:rPr lang="es-CO" sz="2000" dirty="0">
                <a:solidFill>
                  <a:schemeClr val="bg1"/>
                </a:solidFill>
                <a:latin typeface="Times New Roman" panose="02020603050405020304" pitchFamily="18" charset="0"/>
                <a:cs typeface="Times New Roman" panose="02020603050405020304" pitchFamily="18" charset="0"/>
              </a:rPr>
              <a:t>     Así mismo, permite realizar de manera adecuada el mapa regional, proponer soluciones que beneficiarán y proporcionarán a la UNAD mayor información sobre el municipio de Girardot donde seguramente llega o puede llegar su oferta académica y acción regional o local.</a:t>
            </a:r>
          </a:p>
          <a:p>
            <a:r>
              <a:rPr lang="es-CO" sz="2000" dirty="0">
                <a:solidFill>
                  <a:schemeClr val="bg1"/>
                </a:solidFill>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328330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3194" y="476519"/>
            <a:ext cx="10084158" cy="1378039"/>
          </a:xfrm>
        </p:spPr>
        <p:txBody>
          <a:bodyPr>
            <a:noAutofit/>
          </a:bodyPr>
          <a:lstStyle/>
          <a:p>
            <a:pPr algn="ctr"/>
            <a:r>
              <a:rPr lang="es-CO" sz="3600" b="1" dirty="0">
                <a:solidFill>
                  <a:srgbClr val="00B0F0"/>
                </a:solidFill>
                <a:latin typeface="Times New Roman" panose="02020603050405020304" pitchFamily="18" charset="0"/>
                <a:cs typeface="Times New Roman" panose="02020603050405020304" pitchFamily="18" charset="0"/>
              </a:rPr>
              <a:t/>
            </a:r>
            <a:br>
              <a:rPr lang="es-CO" sz="3600" b="1" dirty="0">
                <a:solidFill>
                  <a:srgbClr val="00B0F0"/>
                </a:solidFill>
                <a:latin typeface="Times New Roman" panose="02020603050405020304" pitchFamily="18" charset="0"/>
                <a:cs typeface="Times New Roman" panose="02020603050405020304" pitchFamily="18" charset="0"/>
              </a:rPr>
            </a:br>
            <a:r>
              <a:rPr lang="es-CO" sz="3200" b="1" dirty="0" smtClean="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DEFINICIÓN </a:t>
            </a:r>
            <a:r>
              <a:rPr lang="es-CO" sz="32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LAS CATEGORÍAS DE ANÁLISIS ESCOGIDAS Y SUS CORRESPONDIENTES PREGUNTAS PROBLEMATIZADORAS</a:t>
            </a:r>
            <a:r>
              <a:rPr lang="es-CO"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s-CO"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51033360"/>
              </p:ext>
            </p:extLst>
          </p:nvPr>
        </p:nvGraphicFramePr>
        <p:xfrm>
          <a:off x="576775" y="2053884"/>
          <a:ext cx="11197882" cy="4476855"/>
        </p:xfrm>
        <a:graphic>
          <a:graphicData uri="http://schemas.openxmlformats.org/drawingml/2006/table">
            <a:tbl>
              <a:tblPr firstRow="1" firstCol="1" bandRow="1">
                <a:tableStyleId>{8A107856-5554-42FB-B03E-39F5DBC370BA}</a:tableStyleId>
              </a:tblPr>
              <a:tblGrid>
                <a:gridCol w="1983545">
                  <a:extLst>
                    <a:ext uri="{9D8B030D-6E8A-4147-A177-3AD203B41FA5}">
                      <a16:colId xmlns:a16="http://schemas.microsoft.com/office/drawing/2014/main" val="4010052922"/>
                    </a:ext>
                  </a:extLst>
                </a:gridCol>
                <a:gridCol w="4900688">
                  <a:extLst>
                    <a:ext uri="{9D8B030D-6E8A-4147-A177-3AD203B41FA5}">
                      <a16:colId xmlns:a16="http://schemas.microsoft.com/office/drawing/2014/main" val="2002728568"/>
                    </a:ext>
                  </a:extLst>
                </a:gridCol>
                <a:gridCol w="4313649">
                  <a:extLst>
                    <a:ext uri="{9D8B030D-6E8A-4147-A177-3AD203B41FA5}">
                      <a16:colId xmlns:a16="http://schemas.microsoft.com/office/drawing/2014/main" val="515517168"/>
                    </a:ext>
                  </a:extLst>
                </a:gridCol>
              </a:tblGrid>
              <a:tr h="1171089">
                <a:tc>
                  <a:txBody>
                    <a:bodyPr/>
                    <a:lstStyle/>
                    <a:p>
                      <a:pPr algn="ctr">
                        <a:lnSpc>
                          <a:spcPct val="107000"/>
                        </a:lnSpc>
                        <a:spcAft>
                          <a:spcPts val="0"/>
                        </a:spcAft>
                      </a:pPr>
                      <a:r>
                        <a:rPr lang="es-CO" sz="1600"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s-CO" sz="1600" dirty="0">
                          <a:effectLst/>
                          <a:latin typeface="Times New Roman" panose="02020603050405020304" pitchFamily="18" charset="0"/>
                          <a:cs typeface="Times New Roman" panose="02020603050405020304" pitchFamily="18" charset="0"/>
                        </a:rPr>
                        <a:t>CATEGORIA</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329" marR="46329" marT="0" marB="0"/>
                </a:tc>
                <a:tc>
                  <a:txBody>
                    <a:bodyPr/>
                    <a:lstStyle/>
                    <a:p>
                      <a:pPr algn="ctr">
                        <a:lnSpc>
                          <a:spcPct val="107000"/>
                        </a:lnSpc>
                        <a:spcAft>
                          <a:spcPts val="0"/>
                        </a:spcAft>
                      </a:pPr>
                      <a:endParaRPr lang="es-CO" sz="1600" dirty="0" smtClean="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s-CO" sz="1600" dirty="0" smtClean="0">
                          <a:effectLst/>
                          <a:latin typeface="Times New Roman" panose="02020603050405020304" pitchFamily="18" charset="0"/>
                          <a:cs typeface="Times New Roman" panose="02020603050405020304" pitchFamily="18" charset="0"/>
                        </a:rPr>
                        <a:t>DEFINICIÓN</a:t>
                      </a:r>
                      <a:endParaRPr lang="es-CO" sz="16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s-CO" sz="1600" dirty="0">
                          <a:effectLst/>
                          <a:latin typeface="Times New Roman" panose="02020603050405020304" pitchFamily="18" charset="0"/>
                          <a:cs typeface="Times New Roman" panose="02020603050405020304" pitchFamily="18" charset="0"/>
                        </a:rPr>
                        <a:t>DE LA CATEGORIA</a:t>
                      </a:r>
                    </a:p>
                    <a:p>
                      <a:pPr algn="l">
                        <a:lnSpc>
                          <a:spcPct val="107000"/>
                        </a:lnSpc>
                        <a:spcAft>
                          <a:spcPts val="0"/>
                        </a:spcAft>
                      </a:pPr>
                      <a:r>
                        <a:rPr lang="es-CO" sz="1600" dirty="0">
                          <a:effectLst/>
                          <a:latin typeface="Times New Roman" panose="02020603050405020304" pitchFamily="18" charset="0"/>
                          <a:cs typeface="Times New Roman" panose="02020603050405020304" pitchFamily="18" charset="0"/>
                        </a:rPr>
                        <a:t> </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329" marR="46329" marT="0" marB="0"/>
                </a:tc>
                <a:tc>
                  <a:txBody>
                    <a:bodyPr/>
                    <a:lstStyle/>
                    <a:p>
                      <a:pPr algn="ctr">
                        <a:lnSpc>
                          <a:spcPct val="107000"/>
                        </a:lnSpc>
                        <a:spcAft>
                          <a:spcPts val="0"/>
                        </a:spcAft>
                      </a:pPr>
                      <a:endParaRPr lang="es-CO" sz="1600" dirty="0" smtClean="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s-CO" sz="1600" dirty="0" smtClean="0">
                          <a:effectLst/>
                          <a:latin typeface="Times New Roman" panose="02020603050405020304" pitchFamily="18" charset="0"/>
                          <a:cs typeface="Times New Roman" panose="02020603050405020304" pitchFamily="18" charset="0"/>
                        </a:rPr>
                        <a:t>PREGUNTAS </a:t>
                      </a:r>
                      <a:r>
                        <a:rPr lang="es-CO" sz="1600" dirty="0">
                          <a:effectLst/>
                          <a:latin typeface="Times New Roman" panose="02020603050405020304" pitchFamily="18" charset="0"/>
                          <a:cs typeface="Times New Roman" panose="02020603050405020304" pitchFamily="18" charset="0"/>
                        </a:rPr>
                        <a:t>PROBLEMATIZADORAS</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329" marR="46329" marT="0" marB="0"/>
                </a:tc>
                <a:extLst>
                  <a:ext uri="{0D108BD9-81ED-4DB2-BD59-A6C34878D82A}">
                    <a16:rowId xmlns:a16="http://schemas.microsoft.com/office/drawing/2014/main" val="2891136696"/>
                  </a:ext>
                </a:extLst>
              </a:tr>
              <a:tr h="1135029">
                <a:tc>
                  <a:txBody>
                    <a:bodyPr/>
                    <a:lstStyle/>
                    <a:p>
                      <a:pPr algn="ctr">
                        <a:lnSpc>
                          <a:spcPct val="107000"/>
                        </a:lnSpc>
                        <a:spcAft>
                          <a:spcPts val="0"/>
                        </a:spcAft>
                      </a:pPr>
                      <a:r>
                        <a:rPr lang="es-CO" sz="1600"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s-CO" sz="1600"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s-CO" sz="1600" dirty="0">
                          <a:effectLst/>
                          <a:latin typeface="Times New Roman" panose="02020603050405020304" pitchFamily="18" charset="0"/>
                          <a:cs typeface="Times New Roman" panose="02020603050405020304" pitchFamily="18" charset="0"/>
                        </a:rPr>
                        <a:t>DESCRIPCION</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329" marR="46329" marT="0" marB="0"/>
                </a:tc>
                <a:tc>
                  <a:txBody>
                    <a:bodyPr/>
                    <a:lstStyle/>
                    <a:p>
                      <a:pPr algn="l">
                        <a:lnSpc>
                          <a:spcPct val="107000"/>
                        </a:lnSpc>
                        <a:spcAft>
                          <a:spcPts val="0"/>
                        </a:spcAft>
                      </a:pPr>
                      <a:r>
                        <a:rPr lang="es-CO" sz="1600" dirty="0">
                          <a:effectLst/>
                          <a:latin typeface="Times New Roman" panose="02020603050405020304" pitchFamily="18" charset="0"/>
                          <a:cs typeface="Times New Roman" panose="02020603050405020304" pitchFamily="18" charset="0"/>
                        </a:rPr>
                        <a:t>El municipio de Girardot respalda la educación para el desarrollo humano mejoran sus posibilidades de acceso a la educación superior y laboral, aumentando así sus probabilidades económicas y calidad de vida.</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329" marR="46329" marT="0" marB="0"/>
                </a:tc>
                <a:tc>
                  <a:txBody>
                    <a:bodyPr/>
                    <a:lstStyle/>
                    <a:p>
                      <a:pPr algn="l">
                        <a:lnSpc>
                          <a:spcPct val="107000"/>
                        </a:lnSpc>
                        <a:spcAft>
                          <a:spcPts val="0"/>
                        </a:spcAft>
                      </a:pPr>
                      <a:r>
                        <a:rPr lang="es-CO" sz="1600" dirty="0">
                          <a:effectLst/>
                          <a:latin typeface="Times New Roman" panose="02020603050405020304" pitchFamily="18" charset="0"/>
                          <a:cs typeface="Times New Roman" panose="02020603050405020304" pitchFamily="18" charset="0"/>
                        </a:rPr>
                        <a:t>¿Cómo debemos de velar y garantizar la educación en el municipio de Girardot?</a:t>
                      </a:r>
                    </a:p>
                    <a:p>
                      <a:pPr algn="l">
                        <a:lnSpc>
                          <a:spcPct val="107000"/>
                        </a:lnSpc>
                        <a:spcAft>
                          <a:spcPts val="0"/>
                        </a:spcAft>
                      </a:pPr>
                      <a:r>
                        <a:rPr lang="es-CO" sz="1600" dirty="0">
                          <a:effectLst/>
                          <a:latin typeface="Times New Roman" panose="02020603050405020304" pitchFamily="18" charset="0"/>
                          <a:cs typeface="Times New Roman" panose="02020603050405020304" pitchFamily="18" charset="0"/>
                        </a:rPr>
                        <a:t> </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329" marR="46329" marT="0" marB="0"/>
                </a:tc>
                <a:extLst>
                  <a:ext uri="{0D108BD9-81ED-4DB2-BD59-A6C34878D82A}">
                    <a16:rowId xmlns:a16="http://schemas.microsoft.com/office/drawing/2014/main" val="69950937"/>
                  </a:ext>
                </a:extLst>
              </a:tr>
              <a:tr h="1127051">
                <a:tc>
                  <a:txBody>
                    <a:bodyPr/>
                    <a:lstStyle/>
                    <a:p>
                      <a:pPr algn="ctr">
                        <a:lnSpc>
                          <a:spcPct val="107000"/>
                        </a:lnSpc>
                        <a:spcAft>
                          <a:spcPts val="0"/>
                        </a:spcAft>
                      </a:pPr>
                      <a:r>
                        <a:rPr lang="es-CO" sz="1600"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s-CO" sz="1600"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s-CO" sz="1600" dirty="0">
                          <a:effectLst/>
                          <a:latin typeface="Times New Roman" panose="02020603050405020304" pitchFamily="18" charset="0"/>
                          <a:cs typeface="Times New Roman" panose="02020603050405020304" pitchFamily="18" charset="0"/>
                        </a:rPr>
                        <a:t>EXPLICACION </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329" marR="46329" marT="0" marB="0"/>
                </a:tc>
                <a:tc>
                  <a:txBody>
                    <a:bodyPr/>
                    <a:lstStyle/>
                    <a:p>
                      <a:pPr algn="l">
                        <a:lnSpc>
                          <a:spcPct val="107000"/>
                        </a:lnSpc>
                        <a:spcAft>
                          <a:spcPts val="0"/>
                        </a:spcAft>
                      </a:pPr>
                      <a:r>
                        <a:rPr lang="es-CO" sz="1600" dirty="0">
                          <a:effectLst/>
                          <a:latin typeface="Times New Roman" panose="02020603050405020304" pitchFamily="18" charset="0"/>
                          <a:cs typeface="Times New Roman" panose="02020603050405020304" pitchFamily="18" charset="0"/>
                        </a:rPr>
                        <a:t>El municipio de Girardot presenta una débil infraestructura educativa, difícil acceso de la población de escasos recursos a instituciones privadas, falta de docentes que proporcionen el progreso de la calidad educativa.</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329" marR="46329" marT="0" marB="0"/>
                </a:tc>
                <a:tc>
                  <a:txBody>
                    <a:bodyPr/>
                    <a:lstStyle/>
                    <a:p>
                      <a:pPr algn="l">
                        <a:lnSpc>
                          <a:spcPct val="107000"/>
                        </a:lnSpc>
                        <a:spcAft>
                          <a:spcPts val="0"/>
                        </a:spcAft>
                      </a:pPr>
                      <a:r>
                        <a:rPr lang="es-CO" sz="1600" dirty="0">
                          <a:effectLst/>
                          <a:latin typeface="Times New Roman" panose="02020603050405020304" pitchFamily="18" charset="0"/>
                          <a:cs typeface="Times New Roman" panose="02020603050405020304" pitchFamily="18" charset="0"/>
                        </a:rPr>
                        <a:t>¿Cuáles son las problemáticas de educación en el municipio de Girardot?</a:t>
                      </a:r>
                    </a:p>
                    <a:p>
                      <a:pPr algn="l">
                        <a:lnSpc>
                          <a:spcPct val="107000"/>
                        </a:lnSpc>
                        <a:spcAft>
                          <a:spcPts val="0"/>
                        </a:spcAft>
                      </a:pPr>
                      <a:r>
                        <a:rPr lang="es-CO" sz="1600" dirty="0">
                          <a:effectLst/>
                          <a:latin typeface="Times New Roman" panose="02020603050405020304" pitchFamily="18" charset="0"/>
                          <a:cs typeface="Times New Roman" panose="02020603050405020304" pitchFamily="18" charset="0"/>
                        </a:rPr>
                        <a:t> </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329" marR="46329" marT="0" marB="0"/>
                </a:tc>
                <a:extLst>
                  <a:ext uri="{0D108BD9-81ED-4DB2-BD59-A6C34878D82A}">
                    <a16:rowId xmlns:a16="http://schemas.microsoft.com/office/drawing/2014/main" val="2418689168"/>
                  </a:ext>
                </a:extLst>
              </a:tr>
              <a:tr h="1040355">
                <a:tc>
                  <a:txBody>
                    <a:bodyPr/>
                    <a:lstStyle/>
                    <a:p>
                      <a:pPr algn="ctr">
                        <a:lnSpc>
                          <a:spcPct val="107000"/>
                        </a:lnSpc>
                        <a:spcAft>
                          <a:spcPts val="0"/>
                        </a:spcAft>
                      </a:pPr>
                      <a:r>
                        <a:rPr lang="es-CO" sz="1600"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s-CO" sz="1600"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s-CO" sz="1600" dirty="0">
                          <a:effectLst/>
                          <a:latin typeface="Times New Roman" panose="02020603050405020304" pitchFamily="18" charset="0"/>
                          <a:cs typeface="Times New Roman" panose="02020603050405020304" pitchFamily="18" charset="0"/>
                        </a:rPr>
                        <a:t>GENERALIDADES</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329" marR="46329" marT="0" marB="0"/>
                </a:tc>
                <a:tc>
                  <a:txBody>
                    <a:bodyPr/>
                    <a:lstStyle/>
                    <a:p>
                      <a:pPr algn="l">
                        <a:lnSpc>
                          <a:spcPct val="107000"/>
                        </a:lnSpc>
                        <a:spcAft>
                          <a:spcPts val="0"/>
                        </a:spcAft>
                      </a:pPr>
                      <a:r>
                        <a:rPr lang="es-CO" sz="1600" dirty="0">
                          <a:effectLst/>
                          <a:latin typeface="Times New Roman" panose="02020603050405020304" pitchFamily="18" charset="0"/>
                          <a:cs typeface="Times New Roman" panose="02020603050405020304" pitchFamily="18" charset="0"/>
                        </a:rPr>
                        <a:t>En el Municipio de Girardot se permite identificar los principales grupos y funciones que realizan de tipo económico, social y cultural y como impactan en mayor o menor medida en la educación</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329" marR="46329" marT="0" marB="0"/>
                </a:tc>
                <a:tc>
                  <a:txBody>
                    <a:bodyPr/>
                    <a:lstStyle/>
                    <a:p>
                      <a:pPr algn="l">
                        <a:lnSpc>
                          <a:spcPct val="107000"/>
                        </a:lnSpc>
                        <a:spcAft>
                          <a:spcPts val="0"/>
                        </a:spcAft>
                      </a:pPr>
                      <a:r>
                        <a:rPr lang="es-CO" sz="1600" dirty="0">
                          <a:effectLst/>
                          <a:latin typeface="Times New Roman" panose="02020603050405020304" pitchFamily="18" charset="0"/>
                          <a:cs typeface="Times New Roman" panose="02020603050405020304" pitchFamily="18" charset="0"/>
                        </a:rPr>
                        <a:t>¿Qué grupo poblacional en el municipio de Girardot tiene un mayor impacto en educación?</a:t>
                      </a:r>
                    </a:p>
                    <a:p>
                      <a:pPr algn="l">
                        <a:lnSpc>
                          <a:spcPct val="107000"/>
                        </a:lnSpc>
                        <a:spcAft>
                          <a:spcPts val="0"/>
                        </a:spcAft>
                      </a:pPr>
                      <a:r>
                        <a:rPr lang="es-CO" sz="1600" dirty="0">
                          <a:effectLst/>
                          <a:latin typeface="Times New Roman" panose="02020603050405020304" pitchFamily="18" charset="0"/>
                          <a:cs typeface="Times New Roman" panose="02020603050405020304" pitchFamily="18" charset="0"/>
                        </a:rPr>
                        <a:t> </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329" marR="46329" marT="0" marB="0"/>
                </a:tc>
                <a:extLst>
                  <a:ext uri="{0D108BD9-81ED-4DB2-BD59-A6C34878D82A}">
                    <a16:rowId xmlns:a16="http://schemas.microsoft.com/office/drawing/2014/main" val="1923683008"/>
                  </a:ext>
                </a:extLst>
              </a:tr>
            </a:tbl>
          </a:graphicData>
        </a:graphic>
      </p:graphicFrame>
    </p:spTree>
    <p:extLst>
      <p:ext uri="{BB962C8B-B14F-4D97-AF65-F5344CB8AC3E}">
        <p14:creationId xmlns:p14="http://schemas.microsoft.com/office/powerpoint/2010/main" val="3698367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sz="3600" b="1" dirty="0" smtClean="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INSTRUMENTOS DE RECOLECCIÓN APLICADOS </a:t>
            </a:r>
            <a:endParaRPr lang="en-US" sz="36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3"/>
          </p:nvPr>
        </p:nvSpPr>
        <p:spPr/>
        <p:txBody>
          <a:bodyPr>
            <a:normAutofit/>
          </a:bodyPr>
          <a:lstStyle/>
          <a:p>
            <a:r>
              <a:rPr lang="en-US" sz="2400" dirty="0">
                <a:solidFill>
                  <a:schemeClr val="accent4"/>
                </a:solidFill>
                <a:latin typeface="Times New Roman" panose="02020603050405020304" pitchFamily="18" charset="0"/>
                <a:cs typeface="Times New Roman" panose="02020603050405020304" pitchFamily="18" charset="0"/>
              </a:rPr>
              <a:t>MODELO DE ENTREVISTA</a:t>
            </a:r>
          </a:p>
        </p:txBody>
      </p:sp>
      <p:sp>
        <p:nvSpPr>
          <p:cNvPr id="4" name="Text Placeholder 3"/>
          <p:cNvSpPr>
            <a:spLocks noGrp="1"/>
          </p:cNvSpPr>
          <p:nvPr>
            <p:ph type="body" sz="quarter" idx="14"/>
          </p:nvPr>
        </p:nvSpPr>
        <p:spPr/>
        <p:txBody>
          <a:bodyPr>
            <a:normAutofit/>
          </a:bodyPr>
          <a:lstStyle/>
          <a:p>
            <a:r>
              <a:rPr lang="en-US" sz="2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MODELO ENCUESTA</a:t>
            </a:r>
          </a:p>
        </p:txBody>
      </p:sp>
      <p:graphicFrame>
        <p:nvGraphicFramePr>
          <p:cNvPr id="7" name="Marcador de contenido 6"/>
          <p:cNvGraphicFramePr>
            <a:graphicFrameLocks noGrp="1"/>
          </p:cNvGraphicFramePr>
          <p:nvPr>
            <p:ph sz="quarter" idx="15"/>
            <p:extLst>
              <p:ext uri="{D42A27DB-BD31-4B8C-83A1-F6EECF244321}">
                <p14:modId xmlns:p14="http://schemas.microsoft.com/office/powerpoint/2010/main" val="3199094730"/>
              </p:ext>
            </p:extLst>
          </p:nvPr>
        </p:nvGraphicFramePr>
        <p:xfrm>
          <a:off x="1878496" y="2733262"/>
          <a:ext cx="2795104" cy="3094548"/>
        </p:xfrm>
        <a:graphic>
          <a:graphicData uri="http://schemas.openxmlformats.org/drawingml/2006/table">
            <a:tbl>
              <a:tblPr firstRow="1" firstCol="1" bandRow="1">
                <a:tableStyleId>{5C22544A-7EE6-4342-B048-85BDC9FD1C3A}</a:tableStyleId>
              </a:tblPr>
              <a:tblGrid>
                <a:gridCol w="2795104">
                  <a:extLst>
                    <a:ext uri="{9D8B030D-6E8A-4147-A177-3AD203B41FA5}">
                      <a16:colId xmlns:a16="http://schemas.microsoft.com/office/drawing/2014/main" val="2323786164"/>
                    </a:ext>
                  </a:extLst>
                </a:gridCol>
              </a:tblGrid>
              <a:tr h="3094548">
                <a:tc>
                  <a:txBody>
                    <a:bodyPr/>
                    <a:lstStyle/>
                    <a:p>
                      <a:pPr>
                        <a:lnSpc>
                          <a:spcPct val="107000"/>
                        </a:lnSpc>
                        <a:spcAft>
                          <a:spcPts val="0"/>
                        </a:spcAft>
                      </a:pPr>
                      <a:r>
                        <a:rPr lang="es-CO" sz="500" dirty="0">
                          <a:effectLst/>
                        </a:rPr>
                        <a:t> </a:t>
                      </a:r>
                      <a:endParaRPr lang="es-CO" sz="600" dirty="0">
                        <a:effectLst/>
                      </a:endParaRPr>
                    </a:p>
                    <a:p>
                      <a:pPr algn="ctr">
                        <a:lnSpc>
                          <a:spcPct val="107000"/>
                        </a:lnSpc>
                        <a:spcAft>
                          <a:spcPts val="0"/>
                        </a:spcAft>
                      </a:pPr>
                      <a:r>
                        <a:rPr lang="es-CO" sz="500" dirty="0">
                          <a:solidFill>
                            <a:schemeClr val="tx1"/>
                          </a:solidFill>
                          <a:effectLst/>
                        </a:rPr>
                        <a:t>UNIDAD 2 - FASE 3 - PROFUNDIZACIÓN</a:t>
                      </a:r>
                      <a:endParaRPr lang="es-CO" sz="600" dirty="0">
                        <a:solidFill>
                          <a:schemeClr val="tx1"/>
                        </a:solidFill>
                        <a:effectLst/>
                      </a:endParaRPr>
                    </a:p>
                    <a:p>
                      <a:pPr algn="ctr">
                        <a:lnSpc>
                          <a:spcPct val="200000"/>
                        </a:lnSpc>
                        <a:spcAft>
                          <a:spcPts val="0"/>
                        </a:spcAft>
                      </a:pPr>
                      <a:r>
                        <a:rPr lang="es-CO" sz="500" dirty="0">
                          <a:solidFill>
                            <a:schemeClr val="tx1"/>
                          </a:solidFill>
                          <a:effectLst/>
                        </a:rPr>
                        <a:t>MAPAS DE CONOCIMIENTO REGIONAL</a:t>
                      </a:r>
                      <a:endParaRPr lang="es-CO" sz="600" dirty="0">
                        <a:solidFill>
                          <a:schemeClr val="tx1"/>
                        </a:solidFill>
                        <a:effectLst/>
                      </a:endParaRPr>
                    </a:p>
                    <a:p>
                      <a:pPr algn="ctr">
                        <a:lnSpc>
                          <a:spcPct val="107000"/>
                        </a:lnSpc>
                        <a:spcAft>
                          <a:spcPts val="0"/>
                        </a:spcAft>
                      </a:pPr>
                      <a:r>
                        <a:rPr lang="es-CO" sz="500" dirty="0">
                          <a:solidFill>
                            <a:schemeClr val="tx1"/>
                          </a:solidFill>
                          <a:effectLst/>
                        </a:rPr>
                        <a:t>Entrevista aplicada a padres de familia de niños de básica primaria del municipio de Girardot Cundinamarca</a:t>
                      </a:r>
                      <a:endParaRPr lang="es-CO" sz="600" dirty="0">
                        <a:solidFill>
                          <a:schemeClr val="tx1"/>
                        </a:solidFill>
                        <a:effectLst/>
                      </a:endParaRPr>
                    </a:p>
                    <a:p>
                      <a:pPr algn="ctr">
                        <a:lnSpc>
                          <a:spcPct val="107000"/>
                        </a:lnSpc>
                        <a:spcAft>
                          <a:spcPts val="0"/>
                        </a:spcAft>
                      </a:pPr>
                      <a:r>
                        <a:rPr lang="es-CO" sz="500" dirty="0">
                          <a:solidFill>
                            <a:schemeClr val="tx1"/>
                          </a:solidFill>
                          <a:effectLst/>
                        </a:rPr>
                        <a:t> </a:t>
                      </a:r>
                      <a:endParaRPr lang="es-CO" sz="600" dirty="0">
                        <a:solidFill>
                          <a:schemeClr val="tx1"/>
                        </a:solidFill>
                        <a:effectLst/>
                      </a:endParaRPr>
                    </a:p>
                    <a:p>
                      <a:pPr algn="ctr">
                        <a:lnSpc>
                          <a:spcPct val="107000"/>
                        </a:lnSpc>
                        <a:spcAft>
                          <a:spcPts val="0"/>
                        </a:spcAft>
                      </a:pPr>
                      <a:r>
                        <a:rPr lang="es-CO" sz="500" dirty="0">
                          <a:solidFill>
                            <a:schemeClr val="tx1"/>
                          </a:solidFill>
                          <a:effectLst/>
                        </a:rPr>
                        <a:t> </a:t>
                      </a:r>
                      <a:endParaRPr lang="es-CO" sz="600" dirty="0">
                        <a:solidFill>
                          <a:schemeClr val="tx1"/>
                        </a:solidFill>
                        <a:effectLst/>
                      </a:endParaRPr>
                    </a:p>
                    <a:p>
                      <a:pPr algn="ctr">
                        <a:lnSpc>
                          <a:spcPct val="107000"/>
                        </a:lnSpc>
                        <a:spcAft>
                          <a:spcPts val="0"/>
                        </a:spcAft>
                      </a:pPr>
                      <a:r>
                        <a:rPr lang="es-CO" sz="500" dirty="0">
                          <a:solidFill>
                            <a:schemeClr val="tx1"/>
                          </a:solidFill>
                          <a:effectLst/>
                        </a:rPr>
                        <a:t> </a:t>
                      </a:r>
                      <a:endParaRPr lang="es-CO" sz="600" dirty="0">
                        <a:solidFill>
                          <a:schemeClr val="tx1"/>
                        </a:solidFill>
                        <a:effectLst/>
                      </a:endParaRPr>
                    </a:p>
                    <a:p>
                      <a:pPr>
                        <a:lnSpc>
                          <a:spcPct val="200000"/>
                        </a:lnSpc>
                        <a:spcAft>
                          <a:spcPts val="0"/>
                        </a:spcAft>
                      </a:pPr>
                      <a:r>
                        <a:rPr lang="es-CO" sz="500" dirty="0">
                          <a:solidFill>
                            <a:schemeClr val="tx1"/>
                          </a:solidFill>
                          <a:effectLst/>
                        </a:rPr>
                        <a:t>Nombre y apellidos</a:t>
                      </a:r>
                      <a:r>
                        <a:rPr lang="es-CO" sz="500" dirty="0" smtClean="0">
                          <a:solidFill>
                            <a:schemeClr val="tx1"/>
                          </a:solidFill>
                          <a:effectLst/>
                        </a:rPr>
                        <a:t>:   _________________________________________________</a:t>
                      </a:r>
                      <a:r>
                        <a:rPr lang="es-CO" sz="500" baseline="0" dirty="0" smtClean="0">
                          <a:solidFill>
                            <a:schemeClr val="tx1"/>
                          </a:solidFill>
                          <a:effectLst/>
                        </a:rPr>
                        <a:t>              </a:t>
                      </a:r>
                      <a:r>
                        <a:rPr lang="es-CO" sz="500" dirty="0" smtClean="0">
                          <a:solidFill>
                            <a:schemeClr val="tx1"/>
                          </a:solidFill>
                          <a:effectLst/>
                        </a:rPr>
                        <a:t>Edad</a:t>
                      </a:r>
                      <a:r>
                        <a:rPr lang="es-CO" sz="500" dirty="0">
                          <a:solidFill>
                            <a:schemeClr val="tx1"/>
                          </a:solidFill>
                          <a:effectLst/>
                        </a:rPr>
                        <a:t>: _____    </a:t>
                      </a:r>
                      <a:endParaRPr lang="es-CO" sz="600" dirty="0">
                        <a:solidFill>
                          <a:schemeClr val="tx1"/>
                        </a:solidFill>
                        <a:effectLst/>
                      </a:endParaRPr>
                    </a:p>
                    <a:p>
                      <a:pPr>
                        <a:lnSpc>
                          <a:spcPct val="107000"/>
                        </a:lnSpc>
                        <a:spcAft>
                          <a:spcPts val="0"/>
                        </a:spcAft>
                      </a:pPr>
                      <a:r>
                        <a:rPr lang="es-CO" sz="500" dirty="0">
                          <a:solidFill>
                            <a:schemeClr val="tx1"/>
                          </a:solidFill>
                          <a:effectLst/>
                        </a:rPr>
                        <a:t>Género:  M ___   F ___                                                     Ocupación: ___________________ </a:t>
                      </a:r>
                      <a:endParaRPr lang="es-CO" sz="600" dirty="0">
                        <a:solidFill>
                          <a:schemeClr val="tx1"/>
                        </a:solidFill>
                        <a:effectLst/>
                      </a:endParaRPr>
                    </a:p>
                    <a:p>
                      <a:pPr>
                        <a:lnSpc>
                          <a:spcPct val="200000"/>
                        </a:lnSpc>
                        <a:spcAft>
                          <a:spcPts val="0"/>
                        </a:spcAft>
                      </a:pPr>
                      <a:r>
                        <a:rPr lang="es-CO" sz="500" dirty="0">
                          <a:solidFill>
                            <a:schemeClr val="tx1"/>
                          </a:solidFill>
                          <a:effectLst/>
                        </a:rPr>
                        <a:t> </a:t>
                      </a:r>
                      <a:endParaRPr lang="es-CO" sz="600" dirty="0">
                        <a:solidFill>
                          <a:schemeClr val="tx1"/>
                        </a:solidFill>
                        <a:effectLst/>
                      </a:endParaRPr>
                    </a:p>
                    <a:p>
                      <a:pPr>
                        <a:lnSpc>
                          <a:spcPct val="200000"/>
                        </a:lnSpc>
                        <a:spcAft>
                          <a:spcPts val="0"/>
                        </a:spcAft>
                      </a:pPr>
                      <a:r>
                        <a:rPr lang="es-CO" sz="500" dirty="0">
                          <a:solidFill>
                            <a:schemeClr val="tx1"/>
                          </a:solidFill>
                          <a:effectLst/>
                        </a:rPr>
                        <a:t> </a:t>
                      </a:r>
                      <a:endParaRPr lang="es-CO" sz="600" dirty="0">
                        <a:solidFill>
                          <a:schemeClr val="tx1"/>
                        </a:solidFill>
                        <a:effectLst/>
                      </a:endParaRPr>
                    </a:p>
                    <a:p>
                      <a:pPr>
                        <a:lnSpc>
                          <a:spcPct val="200000"/>
                        </a:lnSpc>
                        <a:spcAft>
                          <a:spcPts val="0"/>
                        </a:spcAft>
                      </a:pPr>
                      <a:r>
                        <a:rPr lang="es-CO" sz="500" dirty="0">
                          <a:solidFill>
                            <a:schemeClr val="tx1"/>
                          </a:solidFill>
                          <a:effectLst/>
                        </a:rPr>
                        <a:t>Por favor lea las preguntas y responda de acuerdo a su criterio:</a:t>
                      </a:r>
                      <a:endParaRPr lang="es-CO" sz="600" dirty="0">
                        <a:solidFill>
                          <a:schemeClr val="tx1"/>
                        </a:solidFill>
                        <a:effectLst/>
                      </a:endParaRPr>
                    </a:p>
                    <a:p>
                      <a:pPr>
                        <a:lnSpc>
                          <a:spcPct val="200000"/>
                        </a:lnSpc>
                        <a:spcAft>
                          <a:spcPts val="0"/>
                        </a:spcAft>
                      </a:pPr>
                      <a:r>
                        <a:rPr lang="es-CO" sz="500" dirty="0">
                          <a:solidFill>
                            <a:schemeClr val="tx1"/>
                          </a:solidFill>
                          <a:effectLst/>
                        </a:rPr>
                        <a:t> </a:t>
                      </a:r>
                      <a:endParaRPr lang="es-CO" sz="600" dirty="0">
                        <a:solidFill>
                          <a:schemeClr val="tx1"/>
                        </a:solidFill>
                        <a:effectLst/>
                      </a:endParaRPr>
                    </a:p>
                    <a:p>
                      <a:pPr marL="342900" lvl="0" indent="-342900">
                        <a:lnSpc>
                          <a:spcPct val="200000"/>
                        </a:lnSpc>
                        <a:spcAft>
                          <a:spcPts val="0"/>
                        </a:spcAft>
                        <a:buFont typeface="+mj-lt"/>
                        <a:buAutoNum type="arabicPeriod"/>
                      </a:pPr>
                      <a:r>
                        <a:rPr lang="es-CO" sz="500" dirty="0">
                          <a:solidFill>
                            <a:schemeClr val="tx1"/>
                          </a:solidFill>
                          <a:effectLst/>
                        </a:rPr>
                        <a:t>¿Cómo debemos de velar y garantizar la educación en el municipio de Girardot?</a:t>
                      </a:r>
                      <a:endParaRPr lang="es-CO" sz="600" dirty="0">
                        <a:solidFill>
                          <a:schemeClr val="tx1"/>
                        </a:solidFill>
                        <a:effectLst/>
                      </a:endParaRPr>
                    </a:p>
                    <a:p>
                      <a:pPr>
                        <a:lnSpc>
                          <a:spcPct val="200000"/>
                        </a:lnSpc>
                        <a:spcAft>
                          <a:spcPts val="0"/>
                        </a:spcAft>
                      </a:pPr>
                      <a:r>
                        <a:rPr lang="es-CO" sz="500" dirty="0">
                          <a:solidFill>
                            <a:schemeClr val="tx1"/>
                          </a:solidFill>
                          <a:effectLst/>
                        </a:rPr>
                        <a:t> </a:t>
                      </a:r>
                      <a:endParaRPr lang="es-CO" sz="600" dirty="0">
                        <a:solidFill>
                          <a:schemeClr val="tx1"/>
                        </a:solidFill>
                        <a:effectLst/>
                      </a:endParaRPr>
                    </a:p>
                    <a:p>
                      <a:pPr marL="342900" lvl="0" indent="-342900">
                        <a:lnSpc>
                          <a:spcPct val="200000"/>
                        </a:lnSpc>
                        <a:spcAft>
                          <a:spcPts val="0"/>
                        </a:spcAft>
                        <a:buFont typeface="+mj-lt"/>
                        <a:buAutoNum type="arabicPeriod"/>
                      </a:pPr>
                      <a:r>
                        <a:rPr lang="es-CO" sz="500" dirty="0">
                          <a:solidFill>
                            <a:schemeClr val="tx1"/>
                          </a:solidFill>
                          <a:effectLst/>
                        </a:rPr>
                        <a:t>¿Cuáles son las problemáticas de educación en el municipio de Girardot?</a:t>
                      </a:r>
                      <a:endParaRPr lang="es-CO" sz="600" dirty="0">
                        <a:solidFill>
                          <a:schemeClr val="tx1"/>
                        </a:solidFill>
                        <a:effectLst/>
                      </a:endParaRPr>
                    </a:p>
                    <a:p>
                      <a:pPr>
                        <a:lnSpc>
                          <a:spcPct val="200000"/>
                        </a:lnSpc>
                        <a:spcAft>
                          <a:spcPts val="0"/>
                        </a:spcAft>
                      </a:pPr>
                      <a:r>
                        <a:rPr lang="es-CO" sz="500" dirty="0">
                          <a:solidFill>
                            <a:schemeClr val="tx1"/>
                          </a:solidFill>
                          <a:effectLst/>
                        </a:rPr>
                        <a:t> </a:t>
                      </a:r>
                      <a:endParaRPr lang="es-CO" sz="600" dirty="0">
                        <a:solidFill>
                          <a:schemeClr val="tx1"/>
                        </a:solidFill>
                        <a:effectLst/>
                      </a:endParaRPr>
                    </a:p>
                    <a:p>
                      <a:pPr marL="342900" lvl="0" indent="-342900">
                        <a:lnSpc>
                          <a:spcPct val="200000"/>
                        </a:lnSpc>
                        <a:spcAft>
                          <a:spcPts val="0"/>
                        </a:spcAft>
                        <a:buFont typeface="+mj-lt"/>
                        <a:buAutoNum type="arabicPeriod"/>
                      </a:pPr>
                      <a:r>
                        <a:rPr lang="es-CO" sz="500" dirty="0">
                          <a:solidFill>
                            <a:schemeClr val="tx1"/>
                          </a:solidFill>
                          <a:effectLst/>
                        </a:rPr>
                        <a:t>¿Qué grupo poblacional en el municipio de Girardot tiene un mayor impacto en educación?</a:t>
                      </a:r>
                      <a:endParaRPr lang="es-CO" sz="600" dirty="0">
                        <a:solidFill>
                          <a:schemeClr val="tx1"/>
                        </a:solidFill>
                        <a:effectLst/>
                      </a:endParaRPr>
                    </a:p>
                    <a:p>
                      <a:pPr>
                        <a:lnSpc>
                          <a:spcPct val="200000"/>
                        </a:lnSpc>
                        <a:spcAft>
                          <a:spcPts val="0"/>
                        </a:spcAft>
                      </a:pPr>
                      <a:r>
                        <a:rPr lang="es-CO" sz="500" dirty="0">
                          <a:solidFill>
                            <a:schemeClr val="tx1"/>
                          </a:solidFill>
                          <a:effectLst/>
                        </a:rPr>
                        <a:t> </a:t>
                      </a:r>
                      <a:endParaRPr lang="es-CO" sz="600" dirty="0">
                        <a:solidFill>
                          <a:schemeClr val="tx1"/>
                        </a:solidFill>
                        <a:effectLst/>
                      </a:endParaRPr>
                    </a:p>
                    <a:p>
                      <a:pPr algn="r">
                        <a:lnSpc>
                          <a:spcPct val="200000"/>
                        </a:lnSpc>
                        <a:spcAft>
                          <a:spcPts val="0"/>
                        </a:spcAft>
                      </a:pPr>
                      <a:r>
                        <a:rPr lang="es-CO" sz="500" dirty="0">
                          <a:solidFill>
                            <a:schemeClr val="tx1"/>
                          </a:solidFill>
                          <a:effectLst/>
                        </a:rPr>
                        <a:t> </a:t>
                      </a:r>
                      <a:endParaRPr lang="es-CO" sz="600" dirty="0">
                        <a:solidFill>
                          <a:schemeClr val="tx1"/>
                        </a:solidFill>
                        <a:effectLst/>
                      </a:endParaRPr>
                    </a:p>
                    <a:p>
                      <a:pPr algn="r">
                        <a:lnSpc>
                          <a:spcPct val="200000"/>
                        </a:lnSpc>
                        <a:spcAft>
                          <a:spcPts val="0"/>
                        </a:spcAft>
                      </a:pPr>
                      <a:r>
                        <a:rPr lang="es-CO" sz="500" dirty="0">
                          <a:solidFill>
                            <a:schemeClr val="tx1"/>
                          </a:solidFill>
                          <a:effectLst/>
                        </a:rPr>
                        <a:t>Muchas gracias por su colaboración.</a:t>
                      </a:r>
                      <a:endParaRPr lang="es-CO"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8" marR="35848" marT="0" marB="0">
                    <a:solidFill>
                      <a:srgbClr val="FFEFC1"/>
                    </a:solidFill>
                  </a:tcPr>
                </a:tc>
                <a:extLst>
                  <a:ext uri="{0D108BD9-81ED-4DB2-BD59-A6C34878D82A}">
                    <a16:rowId xmlns:a16="http://schemas.microsoft.com/office/drawing/2014/main" val="650147722"/>
                  </a:ext>
                </a:extLst>
              </a:tr>
            </a:tbl>
          </a:graphicData>
        </a:graphic>
      </p:graphicFrame>
      <p:graphicFrame>
        <p:nvGraphicFramePr>
          <p:cNvPr id="8" name="Marcador de contenido 7"/>
          <p:cNvGraphicFramePr>
            <a:graphicFrameLocks noGrp="1"/>
          </p:cNvGraphicFramePr>
          <p:nvPr>
            <p:ph sz="quarter" idx="16"/>
            <p:extLst>
              <p:ext uri="{D42A27DB-BD31-4B8C-83A1-F6EECF244321}">
                <p14:modId xmlns:p14="http://schemas.microsoft.com/office/powerpoint/2010/main" val="2214482947"/>
              </p:ext>
            </p:extLst>
          </p:nvPr>
        </p:nvGraphicFramePr>
        <p:xfrm>
          <a:off x="7603814" y="2733262"/>
          <a:ext cx="2643809" cy="3076478"/>
        </p:xfrm>
        <a:graphic>
          <a:graphicData uri="http://schemas.openxmlformats.org/drawingml/2006/table">
            <a:tbl>
              <a:tblPr firstRow="1" firstCol="1" bandRow="1">
                <a:tableStyleId>{5C22544A-7EE6-4342-B048-85BDC9FD1C3A}</a:tableStyleId>
              </a:tblPr>
              <a:tblGrid>
                <a:gridCol w="1558024">
                  <a:extLst>
                    <a:ext uri="{9D8B030D-6E8A-4147-A177-3AD203B41FA5}">
                      <a16:colId xmlns:a16="http://schemas.microsoft.com/office/drawing/2014/main" val="772140371"/>
                    </a:ext>
                  </a:extLst>
                </a:gridCol>
                <a:gridCol w="1085785">
                  <a:extLst>
                    <a:ext uri="{9D8B030D-6E8A-4147-A177-3AD203B41FA5}">
                      <a16:colId xmlns:a16="http://schemas.microsoft.com/office/drawing/2014/main" val="47415588"/>
                    </a:ext>
                  </a:extLst>
                </a:gridCol>
              </a:tblGrid>
              <a:tr h="1064798">
                <a:tc gridSpan="2">
                  <a:txBody>
                    <a:bodyPr/>
                    <a:lstStyle/>
                    <a:p>
                      <a:pPr algn="ctr">
                        <a:lnSpc>
                          <a:spcPct val="107000"/>
                        </a:lnSpc>
                        <a:spcAft>
                          <a:spcPts val="0"/>
                        </a:spcAft>
                      </a:pPr>
                      <a:endParaRPr lang="es-CO" sz="600" dirty="0" smtClean="0">
                        <a:solidFill>
                          <a:schemeClr val="tx1"/>
                        </a:solidFill>
                        <a:effectLst/>
                      </a:endParaRPr>
                    </a:p>
                    <a:p>
                      <a:pPr algn="ctr">
                        <a:lnSpc>
                          <a:spcPct val="107000"/>
                        </a:lnSpc>
                        <a:spcAft>
                          <a:spcPts val="0"/>
                        </a:spcAft>
                      </a:pPr>
                      <a:r>
                        <a:rPr lang="es-CO" sz="600" dirty="0" smtClean="0">
                          <a:solidFill>
                            <a:schemeClr val="tx1"/>
                          </a:solidFill>
                          <a:effectLst/>
                        </a:rPr>
                        <a:t>UNIDAD 2 - FASE 3 - PROFUNDIZACIÓN</a:t>
                      </a:r>
                    </a:p>
                    <a:p>
                      <a:pPr algn="ctr">
                        <a:lnSpc>
                          <a:spcPct val="200000"/>
                        </a:lnSpc>
                        <a:spcAft>
                          <a:spcPts val="0"/>
                        </a:spcAft>
                      </a:pPr>
                      <a:r>
                        <a:rPr lang="es-CO" sz="600" dirty="0" smtClean="0">
                          <a:solidFill>
                            <a:schemeClr val="tx1"/>
                          </a:solidFill>
                          <a:effectLst/>
                        </a:rPr>
                        <a:t>MAPAS </a:t>
                      </a:r>
                      <a:r>
                        <a:rPr lang="es-CO" sz="600" dirty="0">
                          <a:solidFill>
                            <a:schemeClr val="tx1"/>
                          </a:solidFill>
                          <a:effectLst/>
                        </a:rPr>
                        <a:t>DE CONOCIMIENTO REGIONAL</a:t>
                      </a:r>
                    </a:p>
                    <a:p>
                      <a:pPr algn="ctr">
                        <a:lnSpc>
                          <a:spcPct val="200000"/>
                        </a:lnSpc>
                        <a:spcAft>
                          <a:spcPts val="0"/>
                        </a:spcAft>
                      </a:pPr>
                      <a:r>
                        <a:rPr lang="es-CO" sz="600" dirty="0">
                          <a:solidFill>
                            <a:schemeClr val="tx1"/>
                          </a:solidFill>
                          <a:effectLst/>
                        </a:rPr>
                        <a:t>Encuesta aplicada a la comunidad del municipio de Girardot </a:t>
                      </a:r>
                      <a:r>
                        <a:rPr lang="es-CO" sz="600" dirty="0" smtClean="0">
                          <a:solidFill>
                            <a:schemeClr val="tx1"/>
                          </a:solidFill>
                          <a:effectLst/>
                        </a:rPr>
                        <a:t>Cundinamarca</a:t>
                      </a:r>
                      <a:r>
                        <a:rPr lang="es-CO" sz="600" dirty="0">
                          <a:solidFill>
                            <a:schemeClr val="tx1"/>
                          </a:solidFill>
                          <a:effectLst/>
                        </a:rPr>
                        <a:t> </a:t>
                      </a:r>
                    </a:p>
                    <a:p>
                      <a:pPr>
                        <a:lnSpc>
                          <a:spcPct val="200000"/>
                        </a:lnSpc>
                        <a:spcAft>
                          <a:spcPts val="0"/>
                        </a:spcAft>
                      </a:pPr>
                      <a:r>
                        <a:rPr lang="es-CO" sz="600" dirty="0">
                          <a:solidFill>
                            <a:schemeClr val="tx1"/>
                          </a:solidFill>
                          <a:effectLst/>
                        </a:rPr>
                        <a:t>Nombre y apellidos:  </a:t>
                      </a:r>
                      <a:r>
                        <a:rPr lang="es-CO" sz="600" dirty="0" smtClean="0">
                          <a:solidFill>
                            <a:schemeClr val="tx1"/>
                          </a:solidFill>
                          <a:effectLst/>
                        </a:rPr>
                        <a:t>_______________________________</a:t>
                      </a:r>
                      <a:r>
                        <a:rPr lang="es-CO" sz="600" baseline="0" dirty="0" smtClean="0">
                          <a:solidFill>
                            <a:schemeClr val="tx1"/>
                          </a:solidFill>
                          <a:effectLst/>
                        </a:rPr>
                        <a:t>             </a:t>
                      </a:r>
                      <a:r>
                        <a:rPr lang="es-CO" sz="600" dirty="0" smtClean="0">
                          <a:solidFill>
                            <a:schemeClr val="tx1"/>
                          </a:solidFill>
                          <a:effectLst/>
                        </a:rPr>
                        <a:t> </a:t>
                      </a:r>
                      <a:r>
                        <a:rPr lang="es-CO" sz="600" dirty="0">
                          <a:solidFill>
                            <a:schemeClr val="tx1"/>
                          </a:solidFill>
                          <a:effectLst/>
                        </a:rPr>
                        <a:t>Edad: _____    </a:t>
                      </a:r>
                    </a:p>
                    <a:p>
                      <a:pPr>
                        <a:lnSpc>
                          <a:spcPct val="107000"/>
                        </a:lnSpc>
                        <a:spcAft>
                          <a:spcPts val="0"/>
                        </a:spcAft>
                      </a:pPr>
                      <a:r>
                        <a:rPr lang="es-CO" sz="600" dirty="0">
                          <a:solidFill>
                            <a:schemeClr val="tx1"/>
                          </a:solidFill>
                          <a:effectLst/>
                        </a:rPr>
                        <a:t>Género:  M ___   F ___                                              </a:t>
                      </a:r>
                      <a:r>
                        <a:rPr lang="es-CO" sz="600" dirty="0" smtClean="0">
                          <a:solidFill>
                            <a:schemeClr val="tx1"/>
                          </a:solidFill>
                          <a:effectLst/>
                        </a:rPr>
                        <a:t>Ocupación</a:t>
                      </a:r>
                      <a:r>
                        <a:rPr lang="es-CO" sz="600" dirty="0">
                          <a:solidFill>
                            <a:schemeClr val="tx1"/>
                          </a:solidFill>
                          <a:effectLst/>
                        </a:rPr>
                        <a:t>: </a:t>
                      </a:r>
                      <a:r>
                        <a:rPr lang="es-CO" sz="600" dirty="0" smtClean="0">
                          <a:solidFill>
                            <a:schemeClr val="tx1"/>
                          </a:solidFill>
                          <a:effectLst/>
                        </a:rPr>
                        <a:t>_________________ </a:t>
                      </a:r>
                      <a:endParaRPr lang="es-CO" sz="600" dirty="0">
                        <a:solidFill>
                          <a:schemeClr val="tx1"/>
                        </a:solidFill>
                        <a:effectLst/>
                      </a:endParaRPr>
                    </a:p>
                    <a:p>
                      <a:pPr>
                        <a:lnSpc>
                          <a:spcPct val="200000"/>
                        </a:lnSpc>
                        <a:spcAft>
                          <a:spcPts val="0"/>
                        </a:spcAft>
                      </a:pPr>
                      <a:r>
                        <a:rPr lang="es-CO" sz="600" dirty="0">
                          <a:solidFill>
                            <a:schemeClr val="tx1"/>
                          </a:solidFill>
                          <a:effectLst/>
                        </a:rPr>
                        <a:t>Rellene solo un ovalo para cada una las respuesta.</a:t>
                      </a:r>
                      <a:endParaRPr lang="es-CO"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1" marR="38101" marT="0" marB="0">
                    <a:solidFill>
                      <a:srgbClr val="FFEFC1"/>
                    </a:solidFill>
                  </a:tcPr>
                </a:tc>
                <a:tc hMerge="1">
                  <a:txBody>
                    <a:bodyPr/>
                    <a:lstStyle/>
                    <a:p>
                      <a:endParaRPr lang="es-CO"/>
                    </a:p>
                  </a:txBody>
                  <a:tcPr/>
                </a:tc>
                <a:extLst>
                  <a:ext uri="{0D108BD9-81ED-4DB2-BD59-A6C34878D82A}">
                    <a16:rowId xmlns:a16="http://schemas.microsoft.com/office/drawing/2014/main" val="976834913"/>
                  </a:ext>
                </a:extLst>
              </a:tr>
              <a:tr h="173472">
                <a:tc>
                  <a:txBody>
                    <a:bodyPr/>
                    <a:lstStyle/>
                    <a:p>
                      <a:pPr marL="457200" algn="ctr">
                        <a:lnSpc>
                          <a:spcPct val="200000"/>
                        </a:lnSpc>
                        <a:spcAft>
                          <a:spcPts val="0"/>
                        </a:spcAft>
                      </a:pPr>
                      <a:r>
                        <a:rPr lang="es-CO" sz="600" dirty="0">
                          <a:solidFill>
                            <a:schemeClr val="tx1"/>
                          </a:solidFill>
                          <a:effectLst/>
                        </a:rPr>
                        <a:t>Pregunta</a:t>
                      </a:r>
                      <a:endParaRPr lang="es-CO"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1" marR="38101" marT="0" marB="0">
                    <a:solidFill>
                      <a:srgbClr val="FFEFC1"/>
                    </a:solidFill>
                  </a:tcPr>
                </a:tc>
                <a:tc>
                  <a:txBody>
                    <a:bodyPr/>
                    <a:lstStyle/>
                    <a:p>
                      <a:pPr marL="457200" algn="ctr">
                        <a:lnSpc>
                          <a:spcPct val="200000"/>
                        </a:lnSpc>
                        <a:spcAft>
                          <a:spcPts val="0"/>
                        </a:spcAft>
                      </a:pPr>
                      <a:r>
                        <a:rPr lang="es-CO" sz="600" dirty="0">
                          <a:solidFill>
                            <a:schemeClr val="tx1"/>
                          </a:solidFill>
                          <a:effectLst/>
                        </a:rPr>
                        <a:t>Respuesta</a:t>
                      </a:r>
                      <a:endParaRPr lang="es-CO"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1" marR="38101" marT="0" marB="0">
                    <a:solidFill>
                      <a:srgbClr val="FFEFC1"/>
                    </a:solidFill>
                  </a:tcPr>
                </a:tc>
                <a:extLst>
                  <a:ext uri="{0D108BD9-81ED-4DB2-BD59-A6C34878D82A}">
                    <a16:rowId xmlns:a16="http://schemas.microsoft.com/office/drawing/2014/main" val="837507424"/>
                  </a:ext>
                </a:extLst>
              </a:tr>
              <a:tr h="520417">
                <a:tc>
                  <a:txBody>
                    <a:bodyPr/>
                    <a:lstStyle/>
                    <a:p>
                      <a:pPr>
                        <a:lnSpc>
                          <a:spcPct val="200000"/>
                        </a:lnSpc>
                        <a:spcAft>
                          <a:spcPts val="0"/>
                        </a:spcAft>
                      </a:pPr>
                      <a:r>
                        <a:rPr lang="es-CO" sz="600" dirty="0">
                          <a:solidFill>
                            <a:schemeClr val="tx1"/>
                          </a:solidFill>
                          <a:effectLst/>
                        </a:rPr>
                        <a:t>1. Cómo le parece a usted  el manejo para velar y garantizar la educación en el municipio de Girardot</a:t>
                      </a:r>
                      <a:endParaRPr lang="es-CO"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1" marR="38101" marT="0" marB="0">
                    <a:solidFill>
                      <a:srgbClr val="FFEFC1"/>
                    </a:solidFill>
                  </a:tcPr>
                </a:tc>
                <a:tc>
                  <a:txBody>
                    <a:bodyPr/>
                    <a:lstStyle/>
                    <a:p>
                      <a:pPr>
                        <a:lnSpc>
                          <a:spcPct val="200000"/>
                        </a:lnSpc>
                        <a:spcAft>
                          <a:spcPts val="0"/>
                        </a:spcAft>
                      </a:pPr>
                      <a:r>
                        <a:rPr lang="es-CO" sz="600" dirty="0">
                          <a:solidFill>
                            <a:schemeClr val="tx1"/>
                          </a:solidFill>
                          <a:effectLst/>
                        </a:rPr>
                        <a:t>  Bueno         Regular         Malo                </a:t>
                      </a:r>
                      <a:endParaRPr lang="es-CO"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1" marR="38101" marT="0" marB="0">
                    <a:solidFill>
                      <a:srgbClr val="FFEFC1"/>
                    </a:solidFill>
                  </a:tcPr>
                </a:tc>
                <a:extLst>
                  <a:ext uri="{0D108BD9-81ED-4DB2-BD59-A6C34878D82A}">
                    <a16:rowId xmlns:a16="http://schemas.microsoft.com/office/drawing/2014/main" val="2144446372"/>
                  </a:ext>
                </a:extLst>
              </a:tr>
              <a:tr h="520417">
                <a:tc>
                  <a:txBody>
                    <a:bodyPr/>
                    <a:lstStyle/>
                    <a:p>
                      <a:pPr>
                        <a:lnSpc>
                          <a:spcPct val="200000"/>
                        </a:lnSpc>
                        <a:spcAft>
                          <a:spcPts val="0"/>
                        </a:spcAft>
                      </a:pPr>
                      <a:r>
                        <a:rPr lang="es-CO" sz="600">
                          <a:solidFill>
                            <a:schemeClr val="tx1"/>
                          </a:solidFill>
                          <a:effectLst/>
                        </a:rPr>
                        <a:t>2. Usted cree que puede verse afectado por las problemáticas de educación en el municipio de Girardot</a:t>
                      </a:r>
                      <a:endParaRPr lang="es-CO" sz="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1" marR="38101" marT="0" marB="0">
                    <a:solidFill>
                      <a:srgbClr val="FFEFC1"/>
                    </a:solidFill>
                  </a:tcPr>
                </a:tc>
                <a:tc>
                  <a:txBody>
                    <a:bodyPr/>
                    <a:lstStyle/>
                    <a:p>
                      <a:pPr>
                        <a:lnSpc>
                          <a:spcPct val="200000"/>
                        </a:lnSpc>
                        <a:spcAft>
                          <a:spcPts val="0"/>
                        </a:spcAft>
                      </a:pPr>
                      <a:r>
                        <a:rPr lang="es-CO" sz="600" dirty="0">
                          <a:solidFill>
                            <a:schemeClr val="tx1"/>
                          </a:solidFill>
                          <a:effectLst/>
                        </a:rPr>
                        <a:t>   </a:t>
                      </a:r>
                      <a:r>
                        <a:rPr lang="es-CO" sz="600" dirty="0" smtClean="0">
                          <a:solidFill>
                            <a:schemeClr val="tx1"/>
                          </a:solidFill>
                          <a:effectLst/>
                        </a:rPr>
                        <a:t>    </a:t>
                      </a:r>
                      <a:r>
                        <a:rPr lang="es-CO" sz="600" dirty="0">
                          <a:solidFill>
                            <a:schemeClr val="tx1"/>
                          </a:solidFill>
                          <a:effectLst/>
                        </a:rPr>
                        <a:t>Sí                        No                      </a:t>
                      </a:r>
                      <a:endParaRPr lang="es-CO"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1" marR="38101" marT="0" marB="0">
                    <a:solidFill>
                      <a:srgbClr val="FFEFC1"/>
                    </a:solidFill>
                  </a:tcPr>
                </a:tc>
                <a:extLst>
                  <a:ext uri="{0D108BD9-81ED-4DB2-BD59-A6C34878D82A}">
                    <a16:rowId xmlns:a16="http://schemas.microsoft.com/office/drawing/2014/main" val="45000945"/>
                  </a:ext>
                </a:extLst>
              </a:tr>
              <a:tr h="520417">
                <a:tc>
                  <a:txBody>
                    <a:bodyPr/>
                    <a:lstStyle/>
                    <a:p>
                      <a:pPr>
                        <a:lnSpc>
                          <a:spcPct val="200000"/>
                        </a:lnSpc>
                        <a:spcAft>
                          <a:spcPts val="0"/>
                        </a:spcAft>
                      </a:pPr>
                      <a:r>
                        <a:rPr lang="es-CO" sz="600" dirty="0">
                          <a:solidFill>
                            <a:schemeClr val="tx1"/>
                          </a:solidFill>
                          <a:effectLst/>
                        </a:rPr>
                        <a:t>3. Le parece que el grupo poblacional en el municipio de Girardot tiene un mayor impacto en educación</a:t>
                      </a:r>
                      <a:endParaRPr lang="es-CO"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1" marR="38101" marT="0" marB="0">
                    <a:solidFill>
                      <a:srgbClr val="FFEFC1"/>
                    </a:solidFill>
                  </a:tcPr>
                </a:tc>
                <a:tc>
                  <a:txBody>
                    <a:bodyPr/>
                    <a:lstStyle/>
                    <a:p>
                      <a:pPr>
                        <a:lnSpc>
                          <a:spcPct val="200000"/>
                        </a:lnSpc>
                        <a:spcAft>
                          <a:spcPts val="0"/>
                        </a:spcAft>
                      </a:pPr>
                      <a:r>
                        <a:rPr lang="es-CO" sz="600" dirty="0">
                          <a:solidFill>
                            <a:schemeClr val="tx1"/>
                          </a:solidFill>
                          <a:effectLst/>
                        </a:rPr>
                        <a:t>     </a:t>
                      </a:r>
                      <a:r>
                        <a:rPr lang="es-CO" sz="600" dirty="0" smtClean="0">
                          <a:solidFill>
                            <a:schemeClr val="tx1"/>
                          </a:solidFill>
                          <a:effectLst/>
                        </a:rPr>
                        <a:t>   Sí                       No </a:t>
                      </a:r>
                    </a:p>
                    <a:p>
                      <a:pPr>
                        <a:lnSpc>
                          <a:spcPct val="200000"/>
                        </a:lnSpc>
                        <a:spcAft>
                          <a:spcPts val="0"/>
                        </a:spcAft>
                      </a:pPr>
                      <a:r>
                        <a:rPr lang="es-CO" sz="600" dirty="0" smtClean="0">
                          <a:solidFill>
                            <a:schemeClr val="tx1"/>
                          </a:solidFill>
                          <a:effectLst/>
                        </a:rPr>
                        <a:t>                     </a:t>
                      </a:r>
                      <a:endParaRPr lang="es-CO"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1" marR="38101" marT="0" marB="0">
                    <a:solidFill>
                      <a:srgbClr val="FFEFC1"/>
                    </a:solidFill>
                  </a:tcPr>
                </a:tc>
                <a:extLst>
                  <a:ext uri="{0D108BD9-81ED-4DB2-BD59-A6C34878D82A}">
                    <a16:rowId xmlns:a16="http://schemas.microsoft.com/office/drawing/2014/main" val="4226845221"/>
                  </a:ext>
                </a:extLst>
              </a:tr>
              <a:tr h="173472">
                <a:tc gridSpan="2">
                  <a:txBody>
                    <a:bodyPr/>
                    <a:lstStyle/>
                    <a:p>
                      <a:pPr algn="r">
                        <a:lnSpc>
                          <a:spcPct val="200000"/>
                        </a:lnSpc>
                        <a:spcAft>
                          <a:spcPts val="0"/>
                        </a:spcAft>
                      </a:pPr>
                      <a:r>
                        <a:rPr lang="es-CO" sz="600" dirty="0">
                          <a:solidFill>
                            <a:schemeClr val="tx1"/>
                          </a:solidFill>
                          <a:effectLst/>
                        </a:rPr>
                        <a:t>Muchas gracias por su colaboración.</a:t>
                      </a:r>
                      <a:endParaRPr lang="es-CO"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1" marR="38101" marT="0" marB="0">
                    <a:solidFill>
                      <a:srgbClr val="FFEFC1"/>
                    </a:solidFill>
                  </a:tcPr>
                </a:tc>
                <a:tc hMerge="1">
                  <a:txBody>
                    <a:bodyPr/>
                    <a:lstStyle/>
                    <a:p>
                      <a:endParaRPr lang="es-CO"/>
                    </a:p>
                  </a:txBody>
                  <a:tcPr/>
                </a:tc>
                <a:extLst>
                  <a:ext uri="{0D108BD9-81ED-4DB2-BD59-A6C34878D82A}">
                    <a16:rowId xmlns:a16="http://schemas.microsoft.com/office/drawing/2014/main" val="4004767834"/>
                  </a:ext>
                </a:extLst>
              </a:tr>
            </a:tbl>
          </a:graphicData>
        </a:graphic>
      </p:graphicFrame>
      <p:pic>
        <p:nvPicPr>
          <p:cNvPr id="2049" name="Imagen 1" descr="arc_1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1950" cy="342900"/>
          </a:xfrm>
          <a:prstGeom prst="rect">
            <a:avLst/>
          </a:prstGeom>
          <a:noFill/>
          <a:extLst>
            <a:ext uri="{909E8E84-426E-40DD-AFC4-6F175D3DCCD1}">
              <a14:hiddenFill xmlns:a14="http://schemas.microsoft.com/office/drawing/2010/main">
                <a:solidFill>
                  <a:srgbClr val="FFFFFF"/>
                </a:solidFill>
              </a14:hiddenFill>
            </a:ext>
          </a:extLst>
        </p:spPr>
      </p:pic>
      <p:sp>
        <p:nvSpPr>
          <p:cNvPr id="11" name="Elipse 10"/>
          <p:cNvSpPr/>
          <p:nvPr/>
        </p:nvSpPr>
        <p:spPr>
          <a:xfrm>
            <a:off x="9272138" y="4171764"/>
            <a:ext cx="168076" cy="165022"/>
          </a:xfrm>
          <a:prstGeom prst="ellipse">
            <a:avLst/>
          </a:prstGeom>
          <a:solidFill>
            <a:srgbClr val="FFFFCC"/>
          </a:solidFill>
          <a:ln>
            <a:solidFill>
              <a:schemeClr val="tx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18" name="Elipse 17"/>
          <p:cNvSpPr/>
          <p:nvPr/>
        </p:nvSpPr>
        <p:spPr>
          <a:xfrm>
            <a:off x="9634239" y="4171764"/>
            <a:ext cx="168076" cy="165022"/>
          </a:xfrm>
          <a:prstGeom prst="ellipse">
            <a:avLst/>
          </a:prstGeom>
          <a:solidFill>
            <a:srgbClr val="FFFFCC"/>
          </a:solidFill>
          <a:ln>
            <a:solidFill>
              <a:schemeClr val="tx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19" name="Elipse 18"/>
          <p:cNvSpPr/>
          <p:nvPr/>
        </p:nvSpPr>
        <p:spPr>
          <a:xfrm>
            <a:off x="9959636" y="4171764"/>
            <a:ext cx="168076" cy="165022"/>
          </a:xfrm>
          <a:prstGeom prst="ellipse">
            <a:avLst/>
          </a:prstGeom>
          <a:solidFill>
            <a:srgbClr val="FFFFCC"/>
          </a:solidFill>
          <a:ln>
            <a:solidFill>
              <a:schemeClr val="tx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20" name="Elipse 19"/>
          <p:cNvSpPr/>
          <p:nvPr/>
        </p:nvSpPr>
        <p:spPr>
          <a:xfrm>
            <a:off x="9272138" y="4655723"/>
            <a:ext cx="168076" cy="165022"/>
          </a:xfrm>
          <a:prstGeom prst="ellipse">
            <a:avLst/>
          </a:prstGeom>
          <a:solidFill>
            <a:srgbClr val="FFFFCC"/>
          </a:solidFill>
          <a:ln>
            <a:solidFill>
              <a:schemeClr val="tx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21" name="Elipse 20"/>
          <p:cNvSpPr/>
          <p:nvPr/>
        </p:nvSpPr>
        <p:spPr>
          <a:xfrm>
            <a:off x="9757666" y="4651041"/>
            <a:ext cx="168076" cy="165022"/>
          </a:xfrm>
          <a:prstGeom prst="ellipse">
            <a:avLst/>
          </a:prstGeom>
          <a:solidFill>
            <a:srgbClr val="FFFFCC"/>
          </a:solidFill>
          <a:ln>
            <a:solidFill>
              <a:schemeClr val="tx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22" name="Elipse 21"/>
          <p:cNvSpPr/>
          <p:nvPr/>
        </p:nvSpPr>
        <p:spPr>
          <a:xfrm>
            <a:off x="9272138" y="5183339"/>
            <a:ext cx="168076" cy="165022"/>
          </a:xfrm>
          <a:prstGeom prst="ellipse">
            <a:avLst/>
          </a:prstGeom>
          <a:solidFill>
            <a:srgbClr val="FFFFCC"/>
          </a:solidFill>
          <a:ln>
            <a:solidFill>
              <a:schemeClr val="tx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23" name="Elipse 22"/>
          <p:cNvSpPr/>
          <p:nvPr/>
        </p:nvSpPr>
        <p:spPr>
          <a:xfrm>
            <a:off x="9757666" y="5182597"/>
            <a:ext cx="168076" cy="165022"/>
          </a:xfrm>
          <a:prstGeom prst="ellipse">
            <a:avLst/>
          </a:prstGeom>
          <a:solidFill>
            <a:srgbClr val="FFFFCC"/>
          </a:solidFill>
          <a:ln>
            <a:solidFill>
              <a:schemeClr val="tx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Tree>
    <p:extLst>
      <p:ext uri="{BB962C8B-B14F-4D97-AF65-F5344CB8AC3E}">
        <p14:creationId xmlns:p14="http://schemas.microsoft.com/office/powerpoint/2010/main" val="3516878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5950" y="297666"/>
            <a:ext cx="10172700" cy="1607334"/>
          </a:xfrm>
        </p:spPr>
        <p:txBody>
          <a:bodyPr>
            <a:noAutofit/>
          </a:bodyPr>
          <a:lstStyle/>
          <a:p>
            <a:r>
              <a:rPr lang="es-CO" sz="3200" b="1" dirty="0">
                <a:solidFill>
                  <a:srgbClr val="3FCD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INSTRUMENTOS DE RECOLECCIÓN Y JUSTIFICACIÓN DE SU RELACIÓN CON LAS CATEGORÍAS DE ANÁLISIS Y PREGUNTAS PROBLEMATIZADORAS</a:t>
            </a:r>
            <a:r>
              <a:rPr lang="es-CO" sz="3600" b="1" dirty="0">
                <a:solidFill>
                  <a:srgbClr val="3FCD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s-CO" sz="3600" dirty="0">
              <a:effectLst>
                <a:outerShdw blurRad="38100" dist="38100" dir="2700000" algn="tl">
                  <a:srgbClr val="000000">
                    <a:alpha val="43137"/>
                  </a:srgbClr>
                </a:outerShdw>
              </a:effectLst>
            </a:endParaRPr>
          </a:p>
        </p:txBody>
      </p:sp>
      <p:graphicFrame>
        <p:nvGraphicFramePr>
          <p:cNvPr id="3" name="Tabla 2"/>
          <p:cNvGraphicFramePr>
            <a:graphicFrameLocks noGrp="1"/>
          </p:cNvGraphicFramePr>
          <p:nvPr>
            <p:extLst>
              <p:ext uri="{D42A27DB-BD31-4B8C-83A1-F6EECF244321}">
                <p14:modId xmlns:p14="http://schemas.microsoft.com/office/powerpoint/2010/main" val="3542481598"/>
              </p:ext>
            </p:extLst>
          </p:nvPr>
        </p:nvGraphicFramePr>
        <p:xfrm>
          <a:off x="778860" y="2247898"/>
          <a:ext cx="10860689" cy="4232453"/>
        </p:xfrm>
        <a:graphic>
          <a:graphicData uri="http://schemas.openxmlformats.org/drawingml/2006/table">
            <a:tbl>
              <a:tblPr firstRow="1" bandRow="1">
                <a:tableStyleId>{93296810-A885-4BE3-A3E7-6D5BEEA58F35}</a:tableStyleId>
              </a:tblPr>
              <a:tblGrid>
                <a:gridCol w="1426458">
                  <a:extLst>
                    <a:ext uri="{9D8B030D-6E8A-4147-A177-3AD203B41FA5}">
                      <a16:colId xmlns:a16="http://schemas.microsoft.com/office/drawing/2014/main" val="4199520907"/>
                    </a:ext>
                  </a:extLst>
                </a:gridCol>
                <a:gridCol w="2116595">
                  <a:extLst>
                    <a:ext uri="{9D8B030D-6E8A-4147-A177-3AD203B41FA5}">
                      <a16:colId xmlns:a16="http://schemas.microsoft.com/office/drawing/2014/main" val="1383628703"/>
                    </a:ext>
                  </a:extLst>
                </a:gridCol>
                <a:gridCol w="1335937">
                  <a:extLst>
                    <a:ext uri="{9D8B030D-6E8A-4147-A177-3AD203B41FA5}">
                      <a16:colId xmlns:a16="http://schemas.microsoft.com/office/drawing/2014/main" val="910708186"/>
                    </a:ext>
                  </a:extLst>
                </a:gridCol>
                <a:gridCol w="5981699">
                  <a:extLst>
                    <a:ext uri="{9D8B030D-6E8A-4147-A177-3AD203B41FA5}">
                      <a16:colId xmlns:a16="http://schemas.microsoft.com/office/drawing/2014/main" val="3089751540"/>
                    </a:ext>
                  </a:extLst>
                </a:gridCol>
              </a:tblGrid>
              <a:tr h="890983">
                <a:tc>
                  <a:txBody>
                    <a:bodyPr/>
                    <a:lstStyle/>
                    <a:p>
                      <a:pPr algn="ctr">
                        <a:lnSpc>
                          <a:spcPct val="107000"/>
                        </a:lnSpc>
                        <a:spcAft>
                          <a:spcPts val="0"/>
                        </a:spcAft>
                      </a:pPr>
                      <a:r>
                        <a:rPr lang="es-CO" sz="1200" dirty="0">
                          <a:solidFill>
                            <a:schemeClr val="tx1"/>
                          </a:solidFill>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s-CO" sz="1200" dirty="0">
                          <a:solidFill>
                            <a:schemeClr val="tx1"/>
                          </a:solidFill>
                          <a:effectLst/>
                          <a:latin typeface="Times New Roman" panose="02020603050405020304" pitchFamily="18" charset="0"/>
                          <a:cs typeface="Times New Roman" panose="02020603050405020304" pitchFamily="18" charset="0"/>
                        </a:rPr>
                        <a:t>CATEGORIA</a:t>
                      </a:r>
                      <a:endParaRPr lang="es-CO"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329" marR="46329" marT="0" marB="0">
                    <a:solidFill>
                      <a:schemeClr val="accent6">
                        <a:lumMod val="60000"/>
                        <a:lumOff val="40000"/>
                      </a:schemeClr>
                    </a:solidFill>
                  </a:tcPr>
                </a:tc>
                <a:tc>
                  <a:txBody>
                    <a:bodyPr/>
                    <a:lstStyle/>
                    <a:p>
                      <a:pPr algn="ctr">
                        <a:lnSpc>
                          <a:spcPct val="107000"/>
                        </a:lnSpc>
                        <a:spcAft>
                          <a:spcPts val="0"/>
                        </a:spcAft>
                      </a:pPr>
                      <a:endParaRPr lang="es-CO" sz="1200" dirty="0" smtClean="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s-CO" sz="1200" dirty="0" smtClean="0">
                          <a:solidFill>
                            <a:schemeClr val="tx1"/>
                          </a:solidFill>
                          <a:effectLst/>
                          <a:latin typeface="Times New Roman" panose="02020603050405020304" pitchFamily="18" charset="0"/>
                          <a:cs typeface="Times New Roman" panose="02020603050405020304" pitchFamily="18" charset="0"/>
                        </a:rPr>
                        <a:t>PREGUNTAS </a:t>
                      </a:r>
                      <a:r>
                        <a:rPr lang="es-CO" sz="1200" dirty="0">
                          <a:solidFill>
                            <a:schemeClr val="tx1"/>
                          </a:solidFill>
                          <a:effectLst/>
                          <a:latin typeface="Times New Roman" panose="02020603050405020304" pitchFamily="18" charset="0"/>
                          <a:cs typeface="Times New Roman" panose="02020603050405020304" pitchFamily="18" charset="0"/>
                        </a:rPr>
                        <a:t>PROBLEMATIZADORAS</a:t>
                      </a:r>
                      <a:endParaRPr lang="es-CO"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329" marR="46329" marT="0" marB="0">
                    <a:solidFill>
                      <a:schemeClr val="accent6">
                        <a:lumMod val="60000"/>
                        <a:lumOff val="40000"/>
                      </a:schemeClr>
                    </a:solidFill>
                  </a:tcPr>
                </a:tc>
                <a:tc>
                  <a:txBody>
                    <a:bodyPr/>
                    <a:lstStyle/>
                    <a:p>
                      <a:pPr algn="ctr">
                        <a:lnSpc>
                          <a:spcPct val="107000"/>
                        </a:lnSpc>
                        <a:spcAft>
                          <a:spcPts val="0"/>
                        </a:spcAft>
                      </a:pPr>
                      <a:r>
                        <a:rPr lang="es-CO" sz="1200" dirty="0">
                          <a:solidFill>
                            <a:schemeClr val="tx1"/>
                          </a:solidFill>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s-CO" sz="1200" dirty="0">
                          <a:solidFill>
                            <a:schemeClr val="tx1"/>
                          </a:solidFill>
                          <a:effectLst/>
                          <a:latin typeface="Times New Roman" panose="02020603050405020304" pitchFamily="18" charset="0"/>
                          <a:cs typeface="Times New Roman" panose="02020603050405020304" pitchFamily="18" charset="0"/>
                        </a:rPr>
                        <a:t>INSTRUMENTOS PARA LA RECOLECCIÓN DE LA</a:t>
                      </a:r>
                    </a:p>
                    <a:p>
                      <a:pPr algn="ctr">
                        <a:lnSpc>
                          <a:spcPct val="107000"/>
                        </a:lnSpc>
                        <a:spcAft>
                          <a:spcPts val="0"/>
                        </a:spcAft>
                      </a:pPr>
                      <a:r>
                        <a:rPr lang="es-CO" sz="1200" dirty="0">
                          <a:solidFill>
                            <a:schemeClr val="tx1"/>
                          </a:solidFill>
                          <a:effectLst/>
                          <a:latin typeface="Times New Roman" panose="02020603050405020304" pitchFamily="18" charset="0"/>
                          <a:cs typeface="Times New Roman" panose="02020603050405020304" pitchFamily="18" charset="0"/>
                        </a:rPr>
                        <a:t>INFORMACI ÓN</a:t>
                      </a:r>
                      <a:endParaRPr lang="es-CO"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7000"/>
                        </a:lnSpc>
                        <a:spcAft>
                          <a:spcPts val="0"/>
                        </a:spcAft>
                      </a:pPr>
                      <a:endParaRPr lang="es-CO" sz="1200" kern="1200" dirty="0" smtClean="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s-CO" sz="1200" b="1" kern="1200" dirty="0" smtClean="0">
                          <a:solidFill>
                            <a:schemeClr val="tx1"/>
                          </a:solidFill>
                          <a:effectLst/>
                          <a:latin typeface="Times New Roman" panose="02020603050405020304" pitchFamily="18" charset="0"/>
                          <a:cs typeface="Times New Roman" panose="02020603050405020304" pitchFamily="18" charset="0"/>
                        </a:rPr>
                        <a:t>RELACIÓN CON LAS CATEGORÍAS DE ANÁLISIS Y PREGUNTAS PROBLEMATIZADORAS</a:t>
                      </a:r>
                      <a:endParaRPr lang="es-CO"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201541161"/>
                  </a:ext>
                </a:extLst>
              </a:tr>
              <a:tr h="1214776">
                <a:tc>
                  <a:txBody>
                    <a:bodyPr/>
                    <a:lstStyle/>
                    <a:p>
                      <a:pPr algn="ctr">
                        <a:lnSpc>
                          <a:spcPct val="107000"/>
                        </a:lnSpc>
                        <a:spcAft>
                          <a:spcPts val="0"/>
                        </a:spcAft>
                      </a:pPr>
                      <a:r>
                        <a:rPr lang="es-CO" sz="1200" b="1" dirty="0">
                          <a:solidFill>
                            <a:schemeClr val="tx1"/>
                          </a:solidFill>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s-CO" sz="1200" b="1" dirty="0">
                          <a:solidFill>
                            <a:schemeClr val="tx1"/>
                          </a:solidFill>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s-CO" sz="1200" b="1" dirty="0">
                          <a:solidFill>
                            <a:schemeClr val="tx1"/>
                          </a:solidFill>
                          <a:effectLst/>
                          <a:latin typeface="Times New Roman" panose="02020603050405020304" pitchFamily="18" charset="0"/>
                          <a:cs typeface="Times New Roman" panose="02020603050405020304" pitchFamily="18" charset="0"/>
                        </a:rPr>
                        <a:t>DESCRIPCION</a:t>
                      </a:r>
                      <a:endParaRPr lang="es-CO"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329" marR="46329" marT="0" marB="0">
                    <a:solidFill>
                      <a:schemeClr val="accent6">
                        <a:lumMod val="20000"/>
                        <a:lumOff val="80000"/>
                      </a:schemeClr>
                    </a:solidFill>
                  </a:tcPr>
                </a:tc>
                <a:tc>
                  <a:txBody>
                    <a:bodyPr/>
                    <a:lstStyle/>
                    <a:p>
                      <a:pPr algn="l">
                        <a:lnSpc>
                          <a:spcPct val="107000"/>
                        </a:lnSpc>
                        <a:spcAft>
                          <a:spcPts val="0"/>
                        </a:spcAft>
                      </a:pPr>
                      <a:r>
                        <a:rPr lang="es-CO" sz="1200" dirty="0">
                          <a:effectLst/>
                          <a:latin typeface="Times New Roman" panose="02020603050405020304" pitchFamily="18" charset="0"/>
                          <a:cs typeface="Times New Roman" panose="02020603050405020304" pitchFamily="18" charset="0"/>
                        </a:rPr>
                        <a:t>¿Cómo debemos de velar y garantizar la educación en el municipio de Girardot?</a:t>
                      </a:r>
                    </a:p>
                    <a:p>
                      <a:pPr algn="l">
                        <a:lnSpc>
                          <a:spcPct val="107000"/>
                        </a:lnSpc>
                        <a:spcAft>
                          <a:spcPts val="0"/>
                        </a:spcAft>
                      </a:pPr>
                      <a:r>
                        <a:rPr lang="es-CO" sz="1200" dirty="0">
                          <a:effectLst/>
                          <a:latin typeface="Times New Roman" panose="02020603050405020304" pitchFamily="18" charset="0"/>
                          <a:cs typeface="Times New Roman" panose="02020603050405020304" pitchFamily="18" charset="0"/>
                        </a:rPr>
                        <a:t> </a:t>
                      </a:r>
                      <a:endParaRPr lang="es-CO" sz="1200" dirty="0" smtClean="0">
                        <a:effectLst/>
                        <a:latin typeface="Times New Roman" panose="02020603050405020304" pitchFamily="18" charset="0"/>
                        <a:cs typeface="Times New Roman" panose="02020603050405020304" pitchFamily="18" charset="0"/>
                      </a:endParaRPr>
                    </a:p>
                  </a:txBody>
                  <a:tcPr marL="46329" marR="46329" marT="0" marB="0">
                    <a:solidFill>
                      <a:schemeClr val="accent6">
                        <a:lumMod val="20000"/>
                        <a:lumOff val="80000"/>
                      </a:schemeClr>
                    </a:solidFill>
                  </a:tcPr>
                </a:tc>
                <a:tc>
                  <a:txBody>
                    <a:bodyPr/>
                    <a:lstStyle/>
                    <a:p>
                      <a:pPr>
                        <a:lnSpc>
                          <a:spcPct val="200000"/>
                        </a:lnSpc>
                        <a:spcAft>
                          <a:spcPts val="0"/>
                        </a:spcAft>
                      </a:pPr>
                      <a:r>
                        <a:rPr lang="es-CO" sz="1200" kern="1200" dirty="0" smtClean="0">
                          <a:effectLst/>
                          <a:latin typeface="Times New Roman" panose="02020603050405020304" pitchFamily="18" charset="0"/>
                          <a:cs typeface="Times New Roman" panose="02020603050405020304" pitchFamily="18" charset="0"/>
                        </a:rPr>
                        <a:t>         </a:t>
                      </a:r>
                    </a:p>
                    <a:p>
                      <a:pPr>
                        <a:lnSpc>
                          <a:spcPct val="200000"/>
                        </a:lnSpc>
                        <a:spcAft>
                          <a:spcPts val="0"/>
                        </a:spcAft>
                      </a:pPr>
                      <a:r>
                        <a:rPr lang="es-CO" sz="1200" kern="1200" dirty="0" smtClean="0">
                          <a:effectLst/>
                          <a:latin typeface="Times New Roman" panose="02020603050405020304" pitchFamily="18" charset="0"/>
                          <a:cs typeface="Times New Roman" panose="02020603050405020304" pitchFamily="18" charset="0"/>
                        </a:rPr>
                        <a:t>           Entrevista.</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200000"/>
                        </a:lnSpc>
                        <a:spcAft>
                          <a:spcPts val="0"/>
                        </a:spcAft>
                      </a:pPr>
                      <a:r>
                        <a:rPr lang="es-CO" sz="1200" dirty="0" smtClean="0">
                          <a:effectLst/>
                          <a:latin typeface="Times New Roman" panose="02020603050405020304" pitchFamily="18" charset="0"/>
                          <a:cs typeface="Times New Roman" panose="02020603050405020304" pitchFamily="18" charset="0"/>
                        </a:rPr>
                        <a:t>El municipio de Girardot apoya la educación</a:t>
                      </a:r>
                      <a:r>
                        <a:rPr lang="es-CO" sz="1200" baseline="0" dirty="0" smtClean="0">
                          <a:effectLst/>
                          <a:latin typeface="Times New Roman" panose="02020603050405020304" pitchFamily="18" charset="0"/>
                          <a:cs typeface="Times New Roman" panose="02020603050405020304" pitchFamily="18" charset="0"/>
                        </a:rPr>
                        <a:t> de sus pobladores y las nuevas generaciones</a:t>
                      </a:r>
                      <a:r>
                        <a:rPr lang="es-CO" sz="1200" dirty="0" smtClean="0">
                          <a:effectLst/>
                          <a:latin typeface="Times New Roman" panose="02020603050405020304" pitchFamily="18" charset="0"/>
                          <a:cs typeface="Times New Roman" panose="02020603050405020304" pitchFamily="18" charset="0"/>
                        </a:rPr>
                        <a:t> enriqueciendo sus oportunidades de ingreso a la educación superior</a:t>
                      </a:r>
                      <a:r>
                        <a:rPr lang="es-CO" sz="1200" baseline="0" dirty="0" smtClean="0">
                          <a:effectLst/>
                          <a:latin typeface="Times New Roman" panose="02020603050405020304" pitchFamily="18" charset="0"/>
                          <a:cs typeface="Times New Roman" panose="02020603050405020304" pitchFamily="18" charset="0"/>
                        </a:rPr>
                        <a:t> y el mejoramiento de sus condiciones de vida</a:t>
                      </a:r>
                      <a:r>
                        <a:rPr lang="es-CO" sz="1200" dirty="0" smtClean="0">
                          <a:effectLst/>
                          <a:latin typeface="Times New Roman" panose="02020603050405020304" pitchFamily="18" charset="0"/>
                          <a:cs typeface="Times New Roman" panose="02020603050405020304" pitchFamily="18" charset="0"/>
                        </a:rPr>
                        <a:t>.</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642967287"/>
                  </a:ext>
                </a:extLst>
              </a:tr>
              <a:tr h="866653">
                <a:tc>
                  <a:txBody>
                    <a:bodyPr/>
                    <a:lstStyle/>
                    <a:p>
                      <a:pPr algn="ctr">
                        <a:lnSpc>
                          <a:spcPct val="107000"/>
                        </a:lnSpc>
                        <a:spcAft>
                          <a:spcPts val="0"/>
                        </a:spcAft>
                      </a:pPr>
                      <a:r>
                        <a:rPr lang="es-CO" sz="1200" b="1" dirty="0">
                          <a:solidFill>
                            <a:schemeClr val="tx1"/>
                          </a:solidFill>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s-CO" sz="1200" b="1" dirty="0">
                          <a:solidFill>
                            <a:schemeClr val="tx1"/>
                          </a:solidFill>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s-CO" sz="1200" b="1" dirty="0">
                          <a:solidFill>
                            <a:schemeClr val="tx1"/>
                          </a:solidFill>
                          <a:effectLst/>
                          <a:latin typeface="Times New Roman" panose="02020603050405020304" pitchFamily="18" charset="0"/>
                          <a:cs typeface="Times New Roman" panose="02020603050405020304" pitchFamily="18" charset="0"/>
                        </a:rPr>
                        <a:t>EXPLICACION </a:t>
                      </a:r>
                      <a:endParaRPr lang="es-CO"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329" marR="46329" marT="0" marB="0">
                    <a:solidFill>
                      <a:schemeClr val="accent6">
                        <a:lumMod val="20000"/>
                        <a:lumOff val="80000"/>
                      </a:schemeClr>
                    </a:solidFill>
                  </a:tcPr>
                </a:tc>
                <a:tc>
                  <a:txBody>
                    <a:bodyPr/>
                    <a:lstStyle/>
                    <a:p>
                      <a:pPr algn="l">
                        <a:lnSpc>
                          <a:spcPct val="107000"/>
                        </a:lnSpc>
                        <a:spcAft>
                          <a:spcPts val="0"/>
                        </a:spcAft>
                      </a:pPr>
                      <a:r>
                        <a:rPr lang="es-CO" sz="1200" dirty="0">
                          <a:effectLst/>
                          <a:latin typeface="Times New Roman" panose="02020603050405020304" pitchFamily="18" charset="0"/>
                          <a:cs typeface="Times New Roman" panose="02020603050405020304" pitchFamily="18" charset="0"/>
                        </a:rPr>
                        <a:t>¿Cuáles son las problemáticas de educación en el municipio de </a:t>
                      </a:r>
                      <a:r>
                        <a:rPr lang="es-CO" sz="1200" dirty="0" smtClean="0">
                          <a:effectLst/>
                          <a:latin typeface="Times New Roman" panose="02020603050405020304" pitchFamily="18" charset="0"/>
                          <a:cs typeface="Times New Roman" panose="02020603050405020304" pitchFamily="18" charset="0"/>
                        </a:rPr>
                        <a:t>Girardot?</a:t>
                      </a:r>
                    </a:p>
                    <a:p>
                      <a:pPr algn="l">
                        <a:lnSpc>
                          <a:spcPct val="107000"/>
                        </a:lnSpc>
                        <a:spcAft>
                          <a:spcPts val="0"/>
                        </a:spcAft>
                      </a:pPr>
                      <a:r>
                        <a:rPr lang="es-CO" sz="1200" dirty="0" smtClean="0">
                          <a:effectLst/>
                          <a:latin typeface="Times New Roman" panose="02020603050405020304" pitchFamily="18" charset="0"/>
                          <a:cs typeface="Times New Roman" panose="02020603050405020304" pitchFamily="18" charset="0"/>
                        </a:rPr>
                        <a:t> </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329" marR="46329" marT="0" marB="0">
                    <a:solidFill>
                      <a:schemeClr val="accent6">
                        <a:lumMod val="20000"/>
                        <a:lumOff val="80000"/>
                      </a:schemeClr>
                    </a:solidFill>
                  </a:tcPr>
                </a:tc>
                <a:tc rowSpan="2">
                  <a:txBody>
                    <a:bodyPr/>
                    <a:lstStyle/>
                    <a:p>
                      <a:pPr algn="l">
                        <a:lnSpc>
                          <a:spcPct val="200000"/>
                        </a:lnSpc>
                        <a:spcAft>
                          <a:spcPts val="0"/>
                        </a:spcAft>
                      </a:pPr>
                      <a:r>
                        <a:rPr lang="es-CO" sz="1200" kern="1200" dirty="0" smtClean="0">
                          <a:effectLst/>
                          <a:latin typeface="Times New Roman" panose="02020603050405020304" pitchFamily="18" charset="0"/>
                          <a:cs typeface="Times New Roman" panose="02020603050405020304" pitchFamily="18" charset="0"/>
                        </a:rPr>
                        <a:t>       </a:t>
                      </a:r>
                    </a:p>
                    <a:p>
                      <a:pPr algn="l">
                        <a:lnSpc>
                          <a:spcPct val="200000"/>
                        </a:lnSpc>
                        <a:spcAft>
                          <a:spcPts val="0"/>
                        </a:spcAft>
                      </a:pPr>
                      <a:endParaRPr lang="es-CO" sz="1200" kern="1200" dirty="0" smtClean="0">
                        <a:effectLst/>
                        <a:latin typeface="Times New Roman" panose="02020603050405020304" pitchFamily="18" charset="0"/>
                        <a:cs typeface="Times New Roman" panose="02020603050405020304" pitchFamily="18" charset="0"/>
                      </a:endParaRPr>
                    </a:p>
                    <a:p>
                      <a:pPr algn="l">
                        <a:lnSpc>
                          <a:spcPct val="200000"/>
                        </a:lnSpc>
                        <a:spcAft>
                          <a:spcPts val="0"/>
                        </a:spcAft>
                      </a:pPr>
                      <a:r>
                        <a:rPr lang="es-CO" sz="1200" kern="1200" dirty="0" smtClean="0">
                          <a:effectLst/>
                          <a:latin typeface="Times New Roman" panose="02020603050405020304" pitchFamily="18" charset="0"/>
                          <a:cs typeface="Times New Roman" panose="02020603050405020304" pitchFamily="18" charset="0"/>
                        </a:rPr>
                        <a:t>            Encuesta.</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rowSpan="2">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s-CO" sz="1200" dirty="0" smtClean="0">
                          <a:effectLst/>
                          <a:latin typeface="Times New Roman" panose="02020603050405020304" pitchFamily="18" charset="0"/>
                          <a:cs typeface="Times New Roman" panose="02020603050405020304" pitchFamily="18" charset="0"/>
                        </a:rPr>
                        <a:t>Girardot muestra</a:t>
                      </a:r>
                      <a:r>
                        <a:rPr lang="es-CO" sz="1200" baseline="0" dirty="0" smtClean="0">
                          <a:effectLst/>
                          <a:latin typeface="Times New Roman" panose="02020603050405020304" pitchFamily="18" charset="0"/>
                          <a:cs typeface="Times New Roman" panose="02020603050405020304" pitchFamily="18" charset="0"/>
                        </a:rPr>
                        <a:t> instalaciones</a:t>
                      </a:r>
                      <a:r>
                        <a:rPr lang="es-CO" sz="1200" dirty="0" smtClean="0">
                          <a:effectLst/>
                          <a:latin typeface="Times New Roman" panose="02020603050405020304" pitchFamily="18" charset="0"/>
                          <a:cs typeface="Times New Roman" panose="02020603050405020304" pitchFamily="18" charset="0"/>
                        </a:rPr>
                        <a:t> educativa decaídas con carencia de docentes que suministren</a:t>
                      </a:r>
                      <a:r>
                        <a:rPr lang="es-CO" sz="1200" baseline="0" dirty="0" smtClean="0">
                          <a:effectLst/>
                          <a:latin typeface="Times New Roman" panose="02020603050405020304" pitchFamily="18" charset="0"/>
                          <a:cs typeface="Times New Roman" panose="02020603050405020304" pitchFamily="18" charset="0"/>
                        </a:rPr>
                        <a:t> una enseñanza. Además</a:t>
                      </a:r>
                      <a:r>
                        <a:rPr lang="es-CO" sz="1200" dirty="0" smtClean="0">
                          <a:effectLst/>
                          <a:latin typeface="Times New Roman" panose="02020603050405020304" pitchFamily="18" charset="0"/>
                          <a:cs typeface="Times New Roman" panose="02020603050405020304" pitchFamily="18" charset="0"/>
                        </a:rPr>
                        <a:t> de</a:t>
                      </a:r>
                      <a:r>
                        <a:rPr lang="es-CO" sz="1200" baseline="0" dirty="0" smtClean="0">
                          <a:effectLst/>
                          <a:latin typeface="Times New Roman" panose="02020603050405020304" pitchFamily="18" charset="0"/>
                          <a:cs typeface="Times New Roman" panose="02020603050405020304" pitchFamily="18" charset="0"/>
                        </a:rPr>
                        <a:t> un</a:t>
                      </a:r>
                      <a:r>
                        <a:rPr lang="es-CO" sz="1200" dirty="0" smtClean="0">
                          <a:effectLst/>
                          <a:latin typeface="Times New Roman" panose="02020603050405020304" pitchFamily="18" charset="0"/>
                          <a:cs typeface="Times New Roman" panose="02020603050405020304" pitchFamily="18" charset="0"/>
                        </a:rPr>
                        <a:t> ingreso casi imposible de la población de escasos recursos a instituciones privadas. Factores</a:t>
                      </a:r>
                      <a:r>
                        <a:rPr lang="es-CO" sz="1200" baseline="0" dirty="0" smtClean="0">
                          <a:effectLst/>
                          <a:latin typeface="Times New Roman" panose="02020603050405020304" pitchFamily="18" charset="0"/>
                          <a:cs typeface="Times New Roman" panose="02020603050405020304" pitchFamily="18" charset="0"/>
                        </a:rPr>
                        <a:t> como estos contribuyen a</a:t>
                      </a:r>
                      <a:r>
                        <a:rPr lang="es-CO" sz="1200" dirty="0" smtClean="0">
                          <a:effectLst/>
                          <a:latin typeface="Times New Roman" panose="02020603050405020304" pitchFamily="18" charset="0"/>
                          <a:cs typeface="Times New Roman" panose="02020603050405020304" pitchFamily="18" charset="0"/>
                        </a:rPr>
                        <a:t> determinar a las primordiales</a:t>
                      </a:r>
                      <a:r>
                        <a:rPr lang="es-CO" sz="1200" baseline="0" dirty="0" smtClean="0">
                          <a:effectLst/>
                          <a:latin typeface="Times New Roman" panose="02020603050405020304" pitchFamily="18" charset="0"/>
                          <a:cs typeface="Times New Roman" panose="02020603050405020304" pitchFamily="18" charset="0"/>
                        </a:rPr>
                        <a:t> comunidades</a:t>
                      </a:r>
                      <a:r>
                        <a:rPr lang="es-CO" sz="1200" dirty="0" smtClean="0">
                          <a:effectLst/>
                          <a:latin typeface="Times New Roman" panose="02020603050405020304" pitchFamily="18" charset="0"/>
                          <a:cs typeface="Times New Roman" panose="02020603050405020304" pitchFamily="18" charset="0"/>
                        </a:rPr>
                        <a:t> y sus actividades socioeconómicas</a:t>
                      </a:r>
                      <a:r>
                        <a:rPr lang="es-CO" sz="1200" baseline="0" dirty="0" smtClean="0">
                          <a:effectLst/>
                          <a:latin typeface="Times New Roman" panose="02020603050405020304" pitchFamily="18" charset="0"/>
                          <a:cs typeface="Times New Roman" panose="02020603050405020304" pitchFamily="18" charset="0"/>
                        </a:rPr>
                        <a:t> </a:t>
                      </a:r>
                      <a:r>
                        <a:rPr lang="es-CO" sz="1200" dirty="0" smtClean="0">
                          <a:effectLst/>
                          <a:latin typeface="Times New Roman" panose="02020603050405020304" pitchFamily="18" charset="0"/>
                          <a:cs typeface="Times New Roman" panose="02020603050405020304" pitchFamily="18" charset="0"/>
                        </a:rPr>
                        <a:t> y cultural que producen</a:t>
                      </a:r>
                      <a:r>
                        <a:rPr lang="es-CO" sz="1200" baseline="0" dirty="0" smtClean="0">
                          <a:effectLst/>
                          <a:latin typeface="Times New Roman" panose="02020603050405020304" pitchFamily="18" charset="0"/>
                          <a:cs typeface="Times New Roman" panose="02020603050405020304" pitchFamily="18" charset="0"/>
                        </a:rPr>
                        <a:t> un efecto a mayor o menor escala </a:t>
                      </a:r>
                      <a:r>
                        <a:rPr lang="es-CO" sz="1200" dirty="0" smtClean="0">
                          <a:effectLst/>
                          <a:latin typeface="Times New Roman" panose="02020603050405020304" pitchFamily="18" charset="0"/>
                          <a:cs typeface="Times New Roman" panose="02020603050405020304" pitchFamily="18" charset="0"/>
                        </a:rPr>
                        <a:t>en la educación</a:t>
                      </a:r>
                      <a:endParaRPr lang="es-CO"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75506470"/>
                  </a:ext>
                </a:extLst>
              </a:tr>
              <a:tr h="989990">
                <a:tc>
                  <a:txBody>
                    <a:bodyPr/>
                    <a:lstStyle/>
                    <a:p>
                      <a:pPr algn="ctr">
                        <a:lnSpc>
                          <a:spcPct val="107000"/>
                        </a:lnSpc>
                        <a:spcAft>
                          <a:spcPts val="0"/>
                        </a:spcAft>
                      </a:pPr>
                      <a:r>
                        <a:rPr lang="es-CO" sz="1200" b="1" dirty="0">
                          <a:solidFill>
                            <a:schemeClr val="tx1"/>
                          </a:solidFill>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s-CO" sz="1200" b="1" dirty="0">
                          <a:solidFill>
                            <a:schemeClr val="tx1"/>
                          </a:solidFill>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s-CO" sz="1200" b="1" dirty="0">
                          <a:solidFill>
                            <a:schemeClr val="tx1"/>
                          </a:solidFill>
                          <a:effectLst/>
                          <a:latin typeface="Times New Roman" panose="02020603050405020304" pitchFamily="18" charset="0"/>
                          <a:cs typeface="Times New Roman" panose="02020603050405020304" pitchFamily="18" charset="0"/>
                        </a:rPr>
                        <a:t>GENERALIDADES</a:t>
                      </a:r>
                      <a:endParaRPr lang="es-CO"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329" marR="46329" marT="0" marB="0">
                    <a:solidFill>
                      <a:schemeClr val="accent6">
                        <a:lumMod val="20000"/>
                        <a:lumOff val="80000"/>
                      </a:schemeClr>
                    </a:solidFill>
                  </a:tcPr>
                </a:tc>
                <a:tc>
                  <a:txBody>
                    <a:bodyPr/>
                    <a:lstStyle/>
                    <a:p>
                      <a:pPr algn="l">
                        <a:lnSpc>
                          <a:spcPct val="107000"/>
                        </a:lnSpc>
                        <a:spcAft>
                          <a:spcPts val="0"/>
                        </a:spcAft>
                      </a:pPr>
                      <a:r>
                        <a:rPr lang="es-CO" sz="1200" dirty="0">
                          <a:effectLst/>
                          <a:latin typeface="Times New Roman" panose="02020603050405020304" pitchFamily="18" charset="0"/>
                          <a:cs typeface="Times New Roman" panose="02020603050405020304" pitchFamily="18" charset="0"/>
                        </a:rPr>
                        <a:t>¿Qué grupo poblacional en el municipio de Girardot tiene un mayor impacto en educación</a:t>
                      </a:r>
                      <a:r>
                        <a:rPr lang="es-CO" sz="1200" dirty="0" smtClean="0">
                          <a:effectLst/>
                          <a:latin typeface="Times New Roman" panose="02020603050405020304" pitchFamily="18" charset="0"/>
                          <a:cs typeface="Times New Roman" panose="02020603050405020304" pitchFamily="18" charset="0"/>
                        </a:rPr>
                        <a:t>?</a:t>
                      </a:r>
                    </a:p>
                  </a:txBody>
                  <a:tcPr marL="46329" marR="46329" marT="0" marB="0">
                    <a:solidFill>
                      <a:schemeClr val="accent6">
                        <a:lumMod val="20000"/>
                        <a:lumOff val="80000"/>
                      </a:schemeClr>
                    </a:solidFill>
                  </a:tcPr>
                </a:tc>
                <a:tc vMerge="1">
                  <a:txBody>
                    <a:bodyPr/>
                    <a:lstStyle/>
                    <a:p>
                      <a:pPr algn="ctr">
                        <a:lnSpc>
                          <a:spcPct val="200000"/>
                        </a:lnSpc>
                        <a:spcAft>
                          <a:spcPts val="0"/>
                        </a:spcAft>
                      </a:pP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vMerge="1">
                  <a:txBody>
                    <a:bodyPr/>
                    <a:lstStyle/>
                    <a:p>
                      <a:endParaRPr lang="es-CO"/>
                    </a:p>
                  </a:txBody>
                  <a:tcPr/>
                </a:tc>
                <a:extLst>
                  <a:ext uri="{0D108BD9-81ED-4DB2-BD59-A6C34878D82A}">
                    <a16:rowId xmlns:a16="http://schemas.microsoft.com/office/drawing/2014/main" val="764933121"/>
                  </a:ext>
                </a:extLst>
              </a:tr>
            </a:tbl>
          </a:graphicData>
        </a:graphic>
      </p:graphicFrame>
    </p:spTree>
    <p:extLst>
      <p:ext uri="{BB962C8B-B14F-4D97-AF65-F5344CB8AC3E}">
        <p14:creationId xmlns:p14="http://schemas.microsoft.com/office/powerpoint/2010/main" val="2585550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352550" y="224800"/>
            <a:ext cx="10629900" cy="2492990"/>
          </a:xfrm>
          <a:prstGeom prst="rect">
            <a:avLst/>
          </a:prstGeom>
        </p:spPr>
        <p:txBody>
          <a:bodyPr wrap="square">
            <a:spAutoFit/>
          </a:bodyPr>
          <a:lstStyle/>
          <a:p>
            <a:r>
              <a:rPr lang="es-CO" sz="2800" b="1" dirty="0" smtClean="0">
                <a:solidFill>
                  <a:srgbClr val="00B0F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RESULTADOS OBTENIDOS DE LA APLICACIÓN DE LOS INSTRUMENTOS DE RECOLECCIÓN DE LA INFORMACIÓN</a:t>
            </a:r>
          </a:p>
          <a:p>
            <a:endParaRPr lang="es-CO" sz="2800" b="1" dirty="0" smtClean="0">
              <a:solidFill>
                <a:srgbClr val="00B0F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s-CO" sz="2400" b="1" dirty="0" smtClean="0">
              <a:solidFill>
                <a:schemeClr val="accent2">
                  <a:lumMod val="75000"/>
                </a:schemeClr>
              </a:solidFill>
              <a:latin typeface="Verdana" panose="020B0604030504040204" pitchFamily="34" charset="0"/>
              <a:ea typeface="Times New Roman" panose="02020603050405020304" pitchFamily="18" charset="0"/>
              <a:cs typeface="Arial" panose="020B0604020202020204" pitchFamily="34" charset="0"/>
            </a:endParaRPr>
          </a:p>
          <a:p>
            <a:endParaRPr lang="es-CO" sz="2400" b="1" dirty="0" smtClean="0">
              <a:solidFill>
                <a:schemeClr val="accent2">
                  <a:lumMod val="75000"/>
                </a:schemeClr>
              </a:solidFill>
              <a:latin typeface="Verdana" panose="020B0604030504040204" pitchFamily="34" charset="0"/>
              <a:cs typeface="Arial" panose="020B0604020202020204" pitchFamily="34" charset="0"/>
            </a:endParaRPr>
          </a:p>
          <a:p>
            <a:endParaRPr lang="es-CO" sz="2400" dirty="0"/>
          </a:p>
        </p:txBody>
      </p:sp>
      <p:sp>
        <p:nvSpPr>
          <p:cNvPr id="7" name="Rectángulo 6"/>
          <p:cNvSpPr/>
          <p:nvPr/>
        </p:nvSpPr>
        <p:spPr>
          <a:xfrm>
            <a:off x="1352550" y="1250148"/>
            <a:ext cx="6057900" cy="707886"/>
          </a:xfrm>
          <a:prstGeom prst="rect">
            <a:avLst/>
          </a:prstGeom>
        </p:spPr>
        <p:txBody>
          <a:bodyPr wrap="square">
            <a:spAutoFit/>
          </a:bodyPr>
          <a:lstStyle/>
          <a:p>
            <a:endParaRPr lang="es-CO" sz="2000" dirty="0" smtClean="0">
              <a:solidFill>
                <a:srgbClr val="00B0F0"/>
              </a:solidFill>
              <a:latin typeface="Times New Roman" panose="02020603050405020304" pitchFamily="18" charset="0"/>
              <a:cs typeface="Times New Roman" panose="02020603050405020304" pitchFamily="18" charset="0"/>
            </a:endParaRPr>
          </a:p>
          <a:p>
            <a:r>
              <a:rPr lang="es-CO" sz="2000" b="1" dirty="0" smtClean="0">
                <a:solidFill>
                  <a:srgbClr val="00B0F0"/>
                </a:solidFill>
                <a:latin typeface="Times New Roman" panose="02020603050405020304" pitchFamily="18" charset="0"/>
                <a:cs typeface="Times New Roman" panose="02020603050405020304" pitchFamily="18" charset="0"/>
              </a:rPr>
              <a:t>ANALISIS CUANTITATIVO DE LA ENTREVISTA</a:t>
            </a:r>
            <a:endParaRPr lang="es-CO" sz="2000" b="1" dirty="0">
              <a:solidFill>
                <a:srgbClr val="00B0F0"/>
              </a:solidFill>
              <a:latin typeface="Times New Roman" panose="02020603050405020304" pitchFamily="18" charset="0"/>
              <a:cs typeface="Times New Roman" panose="02020603050405020304" pitchFamily="18" charset="0"/>
            </a:endParaRPr>
          </a:p>
        </p:txBody>
      </p:sp>
      <p:graphicFrame>
        <p:nvGraphicFramePr>
          <p:cNvPr id="8" name="Gráfico 7"/>
          <p:cNvGraphicFramePr/>
          <p:nvPr>
            <p:extLst>
              <p:ext uri="{D42A27DB-BD31-4B8C-83A1-F6EECF244321}">
                <p14:modId xmlns:p14="http://schemas.microsoft.com/office/powerpoint/2010/main" val="2929261670"/>
              </p:ext>
            </p:extLst>
          </p:nvPr>
        </p:nvGraphicFramePr>
        <p:xfrm>
          <a:off x="2452824" y="2276987"/>
          <a:ext cx="3187579" cy="19430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70081683"/>
              </p:ext>
            </p:extLst>
          </p:nvPr>
        </p:nvGraphicFramePr>
        <p:xfrm>
          <a:off x="7820435" y="2246909"/>
          <a:ext cx="3179035" cy="19731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p:cNvGraphicFramePr/>
          <p:nvPr>
            <p:extLst>
              <p:ext uri="{D42A27DB-BD31-4B8C-83A1-F6EECF244321}">
                <p14:modId xmlns:p14="http://schemas.microsoft.com/office/powerpoint/2010/main" val="181471725"/>
              </p:ext>
            </p:extLst>
          </p:nvPr>
        </p:nvGraphicFramePr>
        <p:xfrm>
          <a:off x="4928831" y="4220066"/>
          <a:ext cx="3218257" cy="20221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2558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ext Placeholder 3"/>
          <p:cNvSpPr>
            <a:spLocks noGrp="1"/>
          </p:cNvSpPr>
          <p:nvPr>
            <p:ph type="body" orient="vert" sz="quarter" idx="15"/>
          </p:nvPr>
        </p:nvSpPr>
        <p:spPr>
          <a:xfrm>
            <a:off x="349250" y="571500"/>
            <a:ext cx="11633200" cy="4800600"/>
          </a:xfrm>
        </p:spPr>
        <p:txBody>
          <a:bodyPr vert="horz">
            <a:normAutofit fontScale="92500" lnSpcReduction="10000"/>
          </a:bodyPr>
          <a:lstStyle/>
          <a:p>
            <a:pPr algn="ctr"/>
            <a:r>
              <a:rPr lang="es-CO" sz="42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ANÁLISIS CUALITATIVO </a:t>
            </a:r>
            <a:r>
              <a:rPr lang="es-CO" sz="4200" b="1" dirty="0" smtClean="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a:t>
            </a:r>
          </a:p>
          <a:p>
            <a:pPr algn="ctr"/>
            <a:r>
              <a:rPr lang="es-CO" sz="4200" b="1" dirty="0" smtClean="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CO" sz="42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ENTREVISTA</a:t>
            </a:r>
          </a:p>
          <a:p>
            <a:pPr algn="ctr"/>
            <a:r>
              <a:rPr lang="es-CO" sz="4200" b="1" dirty="0">
                <a:solidFill>
                  <a:srgbClr val="00B0F0"/>
                </a:solidFill>
                <a:latin typeface="Times New Roman" panose="02020603050405020304" pitchFamily="18" charset="0"/>
                <a:cs typeface="Times New Roman" panose="02020603050405020304" pitchFamily="18" charset="0"/>
              </a:rPr>
              <a:t> </a:t>
            </a:r>
            <a:endParaRPr lang="es-CO" sz="4200" dirty="0">
              <a:solidFill>
                <a:srgbClr val="00B0F0"/>
              </a:solidFill>
              <a:latin typeface="Times New Roman" panose="02020603050405020304" pitchFamily="18" charset="0"/>
              <a:cs typeface="Times New Roman" panose="02020603050405020304" pitchFamily="18" charset="0"/>
            </a:endParaRPr>
          </a:p>
          <a:p>
            <a:pPr>
              <a:lnSpc>
                <a:spcPct val="110000"/>
              </a:lnSpc>
            </a:pPr>
            <a:r>
              <a:rPr lang="es-CO" dirty="0"/>
              <a:t>     </a:t>
            </a:r>
            <a:r>
              <a:rPr lang="es-CO" dirty="0">
                <a:solidFill>
                  <a:schemeClr val="tx1"/>
                </a:solidFill>
                <a:latin typeface="Times New Roman" panose="02020603050405020304" pitchFamily="18" charset="0"/>
                <a:cs typeface="Times New Roman" panose="02020603050405020304" pitchFamily="18" charset="0"/>
              </a:rPr>
              <a:t>El punto de la entrevista es comprender el ámbito de educación desde los criterios de los padres de familia de niños de básica primaria y secundaria de Girardot. Permitiendo dar más detalles que datos numéricos. Estas opiniones fueron estimulantes en las formas de aproximación a la realidad que fácilmente se integra con el adelanto no solo de los habitantes sino del municipio por el interés de la educación. </a:t>
            </a:r>
          </a:p>
          <a:p>
            <a:pPr>
              <a:lnSpc>
                <a:spcPct val="110000"/>
              </a:lnSpc>
            </a:pPr>
            <a:endParaRPr lang="en-US" dirty="0"/>
          </a:p>
        </p:txBody>
      </p:sp>
    </p:spTree>
    <p:extLst>
      <p:ext uri="{BB962C8B-B14F-4D97-AF65-F5344CB8AC3E}">
        <p14:creationId xmlns:p14="http://schemas.microsoft.com/office/powerpoint/2010/main" val="3673239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504950" y="266701"/>
            <a:ext cx="7168935" cy="646331"/>
          </a:xfrm>
          <a:prstGeom prst="rect">
            <a:avLst/>
          </a:prstGeom>
        </p:spPr>
        <p:txBody>
          <a:bodyPr wrap="square">
            <a:spAutoFit/>
          </a:bodyPr>
          <a:lstStyle/>
          <a:p>
            <a:pPr>
              <a:lnSpc>
                <a:spcPct val="200000"/>
              </a:lnSpc>
              <a:spcAft>
                <a:spcPts val="800"/>
              </a:spcAft>
            </a:pPr>
            <a:r>
              <a:rPr lang="es-CO" b="1" dirty="0">
                <a:latin typeface="Times New Roman" panose="02020603050405020304" pitchFamily="18" charset="0"/>
                <a:ea typeface="Calibri" panose="020F0502020204030204" pitchFamily="34" charset="0"/>
                <a:cs typeface="Times New Roman" panose="02020603050405020304" pitchFamily="18" charset="0"/>
              </a:rPr>
              <a:t>ANALISIS CUANTITATIVO DE LA ENCUESTA</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Gráfico 6"/>
          <p:cNvGraphicFramePr/>
          <p:nvPr>
            <p:extLst>
              <p:ext uri="{D42A27DB-BD31-4B8C-83A1-F6EECF244321}">
                <p14:modId xmlns:p14="http://schemas.microsoft.com/office/powerpoint/2010/main" val="3866396202"/>
              </p:ext>
            </p:extLst>
          </p:nvPr>
        </p:nvGraphicFramePr>
        <p:xfrm>
          <a:off x="1504950" y="1209674"/>
          <a:ext cx="4333875" cy="2724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p:nvPr>
            <p:extLst>
              <p:ext uri="{D42A27DB-BD31-4B8C-83A1-F6EECF244321}">
                <p14:modId xmlns:p14="http://schemas.microsoft.com/office/powerpoint/2010/main" val="712806870"/>
              </p:ext>
            </p:extLst>
          </p:nvPr>
        </p:nvGraphicFramePr>
        <p:xfrm>
          <a:off x="7696200" y="1209674"/>
          <a:ext cx="3695700" cy="2371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p:cNvGraphicFramePr/>
          <p:nvPr>
            <p:extLst>
              <p:ext uri="{D42A27DB-BD31-4B8C-83A1-F6EECF244321}">
                <p14:modId xmlns:p14="http://schemas.microsoft.com/office/powerpoint/2010/main" val="2709971398"/>
              </p:ext>
            </p:extLst>
          </p:nvPr>
        </p:nvGraphicFramePr>
        <p:xfrm>
          <a:off x="4748212" y="4230467"/>
          <a:ext cx="3724275" cy="22574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96614318"/>
      </p:ext>
    </p:extLst>
  </p:cSld>
  <p:clrMapOvr>
    <a:masterClrMapping/>
  </p:clrMapOvr>
</p:sld>
</file>

<file path=ppt/theme/theme1.xml><?xml version="1.0" encoding="utf-8"?>
<a:theme xmlns:a="http://schemas.openxmlformats.org/drawingml/2006/main" name="Schoo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7_Designslide_V2_School new.potx" id="{8DB0681D-4294-439B-B0C9-BD98A9C3C5F6}" vid="{7F1AA6CD-5A4A-433C-8D5D-257429031F98}"/>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033B31DA58764B9C95249EE3674570" ma:contentTypeVersion="3" ma:contentTypeDescription="Create a new document." ma:contentTypeScope="" ma:versionID="95dc898934bc55d44f916a4c37f6ed9f">
  <xsd:schema xmlns:xsd="http://www.w3.org/2001/XMLSchema" xmlns:xs="http://www.w3.org/2001/XMLSchema" xmlns:p="http://schemas.microsoft.com/office/2006/metadata/properties" xmlns:ns2="f40e8ec9-c0d5-46bf-ada4-d85cb00858d0" xmlns:ns3="904e2ea1-c14c-483b-89ef-f6b2df6ba23c" targetNamespace="http://schemas.microsoft.com/office/2006/metadata/properties" ma:root="true" ma:fieldsID="b2e5cbfe1fc3ad2df5ba46ab37a879c3" ns2:_="" ns3:_="">
    <xsd:import namespace="f40e8ec9-c0d5-46bf-ada4-d85cb00858d0"/>
    <xsd:import namespace="904e2ea1-c14c-483b-89ef-f6b2df6ba23c"/>
    <xsd:element name="properties">
      <xsd:complexType>
        <xsd:sequence>
          <xsd:element name="documentManagement">
            <xsd:complexType>
              <xsd:all>
                <xsd:element ref="ns2: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0e8ec9-c0d5-46bf-ada4-d85cb00858d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04e2ea1-c14c-483b-89ef-f6b2df6ba23c" elementFormDefault="qualified">
    <xsd:import namespace="http://schemas.microsoft.com/office/2006/documentManagement/types"/>
    <xsd:import namespace="http://schemas.microsoft.com/office/infopath/2007/PartnerControls"/>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40e8ec9-c0d5-46bf-ada4-d85cb00858d0">
      <UserInfo>
        <DisplayName/>
        <AccountId xsi:nil="true"/>
        <AccountType/>
      </UserInfo>
    </SharedWithUsers>
  </documentManagement>
</p:properties>
</file>

<file path=customXml/itemProps1.xml><?xml version="1.0" encoding="utf-8"?>
<ds:datastoreItem xmlns:ds="http://schemas.openxmlformats.org/officeDocument/2006/customXml" ds:itemID="{7DDB4ADA-C7FE-4CD9-BFF6-E56E885E70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0e8ec9-c0d5-46bf-ada4-d85cb00858d0"/>
    <ds:schemaRef ds:uri="904e2ea1-c14c-483b-89ef-f6b2df6ba2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FCF48E-21F3-4377-977D-81D3F67748AF}">
  <ds:schemaRefs>
    <ds:schemaRef ds:uri="http://schemas.microsoft.com/sharepoint/v3/contenttype/forms"/>
  </ds:schemaRefs>
</ds:datastoreItem>
</file>

<file path=customXml/itemProps3.xml><?xml version="1.0" encoding="utf-8"?>
<ds:datastoreItem xmlns:ds="http://schemas.openxmlformats.org/officeDocument/2006/customXml" ds:itemID="{CACC029B-DFCA-4178-9F92-27FC041B5EA3}">
  <ds:schemaRefs>
    <ds:schemaRef ds:uri="http://purl.org/dc/dcmitype/"/>
    <ds:schemaRef ds:uri="http://purl.org/dc/terms/"/>
    <ds:schemaRef ds:uri="f40e8ec9-c0d5-46bf-ada4-d85cb00858d0"/>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schemas.microsoft.com/office/infopath/2007/PartnerControls"/>
    <ds:schemaRef ds:uri="904e2ea1-c14c-483b-89ef-f6b2df6ba23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Presentación académica (diseño de lápices y manzanas, pantalla panorámica)</Template>
  <TotalTime>0</TotalTime>
  <Words>998</Words>
  <Application>Microsoft Office PowerPoint</Application>
  <PresentationFormat>Panorámica</PresentationFormat>
  <Paragraphs>135</Paragraphs>
  <Slides>12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vt:i4>
      </vt:variant>
    </vt:vector>
  </HeadingPairs>
  <TitlesOfParts>
    <vt:vector size="20" baseType="lpstr">
      <vt:lpstr>Arial</vt:lpstr>
      <vt:lpstr>Calibri</vt:lpstr>
      <vt:lpstr>Calibri Light</vt:lpstr>
      <vt:lpstr>Century Gothic</vt:lpstr>
      <vt:lpstr>Times New Roman</vt:lpstr>
      <vt:lpstr>Verdana</vt:lpstr>
      <vt:lpstr>Wingdings 2</vt:lpstr>
      <vt:lpstr>School</vt:lpstr>
      <vt:lpstr>Presentación de PowerPoint</vt:lpstr>
      <vt:lpstr>ÁMBITO DE INDAGACIÓN ESCOGIDO Y JUSTIFICACIÓN DE LA ESCOGENCIA </vt:lpstr>
      <vt:lpstr>CATEGORÍA REGIONAL ESCOGIDA Y JUSTIFICACIÓN DE ESA ESCOGENCIA</vt:lpstr>
      <vt:lpstr> DEFINICIÓN DE LAS CATEGORÍAS DE ANÁLISIS ESCOGIDAS Y SUS CORRESPONDIENTES PREGUNTAS PROBLEMATIZADORAS.  </vt:lpstr>
      <vt:lpstr>INSTRUMENTOS DE RECOLECCIÓN APLICADOS </vt:lpstr>
      <vt:lpstr>INSTRUMENTOS DE RECOLECCIÓN Y JUSTIFICACIÓN DE SU RELACIÓN CON LAS CATEGORÍAS DE ANÁLISIS Y PREGUNTAS PROBLEMATIZADORAS. </vt:lpstr>
      <vt:lpstr>Presentación de PowerPoint</vt:lpstr>
      <vt:lpstr>Presentación de PowerPoint</vt:lpstr>
      <vt:lpstr>Presentación de PowerPoint</vt:lpstr>
      <vt:lpstr>Presentación de PowerPoint</vt:lpstr>
      <vt:lpstr>  RESULTADOS OBTENIDOS DE LA APLICACIÓN DE LOS INSTRUMENTOS DE RECOLECCIÓN DE LA INFORMACIÓN: COMPARACIÓN DE LOS RESULTADOS : SIMILITUDES Y DIFERENCIAS Y ANÁLISIS DE ELLO.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2017-08-12T01:25:35Z</dcterms:created>
  <dcterms:modified xsi:type="dcterms:W3CDTF">2017-08-18T06:06:22Z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0x0101000A033B31DA58764B9C95249EE3674570</vt:lpwstr>
  </property>
</Properties>
</file>