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9" r:id="rId17"/>
    <p:sldId id="285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A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0BA4FC9-F0C8-414F-BF71-76ACB0915F64}" type="datetimeFigureOut">
              <a:rPr lang="es-CO" smtClean="0"/>
              <a:t>31/07/2017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4D59149-0D43-4D6A-90E1-DF9C91AEB55D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Las aplicaciones móviles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Introducción</a:t>
            </a:r>
          </a:p>
        </p:txBody>
      </p:sp>
    </p:spTree>
    <p:extLst>
      <p:ext uri="{BB962C8B-B14F-4D97-AF65-F5344CB8AC3E}">
        <p14:creationId xmlns:p14="http://schemas.microsoft.com/office/powerpoint/2010/main" val="2257459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APPS DE PAGO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0" dirty="0"/>
              <a:t>	</a:t>
            </a:r>
            <a:r>
              <a:rPr lang="es-CO" sz="2000" b="0" dirty="0"/>
              <a:t>Las aplicaciones de pago tienen las cosas más difíciles a la hora de ser exitosas porque requieren un gran número de descargas para ser rentables; además, poner un precio a la descarga suele ser una barrera difícil de sortear para el usuario que no se quiere arriesgar a pagar por algo que aun no conoce. </a:t>
            </a:r>
          </a:p>
          <a:p>
            <a:r>
              <a:rPr lang="es-CO" sz="2000" b="0" dirty="0"/>
              <a:t>	</a:t>
            </a:r>
            <a:r>
              <a:rPr lang="es-CO" sz="2000" b="0" dirty="0" err="1"/>
              <a:t>Tambien</a:t>
            </a:r>
            <a:r>
              <a:rPr lang="es-CO" sz="2000" b="0" dirty="0"/>
              <a:t>, es importante saber que cada una de las tiendas —tanto Google Play, como App </a:t>
            </a:r>
            <a:r>
              <a:rPr lang="es-CO" sz="2000" b="0" dirty="0" err="1"/>
              <a:t>Store</a:t>
            </a:r>
            <a:r>
              <a:rPr lang="es-CO" sz="2000" b="0" dirty="0"/>
              <a:t> o Windows </a:t>
            </a:r>
            <a:r>
              <a:rPr lang="es-CO" sz="2000" b="0" dirty="0" err="1"/>
              <a:t>Phone</a:t>
            </a:r>
            <a:r>
              <a:rPr lang="es-CO" sz="2000" b="0" dirty="0"/>
              <a:t> </a:t>
            </a:r>
            <a:r>
              <a:rPr lang="es-CO" sz="2000" b="0" dirty="0" err="1"/>
              <a:t>Store</a:t>
            </a:r>
            <a:r>
              <a:rPr lang="es-CO" sz="2000" b="0" dirty="0"/>
              <a:t>— cobran una comisión de 30% sobre el precio de venta de la </a:t>
            </a:r>
            <a:r>
              <a:rPr lang="es-CO" sz="2000" b="0" dirty="0" err="1"/>
              <a:t>app</a:t>
            </a:r>
            <a:r>
              <a:rPr lang="es-CO" sz="2000" b="0" dirty="0"/>
              <a:t>. Esto quiere decir que el desarrollador se queda solo con el 70% de lo que el usuario pague por su descarga.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971656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 </a:t>
            </a:r>
            <a:r>
              <a:rPr lang="es-CO" b="1" i="1" dirty="0"/>
              <a:t>FREEMIUM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b="0" dirty="0"/>
              <a:t>	</a:t>
            </a:r>
            <a:r>
              <a:rPr lang="es-CO" sz="2000" b="0" dirty="0"/>
              <a:t>El modelo </a:t>
            </a:r>
            <a:r>
              <a:rPr lang="es-CO" sz="2000" b="0" i="1" dirty="0" err="1"/>
              <a:t>freemium</a:t>
            </a:r>
            <a:r>
              <a:rPr lang="es-CO" sz="2000" b="0" dirty="0"/>
              <a:t> es una combinación de los dos anteriores. Su nombre viene de mezclar las palabras inglesas </a:t>
            </a:r>
            <a:r>
              <a:rPr lang="es-CO" sz="2000" b="0" i="1" dirty="0"/>
              <a:t>free</a:t>
            </a:r>
            <a:r>
              <a:rPr lang="es-CO" sz="2000" b="0" dirty="0"/>
              <a:t> y </a:t>
            </a:r>
            <a:r>
              <a:rPr lang="es-CO" sz="2000" b="0" i="1" dirty="0" err="1"/>
              <a:t>premium</a:t>
            </a:r>
            <a:r>
              <a:rPr lang="es-CO" sz="2000" b="0" dirty="0"/>
              <a:t>, y consiste en descargar la aplicación de forma gratuita, permitiendo al usuario un uso básico y limitado, con la posibilidad de recibir funciones más avanzadas, que se liberan previo pago.</a:t>
            </a:r>
          </a:p>
          <a:p>
            <a:pPr algn="just"/>
            <a:endParaRPr lang="es-CO" sz="2000" b="0" dirty="0"/>
          </a:p>
          <a:p>
            <a:pPr algn="just"/>
            <a:r>
              <a:rPr lang="es-CO" sz="2000" b="0" dirty="0"/>
              <a:t>	Un claro ejemplo de este tipo de distribución, son aquellos juegos que dejan avanzar ciertos niveles, pero para llegar hasta el final hay que pagar por la versión completa.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612694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MODELOS DE MONETIZACIÓN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2000" b="0" dirty="0"/>
              <a:t>	Los modelos de monetización son diferentes caminos para obtener dinero a través de las aplicaciones. No deben verse de forma individual y separada, ya que suelen depender de si la </a:t>
            </a:r>
            <a:r>
              <a:rPr lang="es-CO" sz="2000" b="0" dirty="0" err="1"/>
              <a:t>app</a:t>
            </a:r>
            <a:r>
              <a:rPr lang="es-CO" sz="2000" b="0" dirty="0"/>
              <a:t> es gratis, paga o </a:t>
            </a:r>
            <a:r>
              <a:rPr lang="es-CO" sz="2000" b="0" i="1" dirty="0" err="1"/>
              <a:t>freemium</a:t>
            </a:r>
            <a:r>
              <a:rPr lang="es-CO" sz="2000" b="0" dirty="0"/>
              <a:t>, y también de la categoría de la aplicación.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2313618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27584" y="620688"/>
            <a:ext cx="7520940" cy="548640"/>
          </a:xfrm>
        </p:spPr>
        <p:txBody>
          <a:bodyPr/>
          <a:lstStyle/>
          <a:p>
            <a:pPr algn="ctr"/>
            <a:r>
              <a:rPr lang="es-CO" b="1" dirty="0"/>
              <a:t>COMPRAS DENTRO DE LA APP (</a:t>
            </a:r>
            <a:r>
              <a:rPr lang="es-CO" b="1" i="1" dirty="0"/>
              <a:t>IN-APP PURCHASE</a:t>
            </a:r>
            <a:r>
              <a:rPr lang="es-CO" b="1" dirty="0"/>
              <a:t>)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268760"/>
            <a:ext cx="4248472" cy="3579849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b="0" dirty="0"/>
              <a:t>	</a:t>
            </a:r>
            <a:r>
              <a:rPr lang="es-CO" sz="2000" b="0" dirty="0"/>
              <a:t>Algunas </a:t>
            </a:r>
            <a:r>
              <a:rPr lang="es-CO" sz="2000" b="0" dirty="0" err="1"/>
              <a:t>apps</a:t>
            </a:r>
            <a:r>
              <a:rPr lang="es-CO" sz="2000" b="0" dirty="0"/>
              <a:t> permiten pagar pequeñas cantidades de dinero por la compra de ítems separados que mejoran las prestaciones básicas; por ejemplo, algunas aplicaciones de fotografía venden filtros de fotos avanzados. Es también el caso de las </a:t>
            </a:r>
            <a:r>
              <a:rPr lang="es-CO" sz="2000" b="0" dirty="0" err="1"/>
              <a:t>apps</a:t>
            </a:r>
            <a:r>
              <a:rPr lang="es-CO" sz="2000" b="0" dirty="0"/>
              <a:t> que ofrecen contenidos </a:t>
            </a:r>
            <a:r>
              <a:rPr lang="es-CO" sz="2000" b="0" i="1" dirty="0" err="1"/>
              <a:t>premium</a:t>
            </a:r>
            <a:r>
              <a:rPr lang="es-CO" sz="2000" b="0" dirty="0"/>
              <a:t> o suscripciones. Esta forma de monetización está más asociada a la distribución </a:t>
            </a:r>
            <a:r>
              <a:rPr lang="es-CO" sz="2000" b="0" i="1" dirty="0" err="1"/>
              <a:t>freemium</a:t>
            </a:r>
            <a:r>
              <a:rPr lang="es-CO" sz="2000" b="0" dirty="0"/>
              <a:t>.</a:t>
            </a:r>
            <a:endParaRPr lang="es-CO" sz="2000" dirty="0"/>
          </a:p>
        </p:txBody>
      </p:sp>
      <p:pic>
        <p:nvPicPr>
          <p:cNvPr id="8194" name="Picture 2" descr="Ventas in-app en la app de 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989023"/>
            <a:ext cx="2142856" cy="393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512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PAGAR POR LA VERSIÓN COMPLETA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sz="2000" b="0" dirty="0"/>
              <a:t>	En este caso, las aplicaciones se desarrollan en dos versiones: una gratuita con funciones básicas, que permite al usuario probarla con algunas limitaciones o publicidad y una de pago, que ofrece más posibilidades para quien esté convencido de la compra luego de haber probado la versión gratuita.</a:t>
            </a:r>
            <a:endParaRPr lang="es-CO" sz="2000" dirty="0"/>
          </a:p>
        </p:txBody>
      </p:sp>
      <p:pic>
        <p:nvPicPr>
          <p:cNvPr id="9218" name="Picture 2" descr="Iconos de Fruit Ninja en sus dos versi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52936"/>
            <a:ext cx="4608512" cy="208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840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PUBLICIDAD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3965064" cy="3579849"/>
          </a:xfrm>
        </p:spPr>
        <p:txBody>
          <a:bodyPr>
            <a:noAutofit/>
          </a:bodyPr>
          <a:lstStyle/>
          <a:p>
            <a:pPr algn="just"/>
            <a:r>
              <a:rPr lang="es-CO" sz="2000" b="0" dirty="0"/>
              <a:t>	La publicidad puede usarse en aplicaciones gratuitas como herramienta para obtener rédito económico. Suele presentarse en forma de pequeños avisos que pueden ser pulsados por el usuario para acceder a otras webs o descargar otras aplicaciones. En este modelo la ganancia depende de la cantidad de gente que entre a los anuncios.</a:t>
            </a:r>
            <a:endParaRPr lang="es-CO" sz="2000" dirty="0"/>
          </a:p>
        </p:txBody>
      </p:sp>
      <p:pic>
        <p:nvPicPr>
          <p:cNvPr id="10242" name="Picture 2" descr="Publicidad en cada sistema operati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340768"/>
            <a:ext cx="4319153" cy="2745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5819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2290" name="Picture 2" descr="Aplicaciones de linter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3668"/>
            <a:ext cx="6667500" cy="454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25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s-CO" sz="12000" dirty="0">
                <a:solidFill>
                  <a:srgbClr val="F25A16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62626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Que son las aplicaciones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b="0" dirty="0"/>
          </a:p>
          <a:p>
            <a:r>
              <a:rPr lang="es-CO" b="0" dirty="0"/>
              <a:t>	</a:t>
            </a:r>
            <a:r>
              <a:rPr lang="es-CO" sz="2000" b="0" dirty="0"/>
              <a:t>Las aplicaciones —también llamadas </a:t>
            </a:r>
            <a:r>
              <a:rPr lang="es-CO" sz="2000" b="0" dirty="0" err="1"/>
              <a:t>apps</a:t>
            </a:r>
            <a:r>
              <a:rPr lang="es-CO" sz="2000" b="0" dirty="0"/>
              <a:t>— están presentes en los teléfonos desde hace tiempo; de hecho, ya estaban incluidas en los sistemas operativos de Nokia o </a:t>
            </a:r>
            <a:r>
              <a:rPr lang="es-CO" sz="2000" b="0" dirty="0" err="1"/>
              <a:t>Blackberry</a:t>
            </a:r>
            <a:r>
              <a:rPr lang="es-CO" sz="2000" b="0" dirty="0"/>
              <a:t> años atrás. Los móviles de esa época, contaban con pantallas reducidas y muchas veces no táctiles, y son los que ahora llamamos </a:t>
            </a:r>
            <a:r>
              <a:rPr lang="es-CO" sz="2000" b="0" i="1" dirty="0" err="1"/>
              <a:t>feature</a:t>
            </a:r>
            <a:r>
              <a:rPr lang="es-CO" sz="2000" b="0" i="1" dirty="0"/>
              <a:t> </a:t>
            </a:r>
            <a:r>
              <a:rPr lang="es-CO" sz="2000" b="0" i="1" dirty="0" err="1"/>
              <a:t>phones</a:t>
            </a:r>
            <a:r>
              <a:rPr lang="es-CO" sz="2000" b="0" dirty="0"/>
              <a:t>, en contraposición a los </a:t>
            </a:r>
            <a:r>
              <a:rPr lang="es-CO" sz="2000" b="0" i="1" dirty="0" err="1"/>
              <a:t>smartphones</a:t>
            </a:r>
            <a:r>
              <a:rPr lang="es-CO" sz="2000" b="0" dirty="0"/>
              <a:t>, más actuales.</a:t>
            </a:r>
            <a:endParaRPr lang="es-CO" sz="2000" dirty="0"/>
          </a:p>
        </p:txBody>
      </p:sp>
      <p:pic>
        <p:nvPicPr>
          <p:cNvPr id="1026" name="Picture 2" descr="Muchos iconos de lanzamiento de apps flotando en el ai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432657"/>
            <a:ext cx="4228147" cy="1613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92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El proceso de diseño y desarrollo de una </a:t>
            </a:r>
            <a:r>
              <a:rPr lang="es-CO" b="1" dirty="0" err="1"/>
              <a:t>app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2050" name="Picture 2" descr="Esquema del proceso de diseño y desarrollo de una ap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8640960" cy="363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96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Categorías de las aplicaciones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0" dirty="0"/>
              <a:t>	</a:t>
            </a:r>
          </a:p>
          <a:p>
            <a:endParaRPr lang="es-CO" sz="2000" b="0" dirty="0"/>
          </a:p>
          <a:p>
            <a:r>
              <a:rPr lang="es-CO" sz="2000" b="0" dirty="0"/>
              <a:t>	Una forma de agrupar las aplicaciones es de acuerdo al tipo de contenido que ofrecen al usuario. La categoría a la que se pertenezca condicionará, a nivel de diseño, con qué nivel de detalle contará la interfaz y también influirá en las posibilidades de monetización de la aplicación.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74362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ENTRETENIMIENTO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098" name="Picture 2" descr="App de Angry Bi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106" y="980728"/>
            <a:ext cx="6667500" cy="360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481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sociales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5122" name="Picture 2" descr="App de Pat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64777"/>
            <a:ext cx="4414503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6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UTILITARIAS Y PRODUCTIVIDAD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6146" name="Picture 2" descr="App de Cle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980728"/>
            <a:ext cx="4032448" cy="4032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64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/>
              <a:t>EDUCATIVAS E INFORMATIVAS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172" name="Picture 4" descr="http://neetescuela.com/wp-content/uploads/2015/03/Apps-Educativas-Aprender-idiomas-con-Busuu-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857" y="1161060"/>
            <a:ext cx="6840760" cy="342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9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/>
              <a:t>APPS GRATUITAS</a:t>
            </a:r>
            <a:br>
              <a:rPr lang="es-CO" b="1" dirty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0" dirty="0"/>
              <a:t>	</a:t>
            </a:r>
            <a:r>
              <a:rPr lang="es-CO" sz="2000" b="0" dirty="0"/>
              <a:t>Sin dudas el mayor beneficio que se puede obtener de una aplicación gratuita es el alcance o la cantidad de usuarios potenciales a los que puede llegar, ya que no hay ninguna barrera de entrada para que un usuario descargue la aplicación y empiece a probarla.</a:t>
            </a:r>
          </a:p>
          <a:p>
            <a:endParaRPr lang="es-CO" sz="2000" b="0" dirty="0"/>
          </a:p>
          <a:p>
            <a:r>
              <a:rPr lang="es-CO" sz="2000" b="0" dirty="0"/>
              <a:t>	Finalmente, que una </a:t>
            </a:r>
            <a:r>
              <a:rPr lang="es-CO" sz="2000" b="0" dirty="0" err="1"/>
              <a:t>app</a:t>
            </a:r>
            <a:r>
              <a:rPr lang="es-CO" sz="2000" b="0" dirty="0"/>
              <a:t> sea gratuita, no quiere decir que no se pueda obtener ningún dinero con ella, como se verá más adelante.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3783588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168</TotalTime>
  <Words>55</Words>
  <Application>Microsoft Office PowerPoint</Application>
  <PresentationFormat>Presentación en pantalla (4:3)</PresentationFormat>
  <Paragraphs>34</Paragraphs>
  <Slides>17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3" baseType="lpstr">
      <vt:lpstr>Arial</vt:lpstr>
      <vt:lpstr>Franklin Gothic Book</vt:lpstr>
      <vt:lpstr>Franklin Gothic Medium</vt:lpstr>
      <vt:lpstr>Tunga</vt:lpstr>
      <vt:lpstr>Wingdings</vt:lpstr>
      <vt:lpstr>Ángulos</vt:lpstr>
      <vt:lpstr>Las aplicaciones móviles</vt:lpstr>
      <vt:lpstr>Que son las aplicaciones</vt:lpstr>
      <vt:lpstr>El proceso de diseño y desarrollo de una app </vt:lpstr>
      <vt:lpstr>Categorías de las aplicaciones</vt:lpstr>
      <vt:lpstr>ENTRETENIMIENTO </vt:lpstr>
      <vt:lpstr>sociales</vt:lpstr>
      <vt:lpstr>UTILITARIAS Y PRODUCTIVIDAD </vt:lpstr>
      <vt:lpstr>EDUCATIVAS E INFORMATIVAS</vt:lpstr>
      <vt:lpstr>APPS GRATUITAS </vt:lpstr>
      <vt:lpstr>APPS DE PAGO </vt:lpstr>
      <vt:lpstr> FREEMIUM </vt:lpstr>
      <vt:lpstr>MODELOS DE MONETIZACIÓN</vt:lpstr>
      <vt:lpstr>COMPRAS DENTRO DE LA APP (IN-APP PURCHASE) </vt:lpstr>
      <vt:lpstr>PAGAR POR LA VERSIÓN COMPLETA </vt:lpstr>
      <vt:lpstr>PUBLICIDAD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aplicaciones móviles</dc:title>
  <dc:creator>Diseno3</dc:creator>
  <cp:lastModifiedBy>alejandro giraldo duque</cp:lastModifiedBy>
  <cp:revision>15</cp:revision>
  <dcterms:created xsi:type="dcterms:W3CDTF">2015-07-30T20:05:49Z</dcterms:created>
  <dcterms:modified xsi:type="dcterms:W3CDTF">2017-07-31T15:28:44Z</dcterms:modified>
</cp:coreProperties>
</file>