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16B0-8346-46C9-9392-AE909C2B98E8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9485-FC14-41A0-8E5B-671B502BB1A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238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9485-FC14-41A0-8E5B-671B502BB1A3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119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644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7741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558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463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8649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210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373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269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240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778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949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BF05-4149-4B53-B4C2-022879625F5C}" type="datetimeFigureOut">
              <a:rPr lang="es-AR" smtClean="0"/>
              <a:t>26/10/2017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A5C7D-0AE2-4703-8D1D-266F2E9A812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4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slide" Target="slide8.xml"/><Relationship Id="rId15" Type="http://schemas.openxmlformats.org/officeDocument/2006/relationships/image" Target="../media/image11.jp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340768"/>
            <a:ext cx="87257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6000" dirty="0" smtClean="0">
                <a:solidFill>
                  <a:schemeClr val="bg1"/>
                </a:solidFill>
                <a:latin typeface="Sans serif"/>
              </a:rPr>
              <a:t>“ADN </a:t>
            </a:r>
          </a:p>
          <a:p>
            <a:pPr algn="ctr"/>
            <a:r>
              <a:rPr lang="es-AR" sz="6000" dirty="0" smtClean="0">
                <a:solidFill>
                  <a:schemeClr val="bg1"/>
                </a:solidFill>
                <a:latin typeface="Sans serif"/>
              </a:rPr>
              <a:t>Replicación. </a:t>
            </a:r>
          </a:p>
          <a:p>
            <a:pPr algn="ctr"/>
            <a:r>
              <a:rPr lang="es-AR" sz="6000" dirty="0" smtClean="0">
                <a:solidFill>
                  <a:schemeClr val="bg1"/>
                </a:solidFill>
                <a:latin typeface="Sans serif"/>
              </a:rPr>
              <a:t>Transcripción, y  </a:t>
            </a:r>
          </a:p>
          <a:p>
            <a:pPr algn="ctr"/>
            <a:r>
              <a:rPr lang="es-AR" sz="6000" dirty="0" smtClean="0">
                <a:solidFill>
                  <a:schemeClr val="bg1"/>
                </a:solidFill>
                <a:latin typeface="Sans serif"/>
              </a:rPr>
              <a:t>Traducción de proteínas”</a:t>
            </a:r>
            <a:endParaRPr lang="es-AR" sz="6000" dirty="0">
              <a:solidFill>
                <a:schemeClr val="bg1"/>
              </a:solidFill>
              <a:latin typeface="Sans serif"/>
            </a:endParaRPr>
          </a:p>
        </p:txBody>
      </p:sp>
      <p:pic>
        <p:nvPicPr>
          <p:cNvPr id="5" name="la cancion originanal de la pantera ros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021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7070" l="9961" r="89941">
                        <a14:foregroundMark x1="45801" y1="77734" x2="55078" y2="88477"/>
                        <a14:backgroundMark x1="39746" y1="29297" x2="63086" y2="29980"/>
                        <a14:backgroundMark x1="48047" y1="74902" x2="52441" y2="74707"/>
                        <a14:backgroundMark x1="62222" y1="64957" x2="70769" y2="6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693">
            <a:off x="645074" y="94826"/>
            <a:ext cx="1713785" cy="171378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1042260">
            <a:off x="480914" y="1461583"/>
            <a:ext cx="507957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rgbClr val="002060"/>
                </a:solidFill>
                <a:latin typeface="Sans serif"/>
              </a:rPr>
              <a:t>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51720" y="54868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¿Dentro de qué organela se produce</a:t>
            </a:r>
          </a:p>
          <a:p>
            <a:pPr algn="ctr"/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nuestra traducción?</a:t>
            </a:r>
            <a:endParaRPr lang="es-AR" sz="3200" dirty="0">
              <a:solidFill>
                <a:schemeClr val="bg1"/>
              </a:solidFill>
              <a:latin typeface="Sans serif"/>
            </a:endParaRP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1043608" y="2708920"/>
            <a:ext cx="2880320" cy="707886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latin typeface="Sans serif"/>
              </a:rPr>
              <a:t>Mitocondria</a:t>
            </a:r>
            <a:endParaRPr lang="es-AR" sz="4000" dirty="0">
              <a:latin typeface="Sans serif"/>
            </a:endParaRPr>
          </a:p>
        </p:txBody>
      </p:sp>
      <p:sp>
        <p:nvSpPr>
          <p:cNvPr id="9" name="8 CuadroTexto">
            <a:hlinkClick r:id="rId4" action="ppaction://hlinksldjump"/>
          </p:cNvPr>
          <p:cNvSpPr txBox="1"/>
          <p:nvPr/>
        </p:nvSpPr>
        <p:spPr>
          <a:xfrm>
            <a:off x="5076056" y="2708920"/>
            <a:ext cx="2880320" cy="707886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latin typeface="Sans serif"/>
              </a:rPr>
              <a:t>Lisosoma</a:t>
            </a:r>
            <a:endParaRPr lang="es-AR" sz="4000" dirty="0">
              <a:latin typeface="Sans serif"/>
            </a:endParaRPr>
          </a:p>
        </p:txBody>
      </p:sp>
      <p:sp>
        <p:nvSpPr>
          <p:cNvPr id="10" name="9 CuadroTexto">
            <a:hlinkClick r:id="rId5" action="ppaction://hlinksldjump"/>
          </p:cNvPr>
          <p:cNvSpPr txBox="1"/>
          <p:nvPr/>
        </p:nvSpPr>
        <p:spPr>
          <a:xfrm>
            <a:off x="1043608" y="4293096"/>
            <a:ext cx="2880320" cy="707886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latin typeface="Sans serif"/>
              </a:rPr>
              <a:t>Ribosoma</a:t>
            </a:r>
            <a:endParaRPr lang="es-AR" sz="4000" dirty="0">
              <a:latin typeface="Sans serif"/>
            </a:endParaRPr>
          </a:p>
        </p:txBody>
      </p:sp>
      <p:sp>
        <p:nvSpPr>
          <p:cNvPr id="11" name="10 CuadroTexto">
            <a:hlinkClick r:id="rId4" action="ppaction://hlinksldjump"/>
          </p:cNvPr>
          <p:cNvSpPr txBox="1"/>
          <p:nvPr/>
        </p:nvSpPr>
        <p:spPr>
          <a:xfrm>
            <a:off x="5076056" y="4293096"/>
            <a:ext cx="2952328" cy="692497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900" dirty="0" smtClean="0">
                <a:latin typeface="Sans serif"/>
              </a:rPr>
              <a:t>Ap. de Golgi</a:t>
            </a:r>
            <a:endParaRPr lang="es-AR" sz="3900" dirty="0">
              <a:latin typeface="Sans serif"/>
            </a:endParaRPr>
          </a:p>
        </p:txBody>
      </p:sp>
      <p:pic>
        <p:nvPicPr>
          <p:cNvPr id="13" name="12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61" y="5447556"/>
            <a:ext cx="1268742" cy="12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544616" cy="49645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61" y="5447556"/>
            <a:ext cx="1268742" cy="126409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87624" y="3326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chemeClr val="bg1"/>
                </a:solidFill>
                <a:latin typeface="Sans serif"/>
              </a:rPr>
              <a:t>CORRECTO!!!</a:t>
            </a:r>
          </a:p>
        </p:txBody>
      </p:sp>
    </p:spTree>
    <p:extLst>
      <p:ext uri="{BB962C8B-B14F-4D97-AF65-F5344CB8AC3E}">
        <p14:creationId xmlns:p14="http://schemas.microsoft.com/office/powerpoint/2010/main" val="2326463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61" y="5447556"/>
            <a:ext cx="1268742" cy="126409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87624" y="3326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chemeClr val="bg1"/>
                </a:solidFill>
                <a:latin typeface="Sans serif"/>
              </a:rPr>
              <a:t>INCORRECTO!!!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28792" cy="36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5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2" y="188640"/>
            <a:ext cx="9144000" cy="59046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6 CuadroTexto"/>
          <p:cNvSpPr txBox="1"/>
          <p:nvPr/>
        </p:nvSpPr>
        <p:spPr>
          <a:xfrm>
            <a:off x="1691680" y="616530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dirty="0" smtClean="0">
                <a:solidFill>
                  <a:schemeClr val="bg1"/>
                </a:solidFill>
                <a:latin typeface="Sans serif"/>
              </a:rPr>
              <a:t>Ma. Belen Bartolomeo – 2°año Biología - 2017</a:t>
            </a:r>
          </a:p>
        </p:txBody>
      </p:sp>
    </p:spTree>
    <p:extLst>
      <p:ext uri="{BB962C8B-B14F-4D97-AF65-F5344CB8AC3E}">
        <p14:creationId xmlns:p14="http://schemas.microsoft.com/office/powerpoint/2010/main" val="2925439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Sans serif"/>
              </a:rPr>
              <a:t>Repasando las clases anteriores…</a:t>
            </a:r>
            <a:endParaRPr lang="es-AR" sz="2400" dirty="0">
              <a:solidFill>
                <a:schemeClr val="bg1"/>
              </a:solidFill>
              <a:latin typeface="Sans serif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26596" r="6272" b="23060"/>
          <a:stretch/>
        </p:blipFill>
        <p:spPr>
          <a:xfrm>
            <a:off x="713534" y="2132856"/>
            <a:ext cx="7707305" cy="3168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439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548680"/>
            <a:ext cx="6460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dirty="0">
                <a:solidFill>
                  <a:schemeClr val="bg1"/>
                </a:solidFill>
                <a:latin typeface="Sans serif"/>
              </a:rPr>
              <a:t>¿Qué son </a:t>
            </a:r>
            <a:r>
              <a:rPr lang="es-AR" sz="4000" dirty="0" smtClean="0">
                <a:solidFill>
                  <a:schemeClr val="bg1"/>
                </a:solidFill>
                <a:latin typeface="Sans serif"/>
              </a:rPr>
              <a:t>y </a:t>
            </a:r>
            <a:r>
              <a:rPr lang="es-AR" sz="4000" dirty="0">
                <a:solidFill>
                  <a:schemeClr val="bg1"/>
                </a:solidFill>
                <a:latin typeface="Sans serif"/>
              </a:rPr>
              <a:t>cómo están </a:t>
            </a:r>
          </a:p>
          <a:p>
            <a:pPr algn="ctr"/>
            <a:r>
              <a:rPr lang="es-AR" sz="4000" dirty="0">
                <a:solidFill>
                  <a:schemeClr val="bg1"/>
                </a:solidFill>
                <a:latin typeface="Sans serif"/>
              </a:rPr>
              <a:t>compuestas  las proteínas?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128792" cy="43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614451" cy="34563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6 CuadroTexto"/>
          <p:cNvSpPr txBox="1"/>
          <p:nvPr/>
        </p:nvSpPr>
        <p:spPr>
          <a:xfrm>
            <a:off x="4644008" y="1124744"/>
            <a:ext cx="4305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bg1"/>
                </a:solidFill>
                <a:latin typeface="Sans serif"/>
              </a:rPr>
              <a:t>Recordemos el </a:t>
            </a:r>
          </a:p>
          <a:p>
            <a:pPr algn="ctr"/>
            <a:r>
              <a:rPr lang="es-AR" sz="2800" dirty="0" smtClean="0">
                <a:solidFill>
                  <a:schemeClr val="bg1"/>
                </a:solidFill>
                <a:latin typeface="Sans serif"/>
              </a:rPr>
              <a:t>apareamiento de bases…</a:t>
            </a:r>
            <a:endParaRPr lang="es-AR" sz="2800" dirty="0">
              <a:solidFill>
                <a:schemeClr val="bg1"/>
              </a:solidFill>
              <a:latin typeface="Sans serif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3717032"/>
            <a:ext cx="5266828" cy="28803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8 CuadroTexto"/>
          <p:cNvSpPr txBox="1"/>
          <p:nvPr/>
        </p:nvSpPr>
        <p:spPr>
          <a:xfrm>
            <a:off x="539552" y="4581128"/>
            <a:ext cx="2704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bg1"/>
                </a:solidFill>
                <a:latin typeface="Sans serif"/>
              </a:rPr>
              <a:t>… y a nuestros</a:t>
            </a:r>
            <a:br>
              <a:rPr lang="es-AR" sz="2800" dirty="0" smtClean="0">
                <a:solidFill>
                  <a:schemeClr val="bg1"/>
                </a:solidFill>
                <a:latin typeface="Sans serif"/>
              </a:rPr>
            </a:br>
            <a:r>
              <a:rPr lang="es-AR" sz="2800" dirty="0" smtClean="0">
                <a:solidFill>
                  <a:schemeClr val="bg1"/>
                </a:solidFill>
                <a:latin typeface="Sans serif"/>
              </a:rPr>
              <a:t>protagonistas…</a:t>
            </a:r>
          </a:p>
        </p:txBody>
      </p:sp>
    </p:spTree>
    <p:extLst>
      <p:ext uri="{BB962C8B-B14F-4D97-AF65-F5344CB8AC3E}">
        <p14:creationId xmlns:p14="http://schemas.microsoft.com/office/powerpoint/2010/main" val="3035947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6" b="93474" l="2500" r="97059">
                        <a14:foregroundMark x1="80735" y1="28219" x2="74559" y2="39506"/>
                        <a14:foregroundMark x1="70882" y1="37037" x2="76912" y2="4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16"/>
            <a:ext cx="8424936" cy="684478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34658" y="332656"/>
            <a:ext cx="671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…y ahora sí… ¡A traducir proteínas!</a:t>
            </a:r>
            <a:endParaRPr lang="es-AR" sz="3200" dirty="0">
              <a:solidFill>
                <a:schemeClr val="bg1"/>
              </a:solidFill>
              <a:latin typeface="Sans serif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72200" y="6021288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¿Jugamos?</a:t>
            </a:r>
            <a:endParaRPr lang="es-AR" sz="3200" dirty="0">
              <a:solidFill>
                <a:schemeClr val="bg1"/>
              </a:solidFill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08038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2995" y="476672"/>
            <a:ext cx="834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bg1"/>
                </a:solidFill>
                <a:latin typeface="Sans serif"/>
              </a:rPr>
              <a:t>¡Repasemos </a:t>
            </a:r>
            <a:r>
              <a:rPr lang="es-AR" sz="2800" dirty="0" smtClean="0">
                <a:solidFill>
                  <a:schemeClr val="bg1"/>
                </a:solidFill>
                <a:latin typeface="Sans serif"/>
              </a:rPr>
              <a:t>nuestro juego con </a:t>
            </a:r>
            <a:r>
              <a:rPr lang="es-AR" sz="2800" dirty="0">
                <a:solidFill>
                  <a:schemeClr val="bg1"/>
                </a:solidFill>
                <a:latin typeface="Sans serif"/>
              </a:rPr>
              <a:t>algunas preguntas!</a:t>
            </a:r>
          </a:p>
        </p:txBody>
      </p:sp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7" b="89209" l="11615" r="90154">
                        <a14:foregroundMark x1="58462" y1="70863" x2="77308" y2="81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" b="10791"/>
          <a:stretch/>
        </p:blipFill>
        <p:spPr>
          <a:xfrm>
            <a:off x="395536" y="1484784"/>
            <a:ext cx="2088232" cy="2030908"/>
          </a:xfrm>
          <a:prstGeom prst="rect">
            <a:avLst/>
          </a:prstGeom>
        </p:spPr>
      </p:pic>
      <p:pic>
        <p:nvPicPr>
          <p:cNvPr id="6" name="5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77" b="93769" l="10000" r="90000">
                        <a14:foregroundMark x1="26462" y1="22231" x2="58000" y2="10923"/>
                        <a14:foregroundMark x1="46692" y1="10000" x2="60692" y2="11538"/>
                        <a14:foregroundMark x1="83769" y1="25308" x2="83769" y2="33538"/>
                        <a14:foregroundMark x1="84923" y1="35077" x2="44692" y2="55538"/>
                        <a14:foregroundMark x1="64462" y1="44462" x2="41077" y2="54231"/>
                        <a14:foregroundMark x1="48692" y1="48462" x2="63769" y2="43538"/>
                        <a14:foregroundMark x1="46923" y1="49308" x2="39308" y2="56923"/>
                        <a14:foregroundMark x1="39308" y1="57077" x2="35077" y2="64231"/>
                        <a14:foregroundMark x1="34000" y1="65077" x2="38462" y2="71769"/>
                        <a14:foregroundMark x1="33538" y1="64231" x2="40462" y2="66692"/>
                        <a14:foregroundMark x1="27308" y1="74000" x2="29308" y2="88462"/>
                        <a14:foregroundMark x1="63287" y1="15559" x2="79196" y2="26399"/>
                        <a14:backgroundMark x1="38692" y1="22692" x2="43769" y2="21308"/>
                        <a14:backgroundMark x1="47881" y1="71574" x2="80932" y2="56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280">
            <a:off x="4982351" y="1091327"/>
            <a:ext cx="1961025" cy="2458324"/>
          </a:xfrm>
          <a:prstGeom prst="rect">
            <a:avLst/>
          </a:prstGeom>
        </p:spPr>
      </p:pic>
      <p:pic>
        <p:nvPicPr>
          <p:cNvPr id="7" name="6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7070" l="9961" r="89941">
                        <a14:foregroundMark x1="45801" y1="77734" x2="55078" y2="88477"/>
                        <a14:backgroundMark x1="39746" y1="29297" x2="63086" y2="29980"/>
                        <a14:backgroundMark x1="48047" y1="74902" x2="52441" y2="74707"/>
                        <a14:backgroundMark x1="61026" y1="68376" x2="73162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693">
            <a:off x="4845988" y="4065474"/>
            <a:ext cx="2291714" cy="2258299"/>
          </a:xfrm>
          <a:prstGeom prst="rect">
            <a:avLst/>
          </a:prstGeom>
        </p:spPr>
      </p:pic>
      <p:pic>
        <p:nvPicPr>
          <p:cNvPr id="8" name="7 Imagen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10" b="96341" l="9922" r="89948">
                        <a14:foregroundMark x1="40731" y1="79791" x2="51828" y2="89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990">
            <a:off x="1152464" y="3952940"/>
            <a:ext cx="2141214" cy="249929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 rot="21042260">
            <a:off x="2095184" y="2463356"/>
            <a:ext cx="573373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2060"/>
                </a:solidFill>
                <a:latin typeface="Sans serif"/>
              </a:rPr>
              <a:t>1</a:t>
            </a:r>
            <a:endParaRPr lang="es-AR" sz="3200" dirty="0">
              <a:solidFill>
                <a:srgbClr val="002060"/>
              </a:solidFill>
              <a:latin typeface="Sans serif"/>
            </a:endParaRPr>
          </a:p>
        </p:txBody>
      </p:sp>
      <p:sp>
        <p:nvSpPr>
          <p:cNvPr id="13" name="12 CuadroTexto"/>
          <p:cNvSpPr txBox="1"/>
          <p:nvPr/>
        </p:nvSpPr>
        <p:spPr>
          <a:xfrm rot="21042260">
            <a:off x="6343837" y="2461133"/>
            <a:ext cx="545832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rgbClr val="002060"/>
                </a:solidFill>
                <a:latin typeface="Sans serif"/>
              </a:rPr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 rot="21042260">
            <a:off x="2599217" y="5631995"/>
            <a:ext cx="576929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rgbClr val="002060"/>
                </a:solidFill>
                <a:latin typeface="Sans serif"/>
              </a:rPr>
              <a:t>3</a:t>
            </a:r>
          </a:p>
        </p:txBody>
      </p:sp>
      <p:sp>
        <p:nvSpPr>
          <p:cNvPr id="15" name="14 CuadroTexto"/>
          <p:cNvSpPr txBox="1"/>
          <p:nvPr/>
        </p:nvSpPr>
        <p:spPr>
          <a:xfrm rot="21042260">
            <a:off x="6055210" y="5636796"/>
            <a:ext cx="636360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rgbClr val="002060"/>
                </a:solidFill>
                <a:latin typeface="Sans serif"/>
              </a:rPr>
              <a:t>4</a:t>
            </a:r>
          </a:p>
        </p:txBody>
      </p:sp>
      <p:pic>
        <p:nvPicPr>
          <p:cNvPr id="16" name="15 Imagen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01208"/>
            <a:ext cx="1296144" cy="12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" b="89209" l="11615" r="90154">
                        <a14:foregroundMark x1="58462" y1="70863" x2="77308" y2="81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" b="10791"/>
          <a:stretch/>
        </p:blipFill>
        <p:spPr>
          <a:xfrm>
            <a:off x="251520" y="188641"/>
            <a:ext cx="1821124" cy="17711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1042260">
            <a:off x="1744757" y="954426"/>
            <a:ext cx="623455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solidFill>
                  <a:srgbClr val="002060"/>
                </a:solidFill>
                <a:latin typeface="Sans serif"/>
              </a:rPr>
              <a:t>1</a:t>
            </a:r>
            <a:endParaRPr lang="es-AR" sz="4000" dirty="0">
              <a:solidFill>
                <a:srgbClr val="002060"/>
              </a:solidFill>
              <a:latin typeface="Sans serif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95736" y="5486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chemeClr val="bg1"/>
                </a:solidFill>
                <a:latin typeface="Sans serif"/>
              </a:rPr>
              <a:t>¿Cuál es el codón de iniciación?</a:t>
            </a: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971600" y="2420888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AUG</a:t>
            </a:r>
            <a:endParaRPr lang="es-AR" sz="5400" dirty="0">
              <a:latin typeface="Sans serif"/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4932040" y="2420888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UGA</a:t>
            </a:r>
            <a:endParaRPr lang="es-AR" sz="5400" dirty="0">
              <a:latin typeface="Sans serif"/>
            </a:endParaRPr>
          </a:p>
        </p:txBody>
      </p:sp>
      <p:sp>
        <p:nvSpPr>
          <p:cNvPr id="9" name="8 CuadroTexto">
            <a:hlinkClick r:id="rId5" action="ppaction://hlinksldjump"/>
          </p:cNvPr>
          <p:cNvSpPr txBox="1"/>
          <p:nvPr/>
        </p:nvSpPr>
        <p:spPr>
          <a:xfrm>
            <a:off x="971600" y="4293096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AAA</a:t>
            </a:r>
            <a:endParaRPr lang="es-AR" sz="5400" dirty="0">
              <a:latin typeface="Sans serif"/>
            </a:endParaRPr>
          </a:p>
        </p:txBody>
      </p:sp>
      <p:sp>
        <p:nvSpPr>
          <p:cNvPr id="10" name="9 CuadroTexto">
            <a:hlinkClick r:id="rId5" action="ppaction://hlinksldjump"/>
          </p:cNvPr>
          <p:cNvSpPr txBox="1"/>
          <p:nvPr/>
        </p:nvSpPr>
        <p:spPr>
          <a:xfrm>
            <a:off x="5076056" y="4221088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UAG</a:t>
            </a:r>
            <a:endParaRPr lang="es-AR" sz="5400" dirty="0">
              <a:latin typeface="Sans serif"/>
            </a:endParaRPr>
          </a:p>
        </p:txBody>
      </p:sp>
      <p:pic>
        <p:nvPicPr>
          <p:cNvPr id="11" name="10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7548"/>
            <a:ext cx="1268760" cy="12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6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5736" y="54868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¿Qué aminoácido corresponde</a:t>
            </a:r>
            <a:br>
              <a:rPr lang="es-AR" sz="3200" dirty="0" smtClean="0">
                <a:solidFill>
                  <a:schemeClr val="bg1"/>
                </a:solidFill>
                <a:latin typeface="Sans serif"/>
              </a:rPr>
            </a:br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al codón de iniciación?</a:t>
            </a:r>
            <a:endParaRPr lang="es-AR" sz="3200" dirty="0">
              <a:solidFill>
                <a:schemeClr val="bg1"/>
              </a:solidFill>
              <a:latin typeface="Sans serif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7" b="93769" l="10000" r="90000">
                        <a14:foregroundMark x1="26462" y1="22231" x2="58000" y2="10923"/>
                        <a14:foregroundMark x1="46692" y1="10000" x2="60692" y2="11538"/>
                        <a14:foregroundMark x1="83769" y1="25308" x2="83769" y2="33538"/>
                        <a14:foregroundMark x1="84923" y1="35077" x2="44692" y2="55538"/>
                        <a14:foregroundMark x1="64462" y1="44462" x2="41077" y2="54231"/>
                        <a14:foregroundMark x1="48692" y1="48462" x2="63769" y2="43538"/>
                        <a14:foregroundMark x1="46923" y1="49308" x2="39308" y2="56923"/>
                        <a14:foregroundMark x1="39308" y1="57077" x2="35077" y2="64231"/>
                        <a14:foregroundMark x1="34000" y1="65077" x2="38462" y2="71769"/>
                        <a14:foregroundMark x1="33538" y1="64231" x2="40462" y2="66692"/>
                        <a14:foregroundMark x1="27308" y1="74000" x2="29308" y2="88462"/>
                        <a14:foregroundMark x1="63287" y1="15559" x2="79196" y2="26399"/>
                        <a14:backgroundMark x1="38692" y1="22692" x2="43769" y2="2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280">
            <a:off x="562948" y="-3988"/>
            <a:ext cx="2376264" cy="23762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21042260">
            <a:off x="2032156" y="1394279"/>
            <a:ext cx="72008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rgbClr val="002060"/>
                </a:solidFill>
                <a:latin typeface="Sans serif"/>
              </a:rPr>
              <a:t>2</a:t>
            </a: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899592" y="2708920"/>
            <a:ext cx="2736304" cy="769441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atin typeface="Sans serif"/>
              </a:rPr>
              <a:t>Leucina</a:t>
            </a:r>
            <a:endParaRPr lang="es-AR" sz="4400" dirty="0">
              <a:latin typeface="Sans serif"/>
            </a:endParaRP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5076056" y="2708920"/>
            <a:ext cx="2736304" cy="769441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atin typeface="Sans serif"/>
              </a:rPr>
              <a:t>Alanina</a:t>
            </a:r>
            <a:endParaRPr lang="es-AR" sz="4400" dirty="0">
              <a:latin typeface="Sans serif"/>
            </a:endParaRPr>
          </a:p>
        </p:txBody>
      </p:sp>
      <p:sp>
        <p:nvSpPr>
          <p:cNvPr id="9" name="8 CuadroTexto">
            <a:hlinkClick r:id="rId5" action="ppaction://hlinksldjump"/>
          </p:cNvPr>
          <p:cNvSpPr txBox="1"/>
          <p:nvPr/>
        </p:nvSpPr>
        <p:spPr>
          <a:xfrm>
            <a:off x="899592" y="4293096"/>
            <a:ext cx="2736304" cy="769441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atin typeface="Sans serif"/>
              </a:rPr>
              <a:t>Metionina</a:t>
            </a:r>
            <a:endParaRPr lang="es-AR" sz="4400" dirty="0">
              <a:latin typeface="Sans serif"/>
            </a:endParaRPr>
          </a:p>
        </p:txBody>
      </p:sp>
      <p:sp>
        <p:nvSpPr>
          <p:cNvPr id="10" name="9 CuadroTexto">
            <a:hlinkClick r:id="rId4" action="ppaction://hlinksldjump"/>
          </p:cNvPr>
          <p:cNvSpPr txBox="1"/>
          <p:nvPr/>
        </p:nvSpPr>
        <p:spPr>
          <a:xfrm>
            <a:off x="5148064" y="4293096"/>
            <a:ext cx="2736304" cy="754053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300" dirty="0" smtClean="0">
                <a:latin typeface="Sans serif"/>
              </a:rPr>
              <a:t>Glutamato</a:t>
            </a:r>
            <a:endParaRPr lang="es-AR" sz="4300" dirty="0">
              <a:latin typeface="Sans serif"/>
            </a:endParaRPr>
          </a:p>
        </p:txBody>
      </p:sp>
      <p:pic>
        <p:nvPicPr>
          <p:cNvPr id="12" name="11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61" y="5447556"/>
            <a:ext cx="1268742" cy="12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2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0" b="96341" l="9922" r="89948">
                        <a14:foregroundMark x1="40731" y1="79791" x2="51828" y2="89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990">
            <a:off x="566538" y="-2351"/>
            <a:ext cx="1825287" cy="218877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rot="21042260">
            <a:off x="577079" y="1814161"/>
            <a:ext cx="54858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rgbClr val="002060"/>
                </a:solidFill>
                <a:latin typeface="Sans serif"/>
              </a:rPr>
              <a:t>3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195736" y="54868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chemeClr val="bg1"/>
                </a:solidFill>
                <a:latin typeface="Sans serif"/>
              </a:rPr>
              <a:t>¿</a:t>
            </a:r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Cuál/es son las señales </a:t>
            </a:r>
          </a:p>
          <a:p>
            <a:pPr algn="ctr"/>
            <a:r>
              <a:rPr lang="es-AR" sz="3200" dirty="0" smtClean="0">
                <a:solidFill>
                  <a:schemeClr val="bg1"/>
                </a:solidFill>
                <a:latin typeface="Sans serif"/>
              </a:rPr>
              <a:t>de “stop”?</a:t>
            </a:r>
            <a:endParaRPr lang="es-AR" sz="3200" dirty="0">
              <a:solidFill>
                <a:schemeClr val="bg1"/>
              </a:solidFill>
              <a:latin typeface="Sans serif"/>
            </a:endParaRPr>
          </a:p>
        </p:txBody>
      </p:sp>
      <p:sp>
        <p:nvSpPr>
          <p:cNvPr id="9" name="8 CuadroTexto">
            <a:hlinkClick r:id="rId4" action="ppaction://hlinksldjump"/>
          </p:cNvPr>
          <p:cNvSpPr txBox="1"/>
          <p:nvPr/>
        </p:nvSpPr>
        <p:spPr>
          <a:xfrm>
            <a:off x="1331640" y="2636912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UGA</a:t>
            </a:r>
            <a:endParaRPr lang="es-AR" sz="5400" dirty="0">
              <a:latin typeface="Sans serif"/>
            </a:endParaRPr>
          </a:p>
        </p:txBody>
      </p:sp>
      <p:sp>
        <p:nvSpPr>
          <p:cNvPr id="10" name="9 CuadroTexto">
            <a:hlinkClick r:id="rId5" action="ppaction://hlinksldjump"/>
          </p:cNvPr>
          <p:cNvSpPr txBox="1"/>
          <p:nvPr/>
        </p:nvSpPr>
        <p:spPr>
          <a:xfrm>
            <a:off x="5148064" y="2636912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AUG</a:t>
            </a:r>
            <a:endParaRPr lang="es-AR" sz="5400" dirty="0">
              <a:latin typeface="Sans serif"/>
            </a:endParaRPr>
          </a:p>
        </p:txBody>
      </p:sp>
      <p:sp>
        <p:nvSpPr>
          <p:cNvPr id="11" name="10 CuadroTexto">
            <a:hlinkClick r:id="rId4" action="ppaction://hlinksldjump"/>
          </p:cNvPr>
          <p:cNvSpPr txBox="1"/>
          <p:nvPr/>
        </p:nvSpPr>
        <p:spPr>
          <a:xfrm>
            <a:off x="1331640" y="4293096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UAA</a:t>
            </a:r>
            <a:endParaRPr lang="es-AR" sz="5400" dirty="0">
              <a:latin typeface="Sans serif"/>
            </a:endParaRPr>
          </a:p>
        </p:txBody>
      </p:sp>
      <p:sp>
        <p:nvSpPr>
          <p:cNvPr id="12" name="11 CuadroTexto">
            <a:hlinkClick r:id="rId4" action="ppaction://hlinksldjump"/>
          </p:cNvPr>
          <p:cNvSpPr txBox="1"/>
          <p:nvPr/>
        </p:nvSpPr>
        <p:spPr>
          <a:xfrm>
            <a:off x="5220072" y="4365104"/>
            <a:ext cx="2736304" cy="923330"/>
          </a:xfrm>
          <a:prstGeom prst="rect">
            <a:avLst/>
          </a:prstGeom>
          <a:effectLst>
            <a:glow rad="1270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Sans serif"/>
              </a:rPr>
              <a:t>UAG</a:t>
            </a:r>
            <a:endParaRPr lang="es-AR" sz="5400" dirty="0">
              <a:latin typeface="Sans serif"/>
            </a:endParaRPr>
          </a:p>
        </p:txBody>
      </p:sp>
      <p:pic>
        <p:nvPicPr>
          <p:cNvPr id="14" name="13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61" y="5447556"/>
            <a:ext cx="1268742" cy="12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4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129</Words>
  <Application>Microsoft Office PowerPoint</Application>
  <PresentationFormat>Presentación en pantalla (4:3)</PresentationFormat>
  <Paragraphs>47</Paragraphs>
  <Slides>13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BELU</dc:creator>
  <cp:lastModifiedBy>LA BELU</cp:lastModifiedBy>
  <cp:revision>54</cp:revision>
  <dcterms:created xsi:type="dcterms:W3CDTF">2017-10-04T19:05:41Z</dcterms:created>
  <dcterms:modified xsi:type="dcterms:W3CDTF">2017-10-26T13:31:49Z</dcterms:modified>
</cp:coreProperties>
</file>