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14C51CA-F0B7-4FF9-B95D-7327D8B24C4D}">
  <a:tblStyle styleId="{A14C51CA-F0B7-4FF9-B95D-7327D8B24C4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21"/>
  </p:normalViewPr>
  <p:slideViewPr>
    <p:cSldViewPr snapToGrid="0" snapToObjects="1">
      <p:cViewPr varScale="1">
        <p:scale>
          <a:sx n="122" d="100"/>
          <a:sy n="122" d="100"/>
        </p:scale>
        <p:origin x="82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 sz="1000">
                <a:solidFill>
                  <a:schemeClr val="dk2"/>
                </a:solidFill>
              </a:rPr>
              <a:t>‹Nr.›</a:t>
            </a:fld>
            <a:endParaRPr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www.youtube.com/watch?v=i3w3z8ASDB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306341" y="-74649"/>
            <a:ext cx="8520600" cy="8478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4000" b="1" dirty="0" smtClean="0">
                <a:latin typeface="Comic Sans MS" charset="0"/>
                <a:ea typeface="Comic Sans MS" charset="0"/>
                <a:cs typeface="Comic Sans MS" charset="0"/>
                <a:sym typeface="Amatic SC"/>
              </a:rPr>
              <a:t>PULMONES FUMADORES</a:t>
            </a:r>
            <a:endParaRPr sz="4000" b="1" dirty="0">
              <a:latin typeface="Comic Sans MS" charset="0"/>
              <a:ea typeface="Comic Sans MS" charset="0"/>
              <a:cs typeface="Comic Sans MS" charset="0"/>
              <a:sym typeface="Amatic SC"/>
            </a:endParaRPr>
          </a:p>
        </p:txBody>
      </p:sp>
      <p:sp>
        <p:nvSpPr>
          <p:cNvPr id="55" name="Shape 55"/>
          <p:cNvSpPr txBox="1"/>
          <p:nvPr/>
        </p:nvSpPr>
        <p:spPr>
          <a:xfrm>
            <a:off x="523750" y="4640925"/>
            <a:ext cx="7896600" cy="349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429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-"/>
            </a:pPr>
            <a:r>
              <a:rPr lang="e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Vídeo: </a:t>
            </a:r>
            <a:r>
              <a:rPr lang="es" sz="1800" u="sng">
                <a:solidFill>
                  <a:srgbClr val="1155CC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/>
              </a:rPr>
              <a:t>https://www.youtube.com/watch?v=i3w3z8ASDBM</a:t>
            </a:r>
            <a:r>
              <a:rPr lang="e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1800"/>
          </a:p>
        </p:txBody>
      </p:sp>
      <p:graphicFrame>
        <p:nvGraphicFramePr>
          <p:cNvPr id="56" name="Shape 56"/>
          <p:cNvGraphicFramePr/>
          <p:nvPr>
            <p:extLst>
              <p:ext uri="{D42A27DB-BD31-4B8C-83A1-F6EECF244321}">
                <p14:modId xmlns:p14="http://schemas.microsoft.com/office/powerpoint/2010/main" val="1851834716"/>
              </p:ext>
            </p:extLst>
          </p:nvPr>
        </p:nvGraphicFramePr>
        <p:xfrm>
          <a:off x="523748" y="773151"/>
          <a:ext cx="8052692" cy="3960751"/>
        </p:xfrm>
        <a:graphic>
          <a:graphicData uri="http://schemas.openxmlformats.org/drawingml/2006/table">
            <a:tbl>
              <a:tblPr>
                <a:noFill/>
                <a:tableStyleId>{A14C51CA-F0B7-4FF9-B95D-7327D8B24C4D}</a:tableStyleId>
              </a:tblPr>
              <a:tblGrid>
                <a:gridCol w="4026346"/>
                <a:gridCol w="4026346"/>
              </a:tblGrid>
              <a:tr h="38444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sz="1700" b="1" dirty="0">
                          <a:latin typeface="Comic Sans MS" charset="0"/>
                          <a:ea typeface="Comic Sans MS" charset="0"/>
                          <a:cs typeface="Comic Sans MS" charset="0"/>
                          <a:sym typeface="Times New Roman"/>
                        </a:rPr>
                        <a:t>Persona fumadora</a:t>
                      </a:r>
                      <a:endParaRPr sz="1700" b="1" dirty="0">
                        <a:latin typeface="Comic Sans MS" charset="0"/>
                        <a:ea typeface="Comic Sans MS" charset="0"/>
                        <a:cs typeface="Comic Sans MS" charset="0"/>
                        <a:sym typeface="Times New Roman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sz="1700" b="1" dirty="0">
                          <a:latin typeface="Comic Sans MS" charset="0"/>
                          <a:ea typeface="Comic Sans MS" charset="0"/>
                          <a:cs typeface="Comic Sans MS" charset="0"/>
                          <a:sym typeface="Times New Roman"/>
                        </a:rPr>
                        <a:t> Persona no fumadora</a:t>
                      </a:r>
                      <a:endParaRPr sz="1700" b="1" dirty="0">
                        <a:latin typeface="Comic Sans MS" charset="0"/>
                        <a:ea typeface="Comic Sans MS" charset="0"/>
                        <a:cs typeface="Comic Sans MS" charset="0"/>
                        <a:sym typeface="Times New Roman"/>
                      </a:endParaRPr>
                    </a:p>
                  </a:txBody>
                  <a:tcPr marL="63500" marR="63500" marT="63500" marB="63500"/>
                </a:tc>
              </a:tr>
              <a:tr h="3574671">
                <a:tc>
                  <a:txBody>
                    <a:bodyPr/>
                    <a:lstStyle/>
                    <a:p>
                      <a:pPr marL="15240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Times New Roman"/>
                        <a:buNone/>
                      </a:pPr>
                      <a:r>
                        <a:rPr lang="es" sz="1700" dirty="0" smtClean="0">
                          <a:latin typeface="Comic Sans MS" charset="0"/>
                          <a:ea typeface="Comic Sans MS" charset="0"/>
                          <a:cs typeface="Comic Sans MS" charset="0"/>
                          <a:sym typeface="Times New Roman"/>
                        </a:rPr>
                        <a:t>Perjudica </a:t>
                      </a:r>
                      <a:r>
                        <a:rPr lang="es" sz="1700" dirty="0">
                          <a:latin typeface="Comic Sans MS" charset="0"/>
                          <a:ea typeface="Comic Sans MS" charset="0"/>
                          <a:cs typeface="Comic Sans MS" charset="0"/>
                          <a:sym typeface="Times New Roman"/>
                        </a:rPr>
                        <a:t>su salud y la salud de los que rodean al fumador.</a:t>
                      </a:r>
                      <a:endParaRPr sz="1700" dirty="0">
                        <a:latin typeface="Comic Sans MS" charset="0"/>
                        <a:ea typeface="Comic Sans MS" charset="0"/>
                        <a:cs typeface="Comic Sans MS" charset="0"/>
                        <a:sym typeface="Times New Roman"/>
                      </a:endParaRPr>
                    </a:p>
                    <a:p>
                      <a:pPr marL="15240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Times New Roman"/>
                        <a:buNone/>
                      </a:pPr>
                      <a:r>
                        <a:rPr lang="es" sz="1700" dirty="0">
                          <a:latin typeface="Comic Sans MS" charset="0"/>
                          <a:ea typeface="Comic Sans MS" charset="0"/>
                          <a:cs typeface="Comic Sans MS" charset="0"/>
                          <a:sym typeface="Times New Roman"/>
                        </a:rPr>
                        <a:t>El fumador suele tener peor aspecto físico que el no fumador.</a:t>
                      </a:r>
                      <a:endParaRPr sz="1700" dirty="0">
                        <a:latin typeface="Comic Sans MS" charset="0"/>
                        <a:ea typeface="Comic Sans MS" charset="0"/>
                        <a:cs typeface="Comic Sans MS" charset="0"/>
                        <a:sym typeface="Times New Roman"/>
                      </a:endParaRPr>
                    </a:p>
                    <a:p>
                      <a:pPr marL="15240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Times New Roman"/>
                        <a:buNone/>
                      </a:pPr>
                      <a:r>
                        <a:rPr lang="es" sz="1700" dirty="0">
                          <a:latin typeface="Comic Sans MS" charset="0"/>
                          <a:ea typeface="Comic Sans MS" charset="0"/>
                          <a:cs typeface="Comic Sans MS" charset="0"/>
                          <a:sym typeface="Times New Roman"/>
                        </a:rPr>
                        <a:t>Arruga la piel.</a:t>
                      </a:r>
                      <a:endParaRPr sz="1700" dirty="0">
                        <a:latin typeface="Comic Sans MS" charset="0"/>
                        <a:ea typeface="Comic Sans MS" charset="0"/>
                        <a:cs typeface="Comic Sans MS" charset="0"/>
                        <a:sym typeface="Times New Roman"/>
                      </a:endParaRPr>
                    </a:p>
                    <a:p>
                      <a:pPr marL="15240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Times New Roman"/>
                        <a:buNone/>
                      </a:pPr>
                      <a:r>
                        <a:rPr lang="es" sz="1700" dirty="0">
                          <a:latin typeface="Comic Sans MS" charset="0"/>
                          <a:ea typeface="Comic Sans MS" charset="0"/>
                          <a:cs typeface="Comic Sans MS" charset="0"/>
                          <a:sym typeface="Times New Roman"/>
                        </a:rPr>
                        <a:t>El tabaco cuesta dinero.</a:t>
                      </a:r>
                      <a:endParaRPr sz="1700" dirty="0">
                        <a:latin typeface="Comic Sans MS" charset="0"/>
                        <a:ea typeface="Comic Sans MS" charset="0"/>
                        <a:cs typeface="Comic Sans MS" charset="0"/>
                        <a:sym typeface="Times New Roman"/>
                      </a:endParaRPr>
                    </a:p>
                    <a:p>
                      <a:pPr marL="15240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Times New Roman"/>
                        <a:buNone/>
                      </a:pPr>
                      <a:r>
                        <a:rPr lang="es" sz="1700" dirty="0">
                          <a:latin typeface="Comic Sans MS" charset="0"/>
                          <a:ea typeface="Comic Sans MS" charset="0"/>
                          <a:cs typeface="Comic Sans MS" charset="0"/>
                          <a:sym typeface="Times New Roman"/>
                        </a:rPr>
                        <a:t>Se pierde el olfato y el gusto.</a:t>
                      </a:r>
                      <a:endParaRPr sz="1700" dirty="0">
                        <a:latin typeface="Comic Sans MS" charset="0"/>
                        <a:ea typeface="Comic Sans MS" charset="0"/>
                        <a:cs typeface="Comic Sans MS" charset="0"/>
                        <a:sym typeface="Times New Roman"/>
                      </a:endParaRPr>
                    </a:p>
                    <a:p>
                      <a:pPr marL="15240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Times New Roman"/>
                        <a:buNone/>
                      </a:pPr>
                      <a:r>
                        <a:rPr lang="es" sz="1700" dirty="0">
                          <a:latin typeface="Comic Sans MS" charset="0"/>
                          <a:ea typeface="Comic Sans MS" charset="0"/>
                          <a:cs typeface="Comic Sans MS" charset="0"/>
                          <a:sym typeface="Times New Roman"/>
                        </a:rPr>
                        <a:t>Los fumadores padecen mal aliento.</a:t>
                      </a:r>
                      <a:endParaRPr sz="1700" dirty="0">
                        <a:latin typeface="Comic Sans MS" charset="0"/>
                        <a:ea typeface="Comic Sans MS" charset="0"/>
                        <a:cs typeface="Comic Sans MS" charset="0"/>
                        <a:sym typeface="Times New Roman"/>
                      </a:endParaRPr>
                    </a:p>
                    <a:p>
                      <a:pPr marL="15240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Times New Roman"/>
                        <a:buNone/>
                      </a:pPr>
                      <a:r>
                        <a:rPr lang="es" sz="1700" dirty="0">
                          <a:latin typeface="Comic Sans MS" charset="0"/>
                          <a:ea typeface="Comic Sans MS" charset="0"/>
                          <a:cs typeface="Comic Sans MS" charset="0"/>
                          <a:sym typeface="Times New Roman"/>
                        </a:rPr>
                        <a:t>Menor rendimiento en el deporte.</a:t>
                      </a:r>
                      <a:endParaRPr sz="1700" dirty="0">
                        <a:latin typeface="Comic Sans MS" charset="0"/>
                        <a:ea typeface="Comic Sans MS" charset="0"/>
                        <a:cs typeface="Comic Sans MS" charset="0"/>
                        <a:sym typeface="Times New Roman"/>
                      </a:endParaRPr>
                    </a:p>
                    <a:p>
                      <a:pPr marL="15240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Times New Roman"/>
                        <a:buNone/>
                      </a:pPr>
                      <a:r>
                        <a:rPr lang="es" sz="1700" dirty="0">
                          <a:latin typeface="Comic Sans MS" charset="0"/>
                          <a:ea typeface="Comic Sans MS" charset="0"/>
                          <a:cs typeface="Comic Sans MS" charset="0"/>
                          <a:sym typeface="Times New Roman"/>
                        </a:rPr>
                        <a:t>Fumar acorta la vida y puede matar.</a:t>
                      </a:r>
                      <a:endParaRPr sz="1700" dirty="0">
                        <a:latin typeface="Comic Sans MS" charset="0"/>
                        <a:ea typeface="Comic Sans MS" charset="0"/>
                        <a:cs typeface="Comic Sans MS" charset="0"/>
                        <a:sym typeface="Times New Roman"/>
                      </a:endParaRPr>
                    </a:p>
                    <a:p>
                      <a:pPr marL="15240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Times New Roman"/>
                        <a:buNone/>
                      </a:pPr>
                      <a:r>
                        <a:rPr lang="es" sz="1700" dirty="0">
                          <a:latin typeface="Comic Sans MS" charset="0"/>
                          <a:ea typeface="Comic Sans MS" charset="0"/>
                          <a:cs typeface="Comic Sans MS" charset="0"/>
                          <a:sym typeface="Times New Roman"/>
                        </a:rPr>
                        <a:t>El fumador tiene más posibilidades de padecer enfermedades coronarias y de cáncer.</a:t>
                      </a:r>
                      <a:endParaRPr sz="1700" dirty="0">
                        <a:latin typeface="Comic Sans MS" charset="0"/>
                        <a:ea typeface="Comic Sans MS" charset="0"/>
                        <a:cs typeface="Comic Sans MS" charset="0"/>
                        <a:sym typeface="Times New Roman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sz="1700" dirty="0">
                          <a:latin typeface="Comic Sans MS" charset="0"/>
                          <a:ea typeface="Comic Sans MS" charset="0"/>
                          <a:cs typeface="Comic Sans MS" charset="0"/>
                          <a:sym typeface="Times New Roman"/>
                        </a:rPr>
                        <a:t> </a:t>
                      </a:r>
                      <a:r>
                        <a:rPr lang="es" sz="1700" dirty="0" smtClean="0">
                          <a:latin typeface="Comic Sans MS" charset="0"/>
                          <a:ea typeface="Comic Sans MS" charset="0"/>
                          <a:cs typeface="Comic Sans MS" charset="0"/>
                          <a:sym typeface="Times New Roman"/>
                        </a:rPr>
                        <a:t>Se </a:t>
                      </a:r>
                      <a:r>
                        <a:rPr lang="es" sz="1700" dirty="0">
                          <a:latin typeface="Comic Sans MS" charset="0"/>
                          <a:ea typeface="Comic Sans MS" charset="0"/>
                          <a:cs typeface="Comic Sans MS" charset="0"/>
                          <a:sym typeface="Times New Roman"/>
                        </a:rPr>
                        <a:t>goza de una salud </a:t>
                      </a:r>
                      <a:r>
                        <a:rPr lang="es" sz="1700" dirty="0" smtClean="0">
                          <a:latin typeface="Comic Sans MS" charset="0"/>
                          <a:ea typeface="Comic Sans MS" charset="0"/>
                          <a:cs typeface="Comic Sans MS" charset="0"/>
                          <a:sym typeface="Times New Roman"/>
                        </a:rPr>
                        <a:t>mejor.</a:t>
                      </a:r>
                      <a:endParaRPr lang="es-ES" sz="1700" dirty="0" smtClean="0">
                        <a:latin typeface="Comic Sans MS" charset="0"/>
                        <a:ea typeface="Comic Sans MS" charset="0"/>
                        <a:cs typeface="Comic Sans MS" charset="0"/>
                        <a:sym typeface="Times New Roman"/>
                      </a:endParaRPr>
                    </a:p>
                    <a:p>
                      <a:pPr marL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s-ES" sz="1700" dirty="0" smtClean="0">
                        <a:latin typeface="Comic Sans MS" charset="0"/>
                        <a:ea typeface="Comic Sans MS" charset="0"/>
                        <a:cs typeface="Comic Sans MS" charset="0"/>
                        <a:sym typeface="Times New Roman"/>
                      </a:endParaRPr>
                    </a:p>
                    <a:p>
                      <a:pPr marL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sz="1700" dirty="0" smtClean="0">
                          <a:latin typeface="Comic Sans MS" charset="0"/>
                          <a:ea typeface="Comic Sans MS" charset="0"/>
                          <a:cs typeface="Comic Sans MS" charset="0"/>
                          <a:sym typeface="Times New Roman"/>
                        </a:rPr>
                        <a:t>Mejora </a:t>
                      </a:r>
                      <a:r>
                        <a:rPr lang="es" sz="1700" dirty="0">
                          <a:latin typeface="Comic Sans MS" charset="0"/>
                          <a:ea typeface="Comic Sans MS" charset="0"/>
                          <a:cs typeface="Comic Sans MS" charset="0"/>
                          <a:sym typeface="Times New Roman"/>
                        </a:rPr>
                        <a:t>el aspecto </a:t>
                      </a:r>
                      <a:r>
                        <a:rPr lang="es" sz="1700" dirty="0" smtClean="0">
                          <a:latin typeface="Comic Sans MS" charset="0"/>
                          <a:ea typeface="Comic Sans MS" charset="0"/>
                          <a:cs typeface="Comic Sans MS" charset="0"/>
                          <a:sym typeface="Times New Roman"/>
                        </a:rPr>
                        <a:t>físico.</a:t>
                      </a:r>
                      <a:endParaRPr lang="es-ES" sz="1700" dirty="0" smtClean="0">
                        <a:latin typeface="Comic Sans MS" charset="0"/>
                        <a:ea typeface="Comic Sans MS" charset="0"/>
                        <a:cs typeface="Comic Sans MS" charset="0"/>
                        <a:sym typeface="Times New Roman"/>
                      </a:endParaRPr>
                    </a:p>
                    <a:p>
                      <a:pPr marL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s-ES" sz="1700" dirty="0" smtClean="0">
                        <a:latin typeface="Comic Sans MS" charset="0"/>
                        <a:ea typeface="Comic Sans MS" charset="0"/>
                        <a:cs typeface="Comic Sans MS" charset="0"/>
                        <a:sym typeface="Times New Roman"/>
                      </a:endParaRPr>
                    </a:p>
                    <a:p>
                      <a:pPr marL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sz="1700" dirty="0" smtClean="0">
                          <a:latin typeface="Comic Sans MS" charset="0"/>
                          <a:ea typeface="Comic Sans MS" charset="0"/>
                          <a:cs typeface="Comic Sans MS" charset="0"/>
                          <a:sym typeface="Times New Roman"/>
                        </a:rPr>
                        <a:t>No </a:t>
                      </a:r>
                      <a:r>
                        <a:rPr lang="es" sz="1700" dirty="0">
                          <a:latin typeface="Comic Sans MS" charset="0"/>
                          <a:ea typeface="Comic Sans MS" charset="0"/>
                          <a:cs typeface="Comic Sans MS" charset="0"/>
                          <a:sym typeface="Times New Roman"/>
                        </a:rPr>
                        <a:t>afecta a la </a:t>
                      </a:r>
                      <a:r>
                        <a:rPr lang="es" sz="1700" dirty="0" smtClean="0">
                          <a:latin typeface="Comic Sans MS" charset="0"/>
                          <a:ea typeface="Comic Sans MS" charset="0"/>
                          <a:cs typeface="Comic Sans MS" charset="0"/>
                          <a:sym typeface="Times New Roman"/>
                        </a:rPr>
                        <a:t>economía.</a:t>
                      </a:r>
                      <a:endParaRPr lang="es-ES" sz="1700" dirty="0" smtClean="0">
                        <a:latin typeface="Comic Sans MS" charset="0"/>
                        <a:ea typeface="Comic Sans MS" charset="0"/>
                        <a:cs typeface="Comic Sans MS" charset="0"/>
                        <a:sym typeface="Times New Roman"/>
                      </a:endParaRPr>
                    </a:p>
                    <a:p>
                      <a:pPr marL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s-ES" sz="1700" dirty="0" smtClean="0">
                        <a:latin typeface="Comic Sans MS" charset="0"/>
                        <a:ea typeface="Comic Sans MS" charset="0"/>
                        <a:cs typeface="Comic Sans MS" charset="0"/>
                        <a:sym typeface="Times New Roman"/>
                      </a:endParaRPr>
                    </a:p>
                    <a:p>
                      <a:pPr marL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sz="1700" dirty="0" smtClean="0">
                          <a:latin typeface="Comic Sans MS" charset="0"/>
                          <a:ea typeface="Comic Sans MS" charset="0"/>
                          <a:cs typeface="Comic Sans MS" charset="0"/>
                          <a:sym typeface="Times New Roman"/>
                        </a:rPr>
                        <a:t>Tiene </a:t>
                      </a:r>
                      <a:r>
                        <a:rPr lang="es" sz="1700" dirty="0">
                          <a:latin typeface="Comic Sans MS" charset="0"/>
                          <a:ea typeface="Comic Sans MS" charset="0"/>
                          <a:cs typeface="Comic Sans MS" charset="0"/>
                          <a:sym typeface="Times New Roman"/>
                        </a:rPr>
                        <a:t>buen olfato y buen </a:t>
                      </a:r>
                      <a:r>
                        <a:rPr lang="es" sz="1700" dirty="0" smtClean="0">
                          <a:latin typeface="Comic Sans MS" charset="0"/>
                          <a:ea typeface="Comic Sans MS" charset="0"/>
                          <a:cs typeface="Comic Sans MS" charset="0"/>
                          <a:sym typeface="Times New Roman"/>
                        </a:rPr>
                        <a:t>gusto.</a:t>
                      </a:r>
                      <a:endParaRPr lang="es-ES" sz="1700" dirty="0" smtClean="0">
                        <a:latin typeface="Comic Sans MS" charset="0"/>
                        <a:ea typeface="Comic Sans MS" charset="0"/>
                        <a:cs typeface="Comic Sans MS" charset="0"/>
                        <a:sym typeface="Times New Roman"/>
                      </a:endParaRPr>
                    </a:p>
                    <a:p>
                      <a:pPr marL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s-ES" sz="1700" dirty="0" smtClean="0">
                        <a:latin typeface="Comic Sans MS" charset="0"/>
                        <a:ea typeface="Comic Sans MS" charset="0"/>
                        <a:cs typeface="Comic Sans MS" charset="0"/>
                        <a:sym typeface="Times New Roman"/>
                      </a:endParaRPr>
                    </a:p>
                    <a:p>
                      <a:pPr marL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sz="1700" dirty="0" smtClean="0">
                          <a:latin typeface="Comic Sans MS" charset="0"/>
                          <a:ea typeface="Comic Sans MS" charset="0"/>
                          <a:cs typeface="Comic Sans MS" charset="0"/>
                          <a:sym typeface="Times New Roman"/>
                        </a:rPr>
                        <a:t>Mayor </a:t>
                      </a:r>
                      <a:r>
                        <a:rPr lang="es" sz="1700" dirty="0">
                          <a:latin typeface="Comic Sans MS" charset="0"/>
                          <a:ea typeface="Comic Sans MS" charset="0"/>
                          <a:cs typeface="Comic Sans MS" charset="0"/>
                          <a:sym typeface="Times New Roman"/>
                        </a:rPr>
                        <a:t>rendimiento en el </a:t>
                      </a:r>
                      <a:r>
                        <a:rPr lang="es" sz="1700" dirty="0" smtClean="0">
                          <a:latin typeface="Comic Sans MS" charset="0"/>
                          <a:ea typeface="Comic Sans MS" charset="0"/>
                          <a:cs typeface="Comic Sans MS" charset="0"/>
                          <a:sym typeface="Times New Roman"/>
                        </a:rPr>
                        <a:t>deporte.</a:t>
                      </a:r>
                      <a:endParaRPr lang="es-ES" sz="1700" dirty="0" smtClean="0">
                        <a:latin typeface="Comic Sans MS" charset="0"/>
                        <a:ea typeface="Comic Sans MS" charset="0"/>
                        <a:cs typeface="Comic Sans MS" charset="0"/>
                        <a:sym typeface="Times New Roman"/>
                      </a:endParaRPr>
                    </a:p>
                    <a:p>
                      <a:pPr marL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s-ES" sz="1700" dirty="0" smtClean="0">
                        <a:latin typeface="Comic Sans MS" charset="0"/>
                        <a:ea typeface="Comic Sans MS" charset="0"/>
                        <a:cs typeface="Comic Sans MS" charset="0"/>
                        <a:sym typeface="Times New Roman"/>
                      </a:endParaRPr>
                    </a:p>
                    <a:p>
                      <a:pPr marL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sz="1700" dirty="0" smtClean="0">
                          <a:latin typeface="Comic Sans MS" charset="0"/>
                          <a:ea typeface="Comic Sans MS" charset="0"/>
                          <a:cs typeface="Comic Sans MS" charset="0"/>
                          <a:sym typeface="Times New Roman"/>
                        </a:rPr>
                        <a:t>No </a:t>
                      </a:r>
                      <a:r>
                        <a:rPr lang="es" sz="1700" dirty="0">
                          <a:latin typeface="Comic Sans MS" charset="0"/>
                          <a:ea typeface="Comic Sans MS" charset="0"/>
                          <a:cs typeface="Comic Sans MS" charset="0"/>
                          <a:sym typeface="Times New Roman"/>
                        </a:rPr>
                        <a:t>se está sometido a una </a:t>
                      </a:r>
                      <a:r>
                        <a:rPr lang="es" sz="1700" dirty="0" smtClean="0">
                          <a:latin typeface="Comic Sans MS" charset="0"/>
                          <a:ea typeface="Comic Sans MS" charset="0"/>
                          <a:cs typeface="Comic Sans MS" charset="0"/>
                          <a:sym typeface="Times New Roman"/>
                        </a:rPr>
                        <a:t>adicción.</a:t>
                      </a:r>
                      <a:endParaRPr lang="es-ES" sz="1700" dirty="0" smtClean="0">
                        <a:latin typeface="Comic Sans MS" charset="0"/>
                        <a:ea typeface="Comic Sans MS" charset="0"/>
                        <a:cs typeface="Comic Sans MS" charset="0"/>
                        <a:sym typeface="Times New Roman"/>
                      </a:endParaRPr>
                    </a:p>
                    <a:p>
                      <a:pPr marL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s-ES" sz="1700" dirty="0" smtClean="0">
                        <a:latin typeface="Comic Sans MS" charset="0"/>
                        <a:ea typeface="Comic Sans MS" charset="0"/>
                        <a:cs typeface="Comic Sans MS" charset="0"/>
                        <a:sym typeface="Times New Roman"/>
                      </a:endParaRPr>
                    </a:p>
                    <a:p>
                      <a:pPr marL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sz="1700" dirty="0" smtClean="0">
                          <a:latin typeface="Comic Sans MS" charset="0"/>
                          <a:ea typeface="Comic Sans MS" charset="0"/>
                          <a:cs typeface="Comic Sans MS" charset="0"/>
                          <a:sym typeface="Times New Roman"/>
                        </a:rPr>
                        <a:t>Mejor </a:t>
                      </a:r>
                      <a:r>
                        <a:rPr lang="es" sz="1700" dirty="0">
                          <a:latin typeface="Comic Sans MS" charset="0"/>
                          <a:ea typeface="Comic Sans MS" charset="0"/>
                          <a:cs typeface="Comic Sans MS" charset="0"/>
                          <a:sym typeface="Times New Roman"/>
                        </a:rPr>
                        <a:t>salud respiratoria</a:t>
                      </a:r>
                      <a:r>
                        <a:rPr lang="es" sz="1700" dirty="0" smtClean="0">
                          <a:latin typeface="Comic Sans MS" charset="0"/>
                          <a:ea typeface="Comic Sans MS" charset="0"/>
                          <a:cs typeface="Comic Sans MS" charset="0"/>
                          <a:sym typeface="Times New Roman"/>
                        </a:rPr>
                        <a:t>.</a:t>
                      </a:r>
                      <a:endParaRPr sz="1700" dirty="0">
                        <a:latin typeface="Comic Sans MS" charset="0"/>
                        <a:ea typeface="Comic Sans MS" charset="0"/>
                        <a:cs typeface="Comic Sans MS" charset="0"/>
                        <a:sym typeface="Times New Roman"/>
                      </a:endParaRPr>
                    </a:p>
                  </a:txBody>
                  <a:tcPr marL="63500" marR="63500" marT="63500" marB="63500"/>
                </a:tc>
              </a:tr>
            </a:tbl>
          </a:graphicData>
        </a:graphic>
      </p:graphicFrame>
      <p:sp>
        <p:nvSpPr>
          <p:cNvPr id="57" name="Shape 57"/>
          <p:cNvSpPr txBox="1"/>
          <p:nvPr/>
        </p:nvSpPr>
        <p:spPr>
          <a:xfrm>
            <a:off x="1858800" y="249380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3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920591" y="-15652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4400" b="1" dirty="0">
                <a:latin typeface="Comic Sans MS" charset="0"/>
                <a:ea typeface="Comic Sans MS" charset="0"/>
                <a:cs typeface="Comic Sans MS" charset="0"/>
                <a:sym typeface="Amatic SC"/>
              </a:rPr>
              <a:t>Experimento</a:t>
            </a:r>
            <a:endParaRPr sz="4400" b="1" dirty="0">
              <a:latin typeface="Comic Sans MS" charset="0"/>
              <a:ea typeface="Comic Sans MS" charset="0"/>
              <a:cs typeface="Comic Sans MS" charset="0"/>
              <a:sym typeface="Amatic SC"/>
            </a:endParaRPr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217105" y="557048"/>
            <a:ext cx="5258783" cy="3757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b="1" dirty="0">
                <a:solidFill>
                  <a:schemeClr val="dk1"/>
                </a:solidFill>
                <a:latin typeface="Comic Sans MS" charset="0"/>
                <a:ea typeface="Comic Sans MS" charset="0"/>
                <a:cs typeface="Comic Sans MS" charset="0"/>
              </a:rPr>
              <a:t>Materiales:</a:t>
            </a:r>
            <a:r>
              <a:rPr lang="es" dirty="0">
                <a:solidFill>
                  <a:schemeClr val="dk1"/>
                </a:solidFill>
                <a:latin typeface="Comic Sans MS" charset="0"/>
                <a:ea typeface="Comic Sans MS" charset="0"/>
                <a:cs typeface="Comic Sans MS" charset="0"/>
              </a:rPr>
              <a:t> </a:t>
            </a:r>
            <a:endParaRPr dirty="0">
              <a:solidFill>
                <a:schemeClr val="dk1"/>
              </a:solidFill>
              <a:latin typeface="Comic Sans MS" charset="0"/>
              <a:ea typeface="Comic Sans MS" charset="0"/>
              <a:cs typeface="Comic Sans MS" charset="0"/>
            </a:endParaRPr>
          </a:p>
          <a:p>
            <a:pPr marL="457200" lvl="0" indent="-3111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-"/>
            </a:pPr>
            <a:r>
              <a:rPr lang="es" dirty="0">
                <a:solidFill>
                  <a:schemeClr val="dk1"/>
                </a:solidFill>
                <a:latin typeface="Comic Sans MS" charset="0"/>
                <a:ea typeface="Comic Sans MS" charset="0"/>
                <a:cs typeface="Comic Sans MS" charset="0"/>
              </a:rPr>
              <a:t>Una botella de plástico transparente de litro o litro y medio</a:t>
            </a:r>
            <a:endParaRPr dirty="0">
              <a:solidFill>
                <a:schemeClr val="dk1"/>
              </a:solidFill>
              <a:latin typeface="Comic Sans MS" charset="0"/>
              <a:ea typeface="Comic Sans MS" charset="0"/>
              <a:cs typeface="Comic Sans MS" charset="0"/>
            </a:endParaRPr>
          </a:p>
          <a:p>
            <a:pPr marL="457200" lvl="0" indent="-3111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-"/>
            </a:pPr>
            <a:r>
              <a:rPr lang="es" dirty="0">
                <a:solidFill>
                  <a:schemeClr val="dk1"/>
                </a:solidFill>
                <a:latin typeface="Comic Sans MS" charset="0"/>
                <a:ea typeface="Comic Sans MS" charset="0"/>
                <a:cs typeface="Comic Sans MS" charset="0"/>
              </a:rPr>
              <a:t>El tapón de la botella o una tetina de biberón</a:t>
            </a:r>
            <a:endParaRPr dirty="0">
              <a:solidFill>
                <a:schemeClr val="dk1"/>
              </a:solidFill>
              <a:latin typeface="Comic Sans MS" charset="0"/>
              <a:ea typeface="Comic Sans MS" charset="0"/>
              <a:cs typeface="Comic Sans MS" charset="0"/>
            </a:endParaRPr>
          </a:p>
          <a:p>
            <a:pPr marL="457200" lvl="0" indent="-3111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-"/>
            </a:pPr>
            <a:r>
              <a:rPr lang="es" dirty="0">
                <a:solidFill>
                  <a:schemeClr val="dk1"/>
                </a:solidFill>
                <a:latin typeface="Comic Sans MS" charset="0"/>
                <a:ea typeface="Comic Sans MS" charset="0"/>
                <a:cs typeface="Comic Sans MS" charset="0"/>
              </a:rPr>
              <a:t>Algodón</a:t>
            </a:r>
            <a:endParaRPr dirty="0">
              <a:solidFill>
                <a:schemeClr val="dk1"/>
              </a:solidFill>
              <a:latin typeface="Comic Sans MS" charset="0"/>
              <a:ea typeface="Comic Sans MS" charset="0"/>
              <a:cs typeface="Comic Sans MS" charset="0"/>
            </a:endParaRPr>
          </a:p>
          <a:p>
            <a:pPr marL="457200" lvl="0" indent="-3111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-"/>
            </a:pPr>
            <a:r>
              <a:rPr lang="es" dirty="0">
                <a:solidFill>
                  <a:schemeClr val="dk1"/>
                </a:solidFill>
                <a:latin typeface="Comic Sans MS" charset="0"/>
                <a:ea typeface="Comic Sans MS" charset="0"/>
                <a:cs typeface="Comic Sans MS" charset="0"/>
              </a:rPr>
              <a:t>Un cigarrillo</a:t>
            </a:r>
            <a:endParaRPr dirty="0">
              <a:solidFill>
                <a:schemeClr val="dk1"/>
              </a:solidFill>
              <a:latin typeface="Comic Sans MS" charset="0"/>
              <a:ea typeface="Comic Sans MS" charset="0"/>
              <a:cs typeface="Comic Sans MS" charset="0"/>
            </a:endParaRPr>
          </a:p>
          <a:p>
            <a:pPr marL="457200" lvl="0" indent="-3111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-"/>
            </a:pPr>
            <a:r>
              <a:rPr lang="es" dirty="0">
                <a:solidFill>
                  <a:schemeClr val="dk1"/>
                </a:solidFill>
                <a:latin typeface="Comic Sans MS" charset="0"/>
                <a:ea typeface="Comic Sans MS" charset="0"/>
                <a:cs typeface="Comic Sans MS" charset="0"/>
              </a:rPr>
              <a:t>Un recipiente hondo (de plástico, cerámica, etc.) para utilizar de base</a:t>
            </a:r>
            <a:endParaRPr dirty="0">
              <a:solidFill>
                <a:schemeClr val="dk1"/>
              </a:solidFill>
              <a:latin typeface="Comic Sans MS" charset="0"/>
              <a:ea typeface="Comic Sans MS" charset="0"/>
              <a:cs typeface="Comic Sans MS" charset="0"/>
            </a:endParaRPr>
          </a:p>
          <a:p>
            <a:pPr marL="457200" lvl="0" indent="-3111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-"/>
            </a:pPr>
            <a:r>
              <a:rPr lang="es" dirty="0">
                <a:solidFill>
                  <a:schemeClr val="dk1"/>
                </a:solidFill>
                <a:latin typeface="Comic Sans MS" charset="0"/>
                <a:ea typeface="Comic Sans MS" charset="0"/>
                <a:cs typeface="Comic Sans MS" charset="0"/>
              </a:rPr>
              <a:t>Agua</a:t>
            </a:r>
            <a:endParaRPr dirty="0">
              <a:solidFill>
                <a:schemeClr val="dk1"/>
              </a:solidFill>
              <a:latin typeface="Comic Sans MS" charset="0"/>
              <a:ea typeface="Comic Sans MS" charset="0"/>
              <a:cs typeface="Comic Sans MS" charset="0"/>
            </a:endParaRPr>
          </a:p>
          <a:p>
            <a:pPr marL="457200" lvl="0" indent="-3111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-"/>
            </a:pPr>
            <a:r>
              <a:rPr lang="es" dirty="0">
                <a:solidFill>
                  <a:schemeClr val="dk1"/>
                </a:solidFill>
                <a:latin typeface="Comic Sans MS" charset="0"/>
                <a:ea typeface="Comic Sans MS" charset="0"/>
                <a:cs typeface="Comic Sans MS" charset="0"/>
              </a:rPr>
              <a:t>Fósforos o mechero</a:t>
            </a:r>
            <a:endParaRPr dirty="0">
              <a:solidFill>
                <a:schemeClr val="dk1"/>
              </a:solidFill>
              <a:latin typeface="Comic Sans MS" charset="0"/>
              <a:ea typeface="Comic Sans MS" charset="0"/>
              <a:cs typeface="Comic Sans MS" charset="0"/>
            </a:endParaRPr>
          </a:p>
          <a:p>
            <a:pPr marL="457200" lvl="0" indent="-3111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-"/>
            </a:pPr>
            <a:r>
              <a:rPr lang="es" dirty="0">
                <a:solidFill>
                  <a:schemeClr val="dk1"/>
                </a:solidFill>
                <a:latin typeface="Comic Sans MS" charset="0"/>
                <a:ea typeface="Comic Sans MS" charset="0"/>
                <a:cs typeface="Comic Sans MS" charset="0"/>
              </a:rPr>
              <a:t>Cera o silicona</a:t>
            </a:r>
            <a:endParaRPr dirty="0">
              <a:solidFill>
                <a:schemeClr val="dk1"/>
              </a:solidFill>
              <a:latin typeface="Comic Sans MS" charset="0"/>
              <a:ea typeface="Comic Sans MS" charset="0"/>
              <a:cs typeface="Comic Sans MS" charset="0"/>
            </a:endParaRPr>
          </a:p>
          <a:p>
            <a:pPr marL="457200" lvl="0" indent="-3111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-"/>
            </a:pPr>
            <a:r>
              <a:rPr lang="es" dirty="0">
                <a:solidFill>
                  <a:schemeClr val="dk1"/>
                </a:solidFill>
                <a:latin typeface="Comic Sans MS" charset="0"/>
                <a:ea typeface="Comic Sans MS" charset="0"/>
                <a:cs typeface="Comic Sans MS" charset="0"/>
              </a:rPr>
              <a:t>Cutter</a:t>
            </a:r>
            <a:endParaRPr dirty="0">
              <a:solidFill>
                <a:schemeClr val="dk1"/>
              </a:solidFill>
              <a:latin typeface="Comic Sans MS" charset="0"/>
              <a:ea typeface="Comic Sans MS" charset="0"/>
              <a:cs typeface="Comic Sans MS" charset="0"/>
            </a:endParaRPr>
          </a:p>
          <a:p>
            <a:pPr marL="457200" lvl="0" indent="-3111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-"/>
            </a:pPr>
            <a:r>
              <a:rPr lang="es" dirty="0">
                <a:solidFill>
                  <a:schemeClr val="dk1"/>
                </a:solidFill>
                <a:latin typeface="Comic Sans MS" charset="0"/>
                <a:ea typeface="Comic Sans MS" charset="0"/>
                <a:cs typeface="Comic Sans MS" charset="0"/>
              </a:rPr>
              <a:t>Tijeras</a:t>
            </a:r>
            <a:endParaRPr dirty="0">
              <a:solidFill>
                <a:schemeClr val="dk1"/>
              </a:solidFill>
              <a:latin typeface="Comic Sans MS" charset="0"/>
              <a:ea typeface="Comic Sans MS" charset="0"/>
              <a:cs typeface="Comic Sans MS" charset="0"/>
            </a:endParaRPr>
          </a:p>
          <a:p>
            <a:pPr marL="0" lvl="0" indent="0">
              <a:spcBef>
                <a:spcPts val="0"/>
              </a:spcBef>
              <a:spcAft>
                <a:spcPts val="1600"/>
              </a:spcAft>
              <a:buNone/>
            </a:pPr>
            <a:endParaRPr dirty="0"/>
          </a:p>
        </p:txBody>
      </p:sp>
      <p:pic>
        <p:nvPicPr>
          <p:cNvPr id="66" name="Shape 66"/>
          <p:cNvPicPr preferRelativeResize="0"/>
          <p:nvPr/>
        </p:nvPicPr>
        <p:blipFill rotWithShape="1">
          <a:blip r:embed="rId3">
            <a:alphaModFix/>
          </a:blip>
          <a:srcRect l="13667" t="4324" r="14734" b="5763"/>
          <a:stretch/>
        </p:blipFill>
        <p:spPr>
          <a:xfrm>
            <a:off x="5927834" y="1481957"/>
            <a:ext cx="2691641" cy="267097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title"/>
          </p:nvPr>
        </p:nvSpPr>
        <p:spPr>
          <a:xfrm>
            <a:off x="279362" y="241658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4400" b="1" dirty="0" smtClean="0">
                <a:latin typeface="Comic Sans MS" charset="0"/>
                <a:ea typeface="Comic Sans MS" charset="0"/>
                <a:cs typeface="Comic Sans MS" charset="0"/>
                <a:sym typeface="Amatic SC"/>
              </a:rPr>
              <a:t>Reflexionamos</a:t>
            </a:r>
            <a:endParaRPr sz="4400" b="1" dirty="0">
              <a:latin typeface="Comic Sans MS" charset="0"/>
              <a:ea typeface="Comic Sans MS" charset="0"/>
              <a:cs typeface="Comic Sans MS" charset="0"/>
              <a:sym typeface="Amatic SC"/>
            </a:endParaRPr>
          </a:p>
        </p:txBody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0" y="1028235"/>
            <a:ext cx="9079324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13970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es" dirty="0">
                <a:solidFill>
                  <a:schemeClr val="dk1"/>
                </a:solidFill>
                <a:latin typeface="Comic Sans MS" charset="0"/>
                <a:ea typeface="Comic Sans MS" charset="0"/>
                <a:cs typeface="Comic Sans MS" charset="0"/>
              </a:rPr>
              <a:t>¿Qué ha quedado en la botella?</a:t>
            </a:r>
            <a:endParaRPr dirty="0">
              <a:solidFill>
                <a:schemeClr val="dk1"/>
              </a:solidFill>
              <a:latin typeface="Comic Sans MS" charset="0"/>
              <a:ea typeface="Comic Sans MS" charset="0"/>
              <a:cs typeface="Comic Sans MS" charset="0"/>
            </a:endParaRPr>
          </a:p>
          <a:p>
            <a:pPr marL="13970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es" dirty="0">
                <a:solidFill>
                  <a:schemeClr val="dk1"/>
                </a:solidFill>
                <a:latin typeface="Comic Sans MS" charset="0"/>
                <a:ea typeface="Comic Sans MS" charset="0"/>
                <a:cs typeface="Comic Sans MS" charset="0"/>
              </a:rPr>
              <a:t>¿Qué ha ocurrido con el algodón blanco? ¿Por qué ha cambiado de color?</a:t>
            </a:r>
            <a:endParaRPr dirty="0">
              <a:solidFill>
                <a:schemeClr val="dk1"/>
              </a:solidFill>
              <a:latin typeface="Comic Sans MS" charset="0"/>
              <a:ea typeface="Comic Sans MS" charset="0"/>
              <a:cs typeface="Comic Sans MS" charset="0"/>
            </a:endParaRPr>
          </a:p>
          <a:p>
            <a:pPr marL="13970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es" dirty="0">
                <a:solidFill>
                  <a:schemeClr val="dk1"/>
                </a:solidFill>
                <a:latin typeface="Comic Sans MS" charset="0"/>
                <a:ea typeface="Comic Sans MS" charset="0"/>
                <a:cs typeface="Comic Sans MS" charset="0"/>
              </a:rPr>
              <a:t>¿Cuántos cigarrillos han sido suficientes para que el algodón se vuelva amarillo?</a:t>
            </a:r>
            <a:endParaRPr dirty="0">
              <a:solidFill>
                <a:schemeClr val="dk1"/>
              </a:solidFill>
              <a:latin typeface="Comic Sans MS" charset="0"/>
              <a:ea typeface="Comic Sans MS" charset="0"/>
              <a:cs typeface="Comic Sans MS" charset="0"/>
            </a:endParaRPr>
          </a:p>
          <a:p>
            <a:pPr marL="13970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es" dirty="0">
                <a:solidFill>
                  <a:schemeClr val="dk1"/>
                </a:solidFill>
                <a:latin typeface="Comic Sans MS" charset="0"/>
                <a:ea typeface="Comic Sans MS" charset="0"/>
                <a:cs typeface="Comic Sans MS" charset="0"/>
              </a:rPr>
              <a:t>¿Qué relación hay entre lo observado en el experimento y la acción de fumar de una persona?</a:t>
            </a:r>
            <a:endParaRPr dirty="0">
              <a:solidFill>
                <a:schemeClr val="dk1"/>
              </a:solidFill>
              <a:latin typeface="Comic Sans MS" charset="0"/>
              <a:ea typeface="Comic Sans MS" charset="0"/>
              <a:cs typeface="Comic Sans MS" charset="0"/>
            </a:endParaRPr>
          </a:p>
          <a:p>
            <a:pPr marL="13970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es" dirty="0">
                <a:solidFill>
                  <a:schemeClr val="dk1"/>
                </a:solidFill>
                <a:latin typeface="Comic Sans MS" charset="0"/>
                <a:ea typeface="Comic Sans MS" charset="0"/>
                <a:cs typeface="Comic Sans MS" charset="0"/>
              </a:rPr>
              <a:t>¿Afecta a las personas que están cerca de las personas fumadoras? ¿Alguien conoce el nombre de las personas que no fuman pero inhalan el aire procedente de un fumador?</a:t>
            </a:r>
            <a:endParaRPr dirty="0">
              <a:solidFill>
                <a:schemeClr val="dk1"/>
              </a:solidFill>
              <a:latin typeface="Comic Sans MS" charset="0"/>
              <a:ea typeface="Comic Sans MS" charset="0"/>
              <a:cs typeface="Comic Sans MS" charset="0"/>
            </a:endParaRPr>
          </a:p>
          <a:p>
            <a:pPr marL="13970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es" dirty="0">
                <a:solidFill>
                  <a:schemeClr val="dk1"/>
                </a:solidFill>
                <a:latin typeface="Comic Sans MS" charset="0"/>
                <a:ea typeface="Comic Sans MS" charset="0"/>
                <a:cs typeface="Comic Sans MS" charset="0"/>
              </a:rPr>
              <a:t>En base a lo observado en el experimento, ¿de qué forma fumar tabaco puede dificultar el proceso de la respiración de una persona?</a:t>
            </a:r>
            <a:endParaRPr dirty="0">
              <a:solidFill>
                <a:schemeClr val="dk1"/>
              </a:solidFill>
              <a:latin typeface="Comic Sans MS" charset="0"/>
              <a:ea typeface="Comic Sans MS" charset="0"/>
              <a:cs typeface="Comic Sans MS" charset="0"/>
            </a:endParaRPr>
          </a:p>
          <a:p>
            <a:pPr marL="13970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es" dirty="0">
                <a:solidFill>
                  <a:schemeClr val="dk1"/>
                </a:solidFill>
                <a:latin typeface="Comic Sans MS" charset="0"/>
                <a:ea typeface="Comic Sans MS" charset="0"/>
                <a:cs typeface="Comic Sans MS" charset="0"/>
              </a:rPr>
              <a:t>¿Deberían los paquetes de cigarrillos proporcionar la información sobre todos los ingredientes que componen el tabaco y el humo del tabaco? ¿Por qué motivo?</a:t>
            </a:r>
            <a:endParaRPr dirty="0">
              <a:latin typeface="Comic Sans MS" charset="0"/>
              <a:ea typeface="Comic Sans MS" charset="0"/>
              <a:cs typeface="Comic Sans MS" charset="0"/>
            </a:endParaRPr>
          </a:p>
        </p:txBody>
      </p:sp>
      <p:pic>
        <p:nvPicPr>
          <p:cNvPr id="73" name="Shape 7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065927" y="27781"/>
            <a:ext cx="1155256" cy="13492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329</Words>
  <Application>Microsoft Macintosh PowerPoint</Application>
  <PresentationFormat>Presentación en pantalla (16:9)</PresentationFormat>
  <Paragraphs>46</Paragraphs>
  <Slides>3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Times New Roman</vt:lpstr>
      <vt:lpstr>Arial</vt:lpstr>
      <vt:lpstr>Comic Sans MS</vt:lpstr>
      <vt:lpstr>Amatic SC</vt:lpstr>
      <vt:lpstr>Simple Light</vt:lpstr>
      <vt:lpstr>PULMONES FUMADORES</vt:lpstr>
      <vt:lpstr>Experimento</vt:lpstr>
      <vt:lpstr>Reflexionamos</vt:lpstr>
    </vt:vector>
  </TitlesOfParts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PULMONES FUMADORES</dc:title>
  <cp:lastModifiedBy>Noelia Moreno Amengual</cp:lastModifiedBy>
  <cp:revision>1</cp:revision>
  <dcterms:modified xsi:type="dcterms:W3CDTF">2018-01-11T23:35:30Z</dcterms:modified>
</cp:coreProperties>
</file>