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43"/>
    <p:restoredTop sz="94621"/>
  </p:normalViewPr>
  <p:slideViewPr>
    <p:cSldViewPr snapToGrid="0" snapToObjects="1">
      <p:cViewPr varScale="1">
        <p:scale>
          <a:sx n="122" d="100"/>
          <a:sy n="122" d="100"/>
        </p:scale>
        <p:origin x="60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lvl="0" indent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" sz="1000">
                <a:solidFill>
                  <a:schemeClr val="dk2"/>
                </a:solidFill>
              </a:rPr>
              <a:t>‹Nr.›</a:t>
            </a:fld>
            <a:endParaRPr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subTitle" idx="1"/>
          </p:nvPr>
        </p:nvSpPr>
        <p:spPr>
          <a:xfrm>
            <a:off x="1537903" y="-181424"/>
            <a:ext cx="5398925" cy="7926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s" sz="3400" b="1" dirty="0" smtClean="0">
                <a:solidFill>
                  <a:srgbClr val="000000"/>
                </a:solidFill>
                <a:latin typeface="Amatic SC"/>
                <a:ea typeface="Amatic SC"/>
                <a:cs typeface="Amatic SC"/>
                <a:sym typeface="Amatic SC"/>
              </a:rPr>
              <a:t>                                       </a:t>
            </a:r>
            <a:r>
              <a:rPr lang="es" sz="4400" b="1" dirty="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Amatic SC"/>
              </a:rPr>
              <a:t>DEBATE</a:t>
            </a:r>
            <a:endParaRPr sz="4400" b="1" dirty="0">
              <a:solidFill>
                <a:srgbClr val="000000"/>
              </a:solidFill>
              <a:latin typeface="Comic Sans MS" charset="0"/>
              <a:ea typeface="Comic Sans MS" charset="0"/>
              <a:cs typeface="Comic Sans MS" charset="0"/>
              <a:sym typeface="Amatic SC"/>
            </a:endParaRPr>
          </a:p>
        </p:txBody>
      </p:sp>
      <p:pic>
        <p:nvPicPr>
          <p:cNvPr id="55" name="Shape 55" descr="Resultado de imagen de contaminacion china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8850" y="1230175"/>
            <a:ext cx="3325275" cy="2683150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pic>
      <p:pic>
        <p:nvPicPr>
          <p:cNvPr id="56" name="Shape 56" descr="Resultado de imagen de bosque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819525" y="1236976"/>
            <a:ext cx="3325275" cy="2641999"/>
          </a:xfrm>
          <a:prstGeom prst="rect">
            <a:avLst/>
          </a:prstGeom>
          <a:noFill/>
          <a:ln w="28575" cap="flat" cmpd="sng">
            <a:solidFill>
              <a:srgbClr val="000000"/>
            </a:solidFill>
            <a:prstDash val="solid"/>
            <a:miter lim="8000"/>
            <a:headEnd type="none" w="med" len="med"/>
            <a:tailEnd type="none" w="med" len="med"/>
          </a:ln>
        </p:spPr>
      </p:pic>
      <p:sp>
        <p:nvSpPr>
          <p:cNvPr id="6" name="Rectángulo: esquinas redondeadas 3">
            <a:extLst>
              <a:ext uri="{FF2B5EF4-FFF2-40B4-BE49-F238E27FC236}">
                <a16:creationId xmlns="" xmlns:a16="http://schemas.microsoft.com/office/drawing/2014/main" id="{8C69171B-04B3-46D4-948F-ECAB97F188EC}"/>
              </a:ext>
            </a:extLst>
          </p:cNvPr>
          <p:cNvSpPr/>
          <p:nvPr/>
        </p:nvSpPr>
        <p:spPr>
          <a:xfrm>
            <a:off x="553817" y="4084553"/>
            <a:ext cx="3115340" cy="712493"/>
          </a:xfrm>
          <a:prstGeom prst="roundRect">
            <a:avLst/>
          </a:prstGeom>
          <a:solidFill>
            <a:srgbClr val="F1D7F9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Paisaje urbano</a:t>
            </a:r>
            <a:endParaRPr lang="es-E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ángulo: esquinas redondeadas 3">
            <a:extLst>
              <a:ext uri="{FF2B5EF4-FFF2-40B4-BE49-F238E27FC236}">
                <a16:creationId xmlns="" xmlns:a16="http://schemas.microsoft.com/office/drawing/2014/main" id="{8C69171B-04B3-46D4-948F-ECAB97F188EC}"/>
              </a:ext>
            </a:extLst>
          </p:cNvPr>
          <p:cNvSpPr/>
          <p:nvPr/>
        </p:nvSpPr>
        <p:spPr>
          <a:xfrm>
            <a:off x="4924492" y="4084552"/>
            <a:ext cx="3115340" cy="712493"/>
          </a:xfrm>
          <a:prstGeom prst="roundRect">
            <a:avLst/>
          </a:prstGeom>
          <a:solidFill>
            <a:srgbClr val="F1D7F9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smtClean="0">
                <a:solidFill>
                  <a:schemeClr val="tx1"/>
                </a:solidFill>
                <a:latin typeface="Comic Sans MS" panose="030F0702030302020204" pitchFamily="66" charset="0"/>
              </a:rPr>
              <a:t>Paisaje natural</a:t>
            </a:r>
            <a:endParaRPr lang="es-E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154850" y="601875"/>
            <a:ext cx="8520600" cy="34164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Times New Roman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Times New Roman"/>
              </a:rPr>
              <a:t>¿Qué diferencias observamos entre las dos fotografías?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Times New Roman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Times New Roman"/>
              </a:rPr>
              <a:t>¿Cómo es el entorno en el que vivimos?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Times New Roman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Times New Roman"/>
              </a:rPr>
              <a:t>¿El aire que respiramos en la ciudad es el mismo que el aire que respiramos en el campo?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Times New Roman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Times New Roman"/>
              </a:rPr>
              <a:t>¿Cómo puede afectar negativamente a nuestra salud?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Times New Roman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Times New Roman"/>
              </a:rPr>
              <a:t>¿Sabes que actualmente China es el país con más contaminación del aire en el mundo? ¿Cómo puede afectar a los ciudadanos en su salud?</a:t>
            </a:r>
            <a:endParaRPr dirty="0">
              <a:solidFill>
                <a:schemeClr val="dk1"/>
              </a:solidFill>
              <a:latin typeface="Comic Sans MS" charset="0"/>
              <a:ea typeface="Comic Sans MS" charset="0"/>
              <a:cs typeface="Comic Sans MS" charset="0"/>
              <a:sym typeface="Times New Roman"/>
            </a:endParaRPr>
          </a:p>
          <a:p>
            <a:pPr marL="457200" lvl="0" indent="-342900" algn="just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es" dirty="0">
                <a:solidFill>
                  <a:schemeClr val="dk1"/>
                </a:solidFill>
                <a:latin typeface="Comic Sans MS" charset="0"/>
                <a:ea typeface="Comic Sans MS" charset="0"/>
                <a:cs typeface="Comic Sans MS" charset="0"/>
                <a:sym typeface="Times New Roman"/>
              </a:rPr>
              <a:t>Actualmente, padecemos de mucha contaminación en las ciudades, ¿qué soluciones y medidas podemos adoptar para mejorar el medioambiente y como consiguiente nuestra salud respiratoria?</a:t>
            </a:r>
            <a:endParaRPr dirty="0">
              <a:latin typeface="Comic Sans MS" charset="0"/>
              <a:ea typeface="Comic Sans MS" charset="0"/>
              <a:cs typeface="Comic Sans MS" charset="0"/>
            </a:endParaRPr>
          </a:p>
        </p:txBody>
      </p:sp>
      <p:pic>
        <p:nvPicPr>
          <p:cNvPr id="63" name="Shape 63"/>
          <p:cNvPicPr preferRelativeResize="0"/>
          <p:nvPr/>
        </p:nvPicPr>
        <p:blipFill rotWithShape="1">
          <a:blip r:embed="rId3">
            <a:alphaModFix/>
          </a:blip>
          <a:srcRect t="17403" r="48736"/>
          <a:stretch/>
        </p:blipFill>
        <p:spPr>
          <a:xfrm rot="21041710">
            <a:off x="7376456" y="327715"/>
            <a:ext cx="1208534" cy="1217305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Shape 64"/>
          <p:cNvPicPr preferRelativeResize="0"/>
          <p:nvPr/>
        </p:nvPicPr>
        <p:blipFill rotWithShape="1">
          <a:blip r:embed="rId3">
            <a:alphaModFix/>
          </a:blip>
          <a:srcRect t="17403" r="48736"/>
          <a:stretch/>
        </p:blipFill>
        <p:spPr>
          <a:xfrm rot="399632">
            <a:off x="296830" y="4105032"/>
            <a:ext cx="932879" cy="98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>
            <a:extLst>
              <a:ext uri="{FF2B5EF4-FFF2-40B4-BE49-F238E27FC236}">
                <a16:creationId xmlns="" xmlns:a16="http://schemas.microsoft.com/office/drawing/2014/main" id="{944723D9-5786-49D6-94E6-CC388D4F96CE}"/>
              </a:ext>
            </a:extLst>
          </p:cNvPr>
          <p:cNvSpPr/>
          <p:nvPr/>
        </p:nvSpPr>
        <p:spPr>
          <a:xfrm>
            <a:off x="651795" y="345536"/>
            <a:ext cx="1743954" cy="1573619"/>
          </a:xfrm>
          <a:prstGeom prst="ellipse">
            <a:avLst/>
          </a:prstGeom>
          <a:solidFill>
            <a:srgbClr val="F1D7F9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OBJETIVO</a:t>
            </a:r>
            <a:endParaRPr lang="es-E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Flecha: a la derecha 7">
            <a:extLst>
              <a:ext uri="{FF2B5EF4-FFF2-40B4-BE49-F238E27FC236}">
                <a16:creationId xmlns="" xmlns:a16="http://schemas.microsoft.com/office/drawing/2014/main" id="{60858B27-E427-47DF-B9FC-32A7F8C3E31C}"/>
              </a:ext>
            </a:extLst>
          </p:cNvPr>
          <p:cNvSpPr/>
          <p:nvPr/>
        </p:nvSpPr>
        <p:spPr>
          <a:xfrm>
            <a:off x="2759993" y="800146"/>
            <a:ext cx="1006328" cy="664401"/>
          </a:xfrm>
          <a:prstGeom prst="rightArrow">
            <a:avLst/>
          </a:prstGeom>
          <a:solidFill>
            <a:srgbClr val="F1D7F9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>
            <a:extLst>
              <a:ext uri="{FF2B5EF4-FFF2-40B4-BE49-F238E27FC236}">
                <a16:creationId xmlns="" xmlns:a16="http://schemas.microsoft.com/office/drawing/2014/main" id="{563D6A40-465B-4F52-92E8-FB519808BB19}"/>
              </a:ext>
            </a:extLst>
          </p:cNvPr>
          <p:cNvSpPr/>
          <p:nvPr/>
        </p:nvSpPr>
        <p:spPr>
          <a:xfrm>
            <a:off x="4130565" y="132887"/>
            <a:ext cx="4557718" cy="1998921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/>
            <a:r>
              <a:rPr lang="es-ES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- </a:t>
            </a:r>
            <a:r>
              <a:rPr lang="es-ES" sz="1800" dirty="0">
                <a:solidFill>
                  <a:schemeClr val="tx1"/>
                </a:solidFill>
                <a:latin typeface="Comic Sans MS" charset="0"/>
                <a:ea typeface="Comic Sans MS" charset="0"/>
                <a:cs typeface="Comic Sans MS" charset="0"/>
              </a:rPr>
              <a:t>Conocer los factores relacionados con el entorno que ponen en riesgo nuestro aparato respiratorio y establecer posibles soluciones.</a:t>
            </a:r>
          </a:p>
        </p:txBody>
      </p:sp>
      <p:sp>
        <p:nvSpPr>
          <p:cNvPr id="9" name="Elipse 8">
            <a:extLst>
              <a:ext uri="{FF2B5EF4-FFF2-40B4-BE49-F238E27FC236}">
                <a16:creationId xmlns="" xmlns:a16="http://schemas.microsoft.com/office/drawing/2014/main" id="{944723D9-5786-49D6-94E6-CC388D4F96CE}"/>
              </a:ext>
            </a:extLst>
          </p:cNvPr>
          <p:cNvSpPr/>
          <p:nvPr/>
        </p:nvSpPr>
        <p:spPr>
          <a:xfrm>
            <a:off x="651795" y="2898774"/>
            <a:ext cx="1891708" cy="1573619"/>
          </a:xfrm>
          <a:prstGeom prst="ellipse">
            <a:avLst/>
          </a:prstGeom>
          <a:solidFill>
            <a:srgbClr val="F1D7F9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smtClean="0">
                <a:solidFill>
                  <a:schemeClr val="tx1"/>
                </a:solidFill>
                <a:latin typeface="Comic Sans MS" panose="030F0702030302020204" pitchFamily="66" charset="0"/>
              </a:rPr>
              <a:t>CONTENIDO</a:t>
            </a:r>
            <a:endParaRPr lang="es-ES" b="1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Flecha: a la derecha 7">
            <a:extLst>
              <a:ext uri="{FF2B5EF4-FFF2-40B4-BE49-F238E27FC236}">
                <a16:creationId xmlns="" xmlns:a16="http://schemas.microsoft.com/office/drawing/2014/main" id="{60858B27-E427-47DF-B9FC-32A7F8C3E31C}"/>
              </a:ext>
            </a:extLst>
          </p:cNvPr>
          <p:cNvSpPr/>
          <p:nvPr/>
        </p:nvSpPr>
        <p:spPr>
          <a:xfrm>
            <a:off x="2764943" y="3353382"/>
            <a:ext cx="1006328" cy="664401"/>
          </a:xfrm>
          <a:prstGeom prst="rightArrow">
            <a:avLst/>
          </a:prstGeom>
          <a:solidFill>
            <a:srgbClr val="F1D7F9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>
            <a:extLst>
              <a:ext uri="{FF2B5EF4-FFF2-40B4-BE49-F238E27FC236}">
                <a16:creationId xmlns="" xmlns:a16="http://schemas.microsoft.com/office/drawing/2014/main" id="{563D6A40-465B-4F52-92E8-FB519808BB19}"/>
              </a:ext>
            </a:extLst>
          </p:cNvPr>
          <p:cNvSpPr/>
          <p:nvPr/>
        </p:nvSpPr>
        <p:spPr>
          <a:xfrm>
            <a:off x="4130565" y="2686124"/>
            <a:ext cx="4557718" cy="1998921"/>
          </a:xfrm>
          <a:prstGeom prst="rect">
            <a:avLst/>
          </a:prstGeom>
          <a:solidFill>
            <a:schemeClr val="bg1"/>
          </a:solidFill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lvl="0" indent="-285750">
              <a:buFontTx/>
              <a:buChar char="-"/>
            </a:pPr>
            <a:r>
              <a:rPr lang="es-ES" sz="1800" dirty="0" smtClean="0">
                <a:solidFill>
                  <a:schemeClr val="tx1"/>
                </a:solidFill>
                <a:latin typeface="Comic Sans MS" charset="0"/>
                <a:ea typeface="Comic Sans MS" charset="0"/>
                <a:cs typeface="Comic Sans MS" charset="0"/>
              </a:rPr>
              <a:t>Respetar </a:t>
            </a:r>
            <a:r>
              <a:rPr lang="es-ES" sz="1800" dirty="0">
                <a:solidFill>
                  <a:schemeClr val="tx1"/>
                </a:solidFill>
                <a:latin typeface="Comic Sans MS" charset="0"/>
                <a:ea typeface="Comic Sans MS" charset="0"/>
                <a:cs typeface="Comic Sans MS" charset="0"/>
              </a:rPr>
              <a:t>el entorno y el medio que nos rodea para prevenir enfermedades relacionadas con la respiración</a:t>
            </a:r>
            <a:r>
              <a:rPr lang="es-ES" sz="1800" dirty="0" smtClean="0">
                <a:solidFill>
                  <a:schemeClr val="tx1"/>
                </a:solidFill>
                <a:latin typeface="Comic Sans MS" charset="0"/>
                <a:ea typeface="Comic Sans MS" charset="0"/>
                <a:cs typeface="Comic Sans MS" charset="0"/>
              </a:rPr>
              <a:t>.</a:t>
            </a:r>
          </a:p>
          <a:p>
            <a:pPr marL="285750" lvl="0" indent="-285750">
              <a:buFontTx/>
              <a:buChar char="-"/>
            </a:pPr>
            <a:r>
              <a:rPr lang="es-ES" sz="1800" dirty="0">
                <a:solidFill>
                  <a:schemeClr val="tx1"/>
                </a:solidFill>
                <a:latin typeface="Comic Sans MS" charset="0"/>
                <a:ea typeface="Comic Sans MS" charset="0"/>
                <a:cs typeface="Comic Sans MS" charset="0"/>
              </a:rPr>
              <a:t>Apreciar la importancia de cuidar el entorno que nos rodea.</a:t>
            </a:r>
          </a:p>
        </p:txBody>
      </p:sp>
    </p:spTree>
    <p:extLst>
      <p:ext uri="{BB962C8B-B14F-4D97-AF65-F5344CB8AC3E}">
        <p14:creationId xmlns:p14="http://schemas.microsoft.com/office/powerpoint/2010/main" val="1768400912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160</Words>
  <Application>Microsoft Macintosh PowerPoint</Application>
  <PresentationFormat>Presentación en pantalla (16:9)</PresentationFormat>
  <Paragraphs>15</Paragraphs>
  <Slides>3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Comic Sans MS</vt:lpstr>
      <vt:lpstr>Times New Roman</vt:lpstr>
      <vt:lpstr>Amatic SC</vt:lpstr>
      <vt:lpstr>Simple Light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Noelia Moreno Amengual</cp:lastModifiedBy>
  <cp:revision>5</cp:revision>
  <dcterms:modified xsi:type="dcterms:W3CDTF">2018-01-12T01:11:18Z</dcterms:modified>
</cp:coreProperties>
</file>