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8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1"/>
  </p:normalViewPr>
  <p:slideViewPr>
    <p:cSldViewPr snapToGrid="0" snapToObjects="1">
      <p:cViewPr varScale="1">
        <p:scale>
          <a:sx n="122" d="100"/>
          <a:sy n="122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‹Nr.›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89631" y="396232"/>
            <a:ext cx="8520600" cy="1104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latin typeface="Comic Sans MS" charset="0"/>
                <a:ea typeface="Comic Sans MS" charset="0"/>
                <a:cs typeface="Comic Sans MS" charset="0"/>
                <a:sym typeface="Amatic SC"/>
              </a:rPr>
              <a:t>MAQUETA CASERA DEL PROCESO DE RESPIRACIÓN:</a:t>
            </a:r>
            <a:endParaRPr sz="4400" dirty="0">
              <a:latin typeface="Comic Sans MS" charset="0"/>
              <a:ea typeface="Comic Sans MS" charset="0"/>
              <a:cs typeface="Comic Sans MS" charset="0"/>
              <a:sym typeface="Amatic SC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79400" y="148118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matic SC"/>
              <a:buAutoNum type="arabicPeriod"/>
            </a:pPr>
            <a:r>
              <a:rPr lang="es" sz="1800" dirty="0">
                <a:solidFill>
                  <a:schemeClr val="accent2"/>
                </a:solidFill>
                <a:highlight>
                  <a:srgbClr val="FFFFFF"/>
                </a:highlight>
                <a:latin typeface="Comic Sans MS" charset="0"/>
                <a:ea typeface="Comic Sans MS" charset="0"/>
                <a:cs typeface="Comic Sans MS" charset="0"/>
                <a:sym typeface="Amatic SC"/>
              </a:rPr>
              <a:t>Cortamos la botella  de plástico por la parte baja.</a:t>
            </a:r>
            <a:endParaRPr sz="1800" dirty="0">
              <a:solidFill>
                <a:schemeClr val="accent2"/>
              </a:solidFill>
              <a:highlight>
                <a:srgbClr val="FFFFFF"/>
              </a:highlight>
              <a:latin typeface="Comic Sans MS" charset="0"/>
              <a:ea typeface="Comic Sans MS" charset="0"/>
              <a:cs typeface="Comic Sans MS" charset="0"/>
              <a:sym typeface="Amatic SC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matic SC"/>
              <a:buAutoNum type="arabicPeriod"/>
            </a:pPr>
            <a:r>
              <a:rPr lang="es" sz="1800" dirty="0">
                <a:solidFill>
                  <a:schemeClr val="accent2"/>
                </a:solidFill>
                <a:highlight>
                  <a:srgbClr val="FFFFFF"/>
                </a:highlight>
                <a:latin typeface="Comic Sans MS" charset="0"/>
                <a:ea typeface="Comic Sans MS" charset="0"/>
                <a:cs typeface="Comic Sans MS" charset="0"/>
                <a:sym typeface="Amatic SC"/>
              </a:rPr>
              <a:t>Unimos las pajitas de plástico con cinta aislante en forma de “Y” y las unimos a los globos por los dos extremos.</a:t>
            </a:r>
            <a:endParaRPr sz="1800" dirty="0">
              <a:solidFill>
                <a:schemeClr val="accent2"/>
              </a:solidFill>
              <a:highlight>
                <a:srgbClr val="FFFFFF"/>
              </a:highlight>
              <a:latin typeface="Comic Sans MS" charset="0"/>
              <a:ea typeface="Comic Sans MS" charset="0"/>
              <a:cs typeface="Comic Sans MS" charset="0"/>
              <a:sym typeface="Amatic SC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matic SC"/>
              <a:buAutoNum type="arabicPeriod"/>
            </a:pPr>
            <a:r>
              <a:rPr lang="es" sz="1800" dirty="0">
                <a:solidFill>
                  <a:schemeClr val="accent2"/>
                </a:solidFill>
                <a:highlight>
                  <a:srgbClr val="FFFFFF"/>
                </a:highlight>
                <a:latin typeface="Comic Sans MS" charset="0"/>
                <a:ea typeface="Comic Sans MS" charset="0"/>
                <a:cs typeface="Comic Sans MS" charset="0"/>
                <a:sym typeface="Amatic SC"/>
              </a:rPr>
              <a:t>Ponemos las cañas de las pajitas de plástico junto con los globos en el interior de la botella y las unimos al tapón con plastilina.</a:t>
            </a:r>
            <a:endParaRPr sz="1800" dirty="0">
              <a:solidFill>
                <a:schemeClr val="accent2"/>
              </a:solidFill>
              <a:highlight>
                <a:srgbClr val="FFFFFF"/>
              </a:highlight>
              <a:latin typeface="Comic Sans MS" charset="0"/>
              <a:ea typeface="Comic Sans MS" charset="0"/>
              <a:cs typeface="Comic Sans MS" charset="0"/>
              <a:sym typeface="Amatic SC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matic SC"/>
              <a:buAutoNum type="arabicPeriod"/>
            </a:pPr>
            <a:r>
              <a:rPr lang="es" sz="1800" dirty="0">
                <a:solidFill>
                  <a:schemeClr val="accent2"/>
                </a:solidFill>
                <a:highlight>
                  <a:srgbClr val="FFFFFF"/>
                </a:highlight>
                <a:latin typeface="Comic Sans MS" charset="0"/>
                <a:ea typeface="Comic Sans MS" charset="0"/>
                <a:cs typeface="Comic Sans MS" charset="0"/>
                <a:sym typeface="Amatic SC"/>
              </a:rPr>
              <a:t>Cubrimos la parte baja de la botella con un guante de látex y lo fijamos con cinta aislante.</a:t>
            </a:r>
            <a:endParaRPr sz="1800" dirty="0">
              <a:solidFill>
                <a:schemeClr val="accent2"/>
              </a:solidFill>
              <a:highlight>
                <a:srgbClr val="FFFFFF"/>
              </a:highlight>
              <a:latin typeface="Comic Sans MS" charset="0"/>
              <a:ea typeface="Comic Sans MS" charset="0"/>
              <a:cs typeface="Comic Sans MS" charset="0"/>
              <a:sym typeface="Amatic S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2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 smtClean="0">
                <a:solidFill>
                  <a:schemeClr val="accent2"/>
                </a:solidFill>
                <a:highlight>
                  <a:srgbClr val="FFFFFF"/>
                </a:highlight>
                <a:latin typeface="Comic Sans MS" charset="0"/>
                <a:ea typeface="Comic Sans MS" charset="0"/>
                <a:cs typeface="Comic Sans MS" charset="0"/>
                <a:sym typeface="Amatic SC"/>
              </a:rPr>
              <a:t> </a:t>
            </a:r>
            <a:r>
              <a:rPr lang="es" sz="1800" b="1" dirty="0">
                <a:solidFill>
                  <a:schemeClr val="accent2"/>
                </a:solidFill>
                <a:highlight>
                  <a:srgbClr val="FFFFFF"/>
                </a:highlight>
                <a:latin typeface="Comic Sans MS" charset="0"/>
                <a:ea typeface="Comic Sans MS" charset="0"/>
                <a:cs typeface="Comic Sans MS" charset="0"/>
                <a:sym typeface="Amatic SC"/>
              </a:rPr>
              <a:t>¡</a:t>
            </a:r>
            <a:r>
              <a:rPr lang="es" sz="2000" b="1" dirty="0">
                <a:solidFill>
                  <a:schemeClr val="accent2"/>
                </a:solidFill>
                <a:highlight>
                  <a:srgbClr val="FFFFFF"/>
                </a:highlight>
                <a:latin typeface="Comic Sans MS" charset="0"/>
                <a:ea typeface="Comic Sans MS" charset="0"/>
                <a:cs typeface="Comic Sans MS" charset="0"/>
                <a:sym typeface="Amatic SC"/>
              </a:rPr>
              <a:t>REPRESENTACIÓN DE LA MAQUETA!</a:t>
            </a:r>
            <a:endParaRPr sz="2000" b="1" dirty="0">
              <a:solidFill>
                <a:schemeClr val="accent2"/>
              </a:solidFill>
              <a:highlight>
                <a:srgbClr val="FFFFFF"/>
              </a:highlight>
              <a:latin typeface="Comic Sans MS" charset="0"/>
              <a:ea typeface="Comic Sans MS" charset="0"/>
              <a:cs typeface="Comic Sans MS" charset="0"/>
              <a:sym typeface="Amatic S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accent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chemeClr val="accent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735" y="3605045"/>
            <a:ext cx="2047496" cy="1438427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"/>
            <a:headEnd type="none" w="med" len="med"/>
            <a:tailEnd type="none" w="med" len="med"/>
          </a:ln>
        </p:spPr>
      </p:pic>
      <p:sp>
        <p:nvSpPr>
          <p:cNvPr id="6" name="Flecha: a la derecha 7">
            <a:extLst>
              <a:ext uri="{FF2B5EF4-FFF2-40B4-BE49-F238E27FC236}">
                <a16:creationId xmlns:a16="http://schemas.microsoft.com/office/drawing/2014/main" xmlns="" id="{60858B27-E427-47DF-B9FC-32A7F8C3E31C}"/>
              </a:ext>
            </a:extLst>
          </p:cNvPr>
          <p:cNvSpPr/>
          <p:nvPr/>
        </p:nvSpPr>
        <p:spPr>
          <a:xfrm>
            <a:off x="5622190" y="4007792"/>
            <a:ext cx="978408" cy="484632"/>
          </a:xfrm>
          <a:prstGeom prst="rightArrow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="" xmlns:a16="http://schemas.microsoft.com/office/drawing/2014/main" id="{944723D9-5786-49D6-94E6-CC388D4F96CE}"/>
              </a:ext>
            </a:extLst>
          </p:cNvPr>
          <p:cNvSpPr/>
          <p:nvPr/>
        </p:nvSpPr>
        <p:spPr>
          <a:xfrm>
            <a:off x="651795" y="345536"/>
            <a:ext cx="1743954" cy="1573619"/>
          </a:xfrm>
          <a:prstGeom prst="ellipse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OBJETIVO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lecha: a la derecha 7">
            <a:extLst>
              <a:ext uri="{FF2B5EF4-FFF2-40B4-BE49-F238E27FC236}">
                <a16:creationId xmlns="" xmlns:a16="http://schemas.microsoft.com/office/drawing/2014/main" id="{60858B27-E427-47DF-B9FC-32A7F8C3E31C}"/>
              </a:ext>
            </a:extLst>
          </p:cNvPr>
          <p:cNvSpPr/>
          <p:nvPr/>
        </p:nvSpPr>
        <p:spPr>
          <a:xfrm>
            <a:off x="2759993" y="800146"/>
            <a:ext cx="1006328" cy="664401"/>
          </a:xfrm>
          <a:prstGeom prst="rightArrow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563D6A40-465B-4F52-92E8-FB519808BB19}"/>
              </a:ext>
            </a:extLst>
          </p:cNvPr>
          <p:cNvSpPr/>
          <p:nvPr/>
        </p:nvSpPr>
        <p:spPr>
          <a:xfrm>
            <a:off x="4130565" y="132884"/>
            <a:ext cx="4557718" cy="199892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/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es-ES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Esta actividad tiene como objetivo experimentar las partes del aparato respiratorio y su funcionamiento.      </a:t>
            </a:r>
            <a:endParaRPr lang="es-ES" sz="18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944723D9-5786-49D6-94E6-CC388D4F96CE}"/>
              </a:ext>
            </a:extLst>
          </p:cNvPr>
          <p:cNvSpPr/>
          <p:nvPr/>
        </p:nvSpPr>
        <p:spPr>
          <a:xfrm>
            <a:off x="651795" y="2898774"/>
            <a:ext cx="1891708" cy="1573619"/>
          </a:xfrm>
          <a:prstGeom prst="ellipse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CONTENIDO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lecha: a la derecha 7">
            <a:extLst>
              <a:ext uri="{FF2B5EF4-FFF2-40B4-BE49-F238E27FC236}">
                <a16:creationId xmlns="" xmlns:a16="http://schemas.microsoft.com/office/drawing/2014/main" id="{60858B27-E427-47DF-B9FC-32A7F8C3E31C}"/>
              </a:ext>
            </a:extLst>
          </p:cNvPr>
          <p:cNvSpPr/>
          <p:nvPr/>
        </p:nvSpPr>
        <p:spPr>
          <a:xfrm>
            <a:off x="2764943" y="3353382"/>
            <a:ext cx="1006328" cy="664401"/>
          </a:xfrm>
          <a:prstGeom prst="rightArrow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63D6A40-465B-4F52-92E8-FB519808BB19}"/>
              </a:ext>
            </a:extLst>
          </p:cNvPr>
          <p:cNvSpPr/>
          <p:nvPr/>
        </p:nvSpPr>
        <p:spPr>
          <a:xfrm>
            <a:off x="4130565" y="2686124"/>
            <a:ext cx="4557718" cy="199892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Tx/>
              <a:buChar char="-"/>
            </a:pPr>
            <a:r>
              <a:rPr lang="es-ES_tradnl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Conocer el proceso de la </a:t>
            </a:r>
            <a:r>
              <a:rPr lang="es-ES_tradnl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respiración</a:t>
            </a:r>
          </a:p>
          <a:p>
            <a:pPr marL="285750" lvl="0" indent="-285750">
              <a:buFontTx/>
              <a:buChar char="-"/>
            </a:pPr>
            <a:r>
              <a:rPr lang="es-ES_tradnl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Poner en práctica el movimiento respiratorio </a:t>
            </a:r>
            <a:r>
              <a:rPr lang="es-ES_tradnl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de inspiración y expiración</a:t>
            </a:r>
            <a:r>
              <a:rPr lang="es-ES_tradnl" sz="1800" dirty="0">
                <a:solidFill>
                  <a:schemeClr val="tx1"/>
                </a:solidFill>
              </a:rPr>
              <a:t>.</a:t>
            </a:r>
            <a:r>
              <a:rPr lang="es-ES_tradnl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marL="285750" lvl="0" indent="-285750">
              <a:buFontTx/>
              <a:buChar char="-"/>
            </a:pPr>
            <a:r>
              <a:rPr lang="es-ES_tradnl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Ejecutar experimentos para comprender la respiración</a:t>
            </a:r>
            <a:endParaRPr lang="es-ES" sz="18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887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Macintosh PowerPoint</Application>
  <PresentationFormat>Presentación en pantalla (16:9)</PresentationFormat>
  <Paragraphs>14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Comic Sans MS</vt:lpstr>
      <vt:lpstr>Amatic SC</vt:lpstr>
      <vt:lpstr>Times New Roman</vt:lpstr>
      <vt:lpstr>Simple Light</vt:lpstr>
      <vt:lpstr>MAQUETA CASERA DEL PROCESO DE RESPIRACIÓN:</vt:lpstr>
      <vt:lpstr>Presentación de PowerPoint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MAQUETA CASERA DEL PROCESO DE RESPIRACIÓN:</dc:title>
  <cp:lastModifiedBy>Noelia Moreno Amengual</cp:lastModifiedBy>
  <cp:revision>1</cp:revision>
  <dcterms:modified xsi:type="dcterms:W3CDTF">2018-01-12T00:44:46Z</dcterms:modified>
</cp:coreProperties>
</file>