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0996F9E-B0A0-4C76-8617-1FDE7A7B461F}" type="datetimeFigureOut">
              <a:rPr lang="es-CO" smtClean="0"/>
              <a:t>27/02/2018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4BAF43CB-A9E4-43B7-97CA-7BC532DB6157}" type="slidenum">
              <a:rPr lang="es-CO" smtClean="0"/>
              <a:t>‹Nº›</a:t>
            </a:fld>
            <a:endParaRPr lang="es-CO"/>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077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0996F9E-B0A0-4C76-8617-1FDE7A7B461F}" type="datetimeFigureOut">
              <a:rPr lang="es-CO" smtClean="0"/>
              <a:t>27/02/2018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4BAF43CB-A9E4-43B7-97CA-7BC532DB6157}" type="slidenum">
              <a:rPr lang="es-CO" smtClean="0"/>
              <a:t>‹Nº›</a:t>
            </a:fld>
            <a:endParaRPr lang="es-CO"/>
          </a:p>
        </p:txBody>
      </p:sp>
    </p:spTree>
    <p:extLst>
      <p:ext uri="{BB962C8B-B14F-4D97-AF65-F5344CB8AC3E}">
        <p14:creationId xmlns:p14="http://schemas.microsoft.com/office/powerpoint/2010/main" val="512705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0996F9E-B0A0-4C76-8617-1FDE7A7B461F}" type="datetimeFigureOut">
              <a:rPr lang="es-CO" smtClean="0"/>
              <a:t>27/02/2018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4BAF43CB-A9E4-43B7-97CA-7BC532DB6157}" type="slidenum">
              <a:rPr lang="es-CO" smtClean="0"/>
              <a:t>‹Nº›</a:t>
            </a:fld>
            <a:endParaRPr lang="es-CO"/>
          </a:p>
        </p:txBody>
      </p:sp>
    </p:spTree>
    <p:extLst>
      <p:ext uri="{BB962C8B-B14F-4D97-AF65-F5344CB8AC3E}">
        <p14:creationId xmlns:p14="http://schemas.microsoft.com/office/powerpoint/2010/main" val="1710039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0996F9E-B0A0-4C76-8617-1FDE7A7B461F}" type="datetimeFigureOut">
              <a:rPr lang="es-CO" smtClean="0"/>
              <a:t>27/02/2018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4BAF43CB-A9E4-43B7-97CA-7BC532DB6157}" type="slidenum">
              <a:rPr lang="es-CO" smtClean="0"/>
              <a:t>‹Nº›</a:t>
            </a:fld>
            <a:endParaRPr lang="es-CO"/>
          </a:p>
        </p:txBody>
      </p:sp>
    </p:spTree>
    <p:extLst>
      <p:ext uri="{BB962C8B-B14F-4D97-AF65-F5344CB8AC3E}">
        <p14:creationId xmlns:p14="http://schemas.microsoft.com/office/powerpoint/2010/main" val="3084515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0996F9E-B0A0-4C76-8617-1FDE7A7B461F}" type="datetimeFigureOut">
              <a:rPr lang="es-CO" smtClean="0"/>
              <a:t>27/02/2018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4BAF43CB-A9E4-43B7-97CA-7BC532DB6157}" type="slidenum">
              <a:rPr lang="es-CO" smtClean="0"/>
              <a:t>‹Nº›</a:t>
            </a:fld>
            <a:endParaRPr lang="es-CO"/>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5792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0996F9E-B0A0-4C76-8617-1FDE7A7B461F}" type="datetimeFigureOut">
              <a:rPr lang="es-CO" smtClean="0"/>
              <a:t>27/02/2018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4BAF43CB-A9E4-43B7-97CA-7BC532DB6157}" type="slidenum">
              <a:rPr lang="es-CO" smtClean="0"/>
              <a:t>‹Nº›</a:t>
            </a:fld>
            <a:endParaRPr lang="es-CO"/>
          </a:p>
        </p:txBody>
      </p:sp>
    </p:spTree>
    <p:extLst>
      <p:ext uri="{BB962C8B-B14F-4D97-AF65-F5344CB8AC3E}">
        <p14:creationId xmlns:p14="http://schemas.microsoft.com/office/powerpoint/2010/main" val="855709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0996F9E-B0A0-4C76-8617-1FDE7A7B461F}" type="datetimeFigureOut">
              <a:rPr lang="es-CO" smtClean="0"/>
              <a:t>27/02/2018</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4BAF43CB-A9E4-43B7-97CA-7BC532DB6157}" type="slidenum">
              <a:rPr lang="es-CO" smtClean="0"/>
              <a:t>‹Nº›</a:t>
            </a:fld>
            <a:endParaRPr lang="es-CO"/>
          </a:p>
        </p:txBody>
      </p:sp>
    </p:spTree>
    <p:extLst>
      <p:ext uri="{BB962C8B-B14F-4D97-AF65-F5344CB8AC3E}">
        <p14:creationId xmlns:p14="http://schemas.microsoft.com/office/powerpoint/2010/main" val="3924483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0996F9E-B0A0-4C76-8617-1FDE7A7B461F}" type="datetimeFigureOut">
              <a:rPr lang="es-CO" smtClean="0"/>
              <a:t>27/02/2018</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4BAF43CB-A9E4-43B7-97CA-7BC532DB6157}" type="slidenum">
              <a:rPr lang="es-CO" smtClean="0"/>
              <a:t>‹Nº›</a:t>
            </a:fld>
            <a:endParaRPr lang="es-CO"/>
          </a:p>
        </p:txBody>
      </p:sp>
    </p:spTree>
    <p:extLst>
      <p:ext uri="{BB962C8B-B14F-4D97-AF65-F5344CB8AC3E}">
        <p14:creationId xmlns:p14="http://schemas.microsoft.com/office/powerpoint/2010/main" val="2321736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0996F9E-B0A0-4C76-8617-1FDE7A7B461F}" type="datetimeFigureOut">
              <a:rPr lang="es-CO" smtClean="0"/>
              <a:t>27/02/2018</a:t>
            </a:fld>
            <a:endParaRPr lang="es-CO"/>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CO"/>
          </a:p>
        </p:txBody>
      </p:sp>
      <p:sp>
        <p:nvSpPr>
          <p:cNvPr id="9" name="Slide Number Placeholder 8"/>
          <p:cNvSpPr>
            <a:spLocks noGrp="1"/>
          </p:cNvSpPr>
          <p:nvPr>
            <p:ph type="sldNum" sz="quarter" idx="12"/>
          </p:nvPr>
        </p:nvSpPr>
        <p:spPr/>
        <p:txBody>
          <a:bodyPr/>
          <a:lstStyle/>
          <a:p>
            <a:fld id="{4BAF43CB-A9E4-43B7-97CA-7BC532DB6157}" type="slidenum">
              <a:rPr lang="es-CO" smtClean="0"/>
              <a:t>‹Nº›</a:t>
            </a:fld>
            <a:endParaRPr lang="es-CO"/>
          </a:p>
        </p:txBody>
      </p:sp>
    </p:spTree>
    <p:extLst>
      <p:ext uri="{BB962C8B-B14F-4D97-AF65-F5344CB8AC3E}">
        <p14:creationId xmlns:p14="http://schemas.microsoft.com/office/powerpoint/2010/main" val="2056667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0996F9E-B0A0-4C76-8617-1FDE7A7B461F}" type="datetimeFigureOut">
              <a:rPr lang="es-CO" smtClean="0"/>
              <a:t>27/02/2018</a:t>
            </a:fld>
            <a:endParaRPr lang="es-CO"/>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CO"/>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BAF43CB-A9E4-43B7-97CA-7BC532DB6157}" type="slidenum">
              <a:rPr lang="es-CO" smtClean="0"/>
              <a:t>‹Nº›</a:t>
            </a:fld>
            <a:endParaRPr lang="es-CO"/>
          </a:p>
        </p:txBody>
      </p:sp>
    </p:spTree>
    <p:extLst>
      <p:ext uri="{BB962C8B-B14F-4D97-AF65-F5344CB8AC3E}">
        <p14:creationId xmlns:p14="http://schemas.microsoft.com/office/powerpoint/2010/main" val="4165183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0996F9E-B0A0-4C76-8617-1FDE7A7B461F}" type="datetimeFigureOut">
              <a:rPr lang="es-CO" smtClean="0"/>
              <a:t>27/02/2018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4BAF43CB-A9E4-43B7-97CA-7BC532DB6157}" type="slidenum">
              <a:rPr lang="es-CO" smtClean="0"/>
              <a:t>‹Nº›</a:t>
            </a:fld>
            <a:endParaRPr lang="es-CO"/>
          </a:p>
        </p:txBody>
      </p:sp>
    </p:spTree>
    <p:extLst>
      <p:ext uri="{BB962C8B-B14F-4D97-AF65-F5344CB8AC3E}">
        <p14:creationId xmlns:p14="http://schemas.microsoft.com/office/powerpoint/2010/main" val="808075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0996F9E-B0A0-4C76-8617-1FDE7A7B461F}" type="datetimeFigureOut">
              <a:rPr lang="es-CO" smtClean="0"/>
              <a:t>27/02/2018</a:t>
            </a:fld>
            <a:endParaRPr lang="es-CO"/>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CO"/>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BAF43CB-A9E4-43B7-97CA-7BC532DB6157}" type="slidenum">
              <a:rPr lang="es-CO" smtClean="0"/>
              <a:t>‹Nº›</a:t>
            </a:fld>
            <a:endParaRPr lang="es-CO"/>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45139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65668" y="1279241"/>
            <a:ext cx="9144000" cy="2387600"/>
          </a:xfrm>
        </p:spPr>
        <p:txBody>
          <a:bodyPr/>
          <a:lstStyle/>
          <a:p>
            <a:pPr algn="ctr"/>
            <a:r>
              <a:rPr lang="es-CO" dirty="0" smtClean="0"/>
              <a:t>MAGNITUDES FUNDAMENTAES</a:t>
            </a:r>
            <a:endParaRPr lang="es-CO" dirty="0"/>
          </a:p>
        </p:txBody>
      </p:sp>
      <p:sp>
        <p:nvSpPr>
          <p:cNvPr id="3" name="Subtítulo 2"/>
          <p:cNvSpPr>
            <a:spLocks noGrp="1"/>
          </p:cNvSpPr>
          <p:nvPr>
            <p:ph type="subTitle" idx="1"/>
          </p:nvPr>
        </p:nvSpPr>
        <p:spPr>
          <a:xfrm>
            <a:off x="1455313" y="4443211"/>
            <a:ext cx="9354355" cy="1844899"/>
          </a:xfrm>
        </p:spPr>
        <p:txBody>
          <a:bodyPr>
            <a:noAutofit/>
          </a:bodyPr>
          <a:lstStyle/>
          <a:p>
            <a:pPr algn="ctr"/>
            <a:r>
              <a:rPr lang="es-CO" dirty="0" smtClean="0"/>
              <a:t>LAURA CAMILA CANGREJO RINCÓN</a:t>
            </a:r>
          </a:p>
          <a:p>
            <a:pPr algn="ctr"/>
            <a:r>
              <a:rPr lang="es-CO" dirty="0" smtClean="0"/>
              <a:t>Técnicas de medición y variables físicas </a:t>
            </a:r>
          </a:p>
          <a:p>
            <a:pPr algn="ctr"/>
            <a:r>
              <a:rPr lang="es-CO" dirty="0" smtClean="0"/>
              <a:t>Jaime Malqui </a:t>
            </a:r>
          </a:p>
          <a:p>
            <a:pPr algn="ctr"/>
            <a:r>
              <a:rPr lang="es-CO" dirty="0" smtClean="0"/>
              <a:t>Universidad Cooperativa de </a:t>
            </a:r>
            <a:r>
              <a:rPr lang="es-CO" dirty="0"/>
              <a:t>C</a:t>
            </a:r>
            <a:r>
              <a:rPr lang="es-CO" dirty="0" smtClean="0"/>
              <a:t>olombia</a:t>
            </a:r>
            <a:endParaRPr lang="es-CO" dirty="0"/>
          </a:p>
        </p:txBody>
      </p:sp>
      <p:pic>
        <p:nvPicPr>
          <p:cNvPr id="1026" name="Picture 2" descr="Resultado de imagen para universidad cooperativ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654" y="256538"/>
            <a:ext cx="2305318" cy="20454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6337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183572"/>
            <a:ext cx="10058400" cy="1450757"/>
          </a:xfrm>
        </p:spPr>
        <p:txBody>
          <a:bodyPr>
            <a:normAutofit/>
          </a:bodyPr>
          <a:lstStyle/>
          <a:p>
            <a:pPr algn="ctr"/>
            <a:r>
              <a:rPr lang="es-CO" sz="7200" b="1" dirty="0" smtClean="0">
                <a:latin typeface="Algerian" panose="04020705040A02060702" pitchFamily="82" charset="0"/>
              </a:rPr>
              <a:t>DEFINICIÓN </a:t>
            </a:r>
            <a:endParaRPr lang="es-CO" sz="7200" b="1" dirty="0">
              <a:latin typeface="Algerian" panose="04020705040A02060702" pitchFamily="82" charset="0"/>
            </a:endParaRPr>
          </a:p>
        </p:txBody>
      </p:sp>
      <p:sp>
        <p:nvSpPr>
          <p:cNvPr id="3" name="Marcador de contenido 2"/>
          <p:cNvSpPr>
            <a:spLocks noGrp="1"/>
          </p:cNvSpPr>
          <p:nvPr>
            <p:ph idx="1"/>
          </p:nvPr>
        </p:nvSpPr>
        <p:spPr>
          <a:xfrm>
            <a:off x="1238948" y="2550016"/>
            <a:ext cx="10058400" cy="3795595"/>
          </a:xfrm>
        </p:spPr>
        <p:txBody>
          <a:bodyPr/>
          <a:lstStyle/>
          <a:p>
            <a:pPr algn="ctr"/>
            <a:r>
              <a:rPr lang="es-CO" sz="2400" dirty="0">
                <a:solidFill>
                  <a:schemeClr val="tx1">
                    <a:lumMod val="95000"/>
                    <a:lumOff val="5000"/>
                  </a:schemeClr>
                </a:solidFill>
                <a:latin typeface="Calibri" panose="020F0502020204030204" pitchFamily="34" charset="0"/>
                <a:cs typeface="Calibri" panose="020F0502020204030204" pitchFamily="34" charset="0"/>
              </a:rPr>
              <a:t>Son elementales e independientes, es decir, no pueden ser expresadas en términos de otras magnitudes, ni tampoco pueden expresarse entre sí. Para medir estas magnitudes, se requiere de un patrón de medición el cual determina una unidad de medida, de tal forma que la magnitud puede ser expresada como un múltiplo o submúltiplo de dicha </a:t>
            </a:r>
            <a:r>
              <a:rPr lang="es-CO" sz="2400" dirty="0" smtClean="0">
                <a:solidFill>
                  <a:schemeClr val="tx1">
                    <a:lumMod val="95000"/>
                    <a:lumOff val="5000"/>
                  </a:schemeClr>
                </a:solidFill>
                <a:latin typeface="Calibri" panose="020F0502020204030204" pitchFamily="34" charset="0"/>
                <a:cs typeface="Calibri" panose="020F0502020204030204" pitchFamily="34" charset="0"/>
              </a:rPr>
              <a:t>unidad. </a:t>
            </a:r>
          </a:p>
          <a:p>
            <a:endParaRPr lang="es-CO" dirty="0"/>
          </a:p>
        </p:txBody>
      </p:sp>
    </p:spTree>
    <p:extLst>
      <p:ext uri="{BB962C8B-B14F-4D97-AF65-F5344CB8AC3E}">
        <p14:creationId xmlns:p14="http://schemas.microsoft.com/office/powerpoint/2010/main" val="13884209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2443628738"/>
              </p:ext>
            </p:extLst>
          </p:nvPr>
        </p:nvGraphicFramePr>
        <p:xfrm>
          <a:off x="1339404" y="343437"/>
          <a:ext cx="9388698" cy="5078568"/>
        </p:xfrm>
        <a:graphic>
          <a:graphicData uri="http://schemas.openxmlformats.org/drawingml/2006/table">
            <a:tbl>
              <a:tblPr firstRow="1" firstCol="1" bandRow="1">
                <a:tableStyleId>{5C22544A-7EE6-4342-B048-85BDC9FD1C3A}</a:tableStyleId>
              </a:tblPr>
              <a:tblGrid>
                <a:gridCol w="9388698"/>
              </a:tblGrid>
              <a:tr h="653446">
                <a:tc>
                  <a:txBody>
                    <a:bodyPr/>
                    <a:lstStyle/>
                    <a:p>
                      <a:pPr algn="ctr">
                        <a:lnSpc>
                          <a:spcPct val="107000"/>
                        </a:lnSpc>
                        <a:spcAft>
                          <a:spcPts val="0"/>
                        </a:spcAft>
                      </a:pPr>
                      <a:r>
                        <a:rPr lang="es-CO" sz="1800" dirty="0">
                          <a:solidFill>
                            <a:schemeClr val="tx1">
                              <a:lumMod val="95000"/>
                              <a:lumOff val="5000"/>
                            </a:schemeClr>
                          </a:solidFill>
                          <a:effectLst/>
                        </a:rPr>
                        <a:t>Cantidad Física                                </a:t>
                      </a:r>
                      <a:r>
                        <a:rPr lang="es-CO" sz="1800" dirty="0" smtClean="0">
                          <a:solidFill>
                            <a:schemeClr val="tx1">
                              <a:lumMod val="95000"/>
                              <a:lumOff val="5000"/>
                            </a:schemeClr>
                          </a:solidFill>
                          <a:effectLst/>
                        </a:rPr>
                        <a:t>    </a:t>
                      </a:r>
                      <a:r>
                        <a:rPr lang="es-CO" sz="1800" dirty="0">
                          <a:solidFill>
                            <a:schemeClr val="tx1">
                              <a:lumMod val="95000"/>
                              <a:lumOff val="5000"/>
                            </a:schemeClr>
                          </a:solidFill>
                          <a:effectLst/>
                        </a:rPr>
                        <a:t>Unidad SI                       </a:t>
                      </a:r>
                      <a:r>
                        <a:rPr lang="es-CO" sz="1800" dirty="0" smtClean="0">
                          <a:solidFill>
                            <a:schemeClr val="tx1">
                              <a:lumMod val="95000"/>
                              <a:lumOff val="5000"/>
                            </a:schemeClr>
                          </a:solidFill>
                          <a:effectLst/>
                        </a:rPr>
                        <a:t>        símbolo                             </a:t>
                      </a:r>
                      <a:r>
                        <a:rPr lang="es-CO" sz="1800" dirty="0">
                          <a:solidFill>
                            <a:schemeClr val="tx1">
                              <a:lumMod val="95000"/>
                              <a:lumOff val="5000"/>
                            </a:schemeClr>
                          </a:solidFill>
                          <a:effectLst/>
                        </a:rPr>
                        <a:t>Dimensión</a:t>
                      </a:r>
                      <a:endParaRPr lang="es-CO" sz="1800"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16196">
                <a:tc>
                  <a:txBody>
                    <a:bodyPr/>
                    <a:lstStyle/>
                    <a:p>
                      <a:pPr algn="ctr">
                        <a:lnSpc>
                          <a:spcPct val="107000"/>
                        </a:lnSpc>
                        <a:spcAft>
                          <a:spcPts val="0"/>
                        </a:spcAft>
                      </a:pPr>
                      <a:r>
                        <a:rPr lang="es-CO" sz="1800" dirty="0">
                          <a:effectLst/>
                        </a:rPr>
                        <a:t>Longitud                                        </a:t>
                      </a:r>
                      <a:r>
                        <a:rPr lang="es-CO" sz="1800" dirty="0" smtClean="0">
                          <a:effectLst/>
                        </a:rPr>
                        <a:t> </a:t>
                      </a:r>
                      <a:r>
                        <a:rPr lang="es-CO" sz="1800" dirty="0">
                          <a:effectLst/>
                        </a:rPr>
                        <a:t>metro                               </a:t>
                      </a:r>
                      <a:r>
                        <a:rPr lang="es-CO" sz="1800" baseline="0" dirty="0" smtClean="0">
                          <a:effectLst/>
                        </a:rPr>
                        <a:t> </a:t>
                      </a:r>
                      <a:r>
                        <a:rPr lang="es-CO" sz="1800" dirty="0" smtClean="0">
                          <a:effectLst/>
                        </a:rPr>
                        <a:t>     m                                  </a:t>
                      </a:r>
                      <a:r>
                        <a:rPr lang="es-CO" sz="1800" dirty="0">
                          <a:effectLst/>
                        </a:rPr>
                        <a:t>L</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53446">
                <a:tc>
                  <a:txBody>
                    <a:bodyPr/>
                    <a:lstStyle/>
                    <a:p>
                      <a:pPr algn="ctr">
                        <a:lnSpc>
                          <a:spcPct val="107000"/>
                        </a:lnSpc>
                        <a:spcAft>
                          <a:spcPts val="0"/>
                        </a:spcAft>
                      </a:pPr>
                      <a:r>
                        <a:rPr lang="es-CO" sz="1800" dirty="0">
                          <a:effectLst/>
                        </a:rPr>
                        <a:t>Masa                                                </a:t>
                      </a:r>
                      <a:r>
                        <a:rPr lang="es-CO" sz="1800" dirty="0" smtClean="0">
                          <a:effectLst/>
                        </a:rPr>
                        <a:t>kilogramo                                </a:t>
                      </a:r>
                      <a:r>
                        <a:rPr lang="es-CO" sz="1800" dirty="0">
                          <a:effectLst/>
                        </a:rPr>
                        <a:t>kg                                 </a:t>
                      </a:r>
                      <a:r>
                        <a:rPr lang="es-CO" sz="1800" dirty="0" smtClean="0">
                          <a:effectLst/>
                        </a:rPr>
                        <a:t>   </a:t>
                      </a:r>
                      <a:r>
                        <a:rPr lang="es-CO" sz="1800" dirty="0">
                          <a:effectLst/>
                        </a:rPr>
                        <a:t>M</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16196">
                <a:tc>
                  <a:txBody>
                    <a:bodyPr/>
                    <a:lstStyle/>
                    <a:p>
                      <a:pPr algn="ctr">
                        <a:lnSpc>
                          <a:spcPct val="107000"/>
                        </a:lnSpc>
                        <a:spcAft>
                          <a:spcPts val="0"/>
                        </a:spcAft>
                      </a:pPr>
                      <a:r>
                        <a:rPr lang="es-CO" sz="1800" dirty="0">
                          <a:effectLst/>
                        </a:rPr>
                        <a:t>Tiempo                                            </a:t>
                      </a:r>
                      <a:r>
                        <a:rPr lang="es-CO" sz="1800" dirty="0" smtClean="0">
                          <a:effectLst/>
                        </a:rPr>
                        <a:t>segundo                                   S                                    </a:t>
                      </a:r>
                      <a:r>
                        <a:rPr lang="es-CO" sz="1800" dirty="0">
                          <a:effectLst/>
                        </a:rPr>
                        <a:t>T</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53446">
                <a:tc>
                  <a:txBody>
                    <a:bodyPr/>
                    <a:lstStyle/>
                    <a:p>
                      <a:pPr algn="ctr">
                        <a:lnSpc>
                          <a:spcPct val="107000"/>
                        </a:lnSpc>
                        <a:spcAft>
                          <a:spcPts val="0"/>
                        </a:spcAft>
                      </a:pPr>
                      <a:r>
                        <a:rPr lang="es-CO" sz="1800" dirty="0">
                          <a:effectLst/>
                        </a:rPr>
                        <a:t>Temperatura                                  </a:t>
                      </a:r>
                      <a:r>
                        <a:rPr lang="es-CO" sz="1800" dirty="0" smtClean="0">
                          <a:effectLst/>
                        </a:rPr>
                        <a:t>               kelvin                                        </a:t>
                      </a:r>
                      <a:r>
                        <a:rPr lang="es-CO" sz="1800" dirty="0">
                          <a:effectLst/>
                        </a:rPr>
                        <a:t>K                            </a:t>
                      </a:r>
                      <a:r>
                        <a:rPr lang="es-CO" sz="1800" dirty="0" smtClean="0">
                          <a:effectLst/>
                        </a:rPr>
                        <a:t>                   </a:t>
                      </a:r>
                      <a:r>
                        <a:rPr lang="es-CO" sz="1800" dirty="0">
                          <a:effectLst/>
                        </a:rPr>
                        <a:t>θ</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16196">
                <a:tc>
                  <a:txBody>
                    <a:bodyPr/>
                    <a:lstStyle/>
                    <a:p>
                      <a:pPr algn="ctr">
                        <a:lnSpc>
                          <a:spcPct val="107000"/>
                        </a:lnSpc>
                        <a:spcAft>
                          <a:spcPts val="0"/>
                        </a:spcAft>
                      </a:pPr>
                      <a:r>
                        <a:rPr lang="es-CO" sz="1800" dirty="0">
                          <a:effectLst/>
                        </a:rPr>
                        <a:t>Intensidad de Corriente                 </a:t>
                      </a:r>
                      <a:r>
                        <a:rPr lang="es-CO" sz="1800" dirty="0" smtClean="0">
                          <a:effectLst/>
                        </a:rPr>
                        <a:t>           ampere                                      </a:t>
                      </a:r>
                      <a:r>
                        <a:rPr lang="es-CO" sz="1800" dirty="0">
                          <a:effectLst/>
                        </a:rPr>
                        <a:t>A                       </a:t>
                      </a:r>
                      <a:r>
                        <a:rPr lang="es-CO" sz="1800" dirty="0" smtClean="0">
                          <a:effectLst/>
                        </a:rPr>
                        <a:t>                       </a:t>
                      </a:r>
                      <a:r>
                        <a:rPr lang="es-CO" sz="1800" dirty="0">
                          <a:effectLst/>
                        </a:rPr>
                        <a:t>I</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53446">
                <a:tc>
                  <a:txBody>
                    <a:bodyPr/>
                    <a:lstStyle/>
                    <a:p>
                      <a:pPr algn="ctr">
                        <a:lnSpc>
                          <a:spcPct val="107000"/>
                        </a:lnSpc>
                        <a:spcAft>
                          <a:spcPts val="0"/>
                        </a:spcAft>
                      </a:pPr>
                      <a:r>
                        <a:rPr lang="es-CO" sz="1800" dirty="0">
                          <a:effectLst/>
                        </a:rPr>
                        <a:t>Intensidad Luminosa                       </a:t>
                      </a:r>
                      <a:r>
                        <a:rPr lang="es-CO" sz="1800" dirty="0" smtClean="0">
                          <a:effectLst/>
                        </a:rPr>
                        <a:t>          candela                                     cd                                              </a:t>
                      </a:r>
                      <a:r>
                        <a:rPr lang="es-CO" sz="1800" dirty="0">
                          <a:effectLst/>
                        </a:rPr>
                        <a:t>J</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16196">
                <a:tc>
                  <a:txBody>
                    <a:bodyPr/>
                    <a:lstStyle/>
                    <a:p>
                      <a:pPr algn="l">
                        <a:lnSpc>
                          <a:spcPct val="107000"/>
                        </a:lnSpc>
                        <a:spcAft>
                          <a:spcPts val="0"/>
                        </a:spcAft>
                      </a:pPr>
                      <a:r>
                        <a:rPr lang="es-CO" sz="1800" dirty="0">
                          <a:effectLst/>
                        </a:rPr>
                        <a:t>Cantidad de Sustancia                      </a:t>
                      </a:r>
                      <a:r>
                        <a:rPr lang="es-CO" sz="1800" dirty="0" smtClean="0">
                          <a:effectLst/>
                        </a:rPr>
                        <a:t>             mole                                        </a:t>
                      </a:r>
                      <a:r>
                        <a:rPr lang="es-CO" sz="1800" dirty="0">
                          <a:effectLst/>
                        </a:rPr>
                        <a:t>mol           </a:t>
                      </a:r>
                      <a:r>
                        <a:rPr lang="es-CO" sz="1800" dirty="0" smtClean="0">
                          <a:effectLst/>
                        </a:rPr>
                        <a:t>                               </a:t>
                      </a:r>
                      <a:r>
                        <a:rPr lang="es-CO" sz="1800" dirty="0">
                          <a:effectLst/>
                        </a:rPr>
                        <a:t>N</a:t>
                      </a:r>
                      <a:endParaRPr lang="es-C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cxnSp>
        <p:nvCxnSpPr>
          <p:cNvPr id="6" name="Conector recto 5"/>
          <p:cNvCxnSpPr/>
          <p:nvPr/>
        </p:nvCxnSpPr>
        <p:spPr>
          <a:xfrm>
            <a:off x="4121239" y="334851"/>
            <a:ext cx="38637" cy="512579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Conector recto 7"/>
          <p:cNvCxnSpPr/>
          <p:nvPr/>
        </p:nvCxnSpPr>
        <p:spPr>
          <a:xfrm>
            <a:off x="6825803" y="334851"/>
            <a:ext cx="25758" cy="512579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Conector recto 10"/>
          <p:cNvCxnSpPr/>
          <p:nvPr/>
        </p:nvCxnSpPr>
        <p:spPr>
          <a:xfrm>
            <a:off x="9002332" y="334851"/>
            <a:ext cx="38637" cy="512579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7850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6000" b="1" i="1" dirty="0" smtClean="0"/>
              <a:t>DEFINCIÓN CONCEPTOS</a:t>
            </a:r>
            <a:endParaRPr lang="es-CO" sz="6000" b="1" i="1" dirty="0"/>
          </a:p>
        </p:txBody>
      </p:sp>
      <p:sp>
        <p:nvSpPr>
          <p:cNvPr id="3" name="Marcador de contenido 2"/>
          <p:cNvSpPr>
            <a:spLocks noGrp="1"/>
          </p:cNvSpPr>
          <p:nvPr>
            <p:ph idx="1"/>
          </p:nvPr>
        </p:nvSpPr>
        <p:spPr>
          <a:xfrm>
            <a:off x="422427" y="2244979"/>
            <a:ext cx="11408106" cy="4023360"/>
          </a:xfrm>
        </p:spPr>
        <p:txBody>
          <a:bodyPr>
            <a:normAutofit/>
          </a:bodyPr>
          <a:lstStyle/>
          <a:p>
            <a:pPr>
              <a:buFont typeface="Arial" panose="020B0604020202020204" pitchFamily="34" charset="0"/>
              <a:buChar char="•"/>
            </a:pPr>
            <a:r>
              <a:rPr lang="es-CO" dirty="0"/>
              <a:t>La </a:t>
            </a:r>
            <a:r>
              <a:rPr lang="es-CO" b="1" dirty="0"/>
              <a:t>longitud</a:t>
            </a:r>
            <a:r>
              <a:rPr lang="es-CO" dirty="0"/>
              <a:t> como una magnitud fundamental que indica el largo de un cuerpo, medido en una unidad que en el Sistema Internacional es el metro</a:t>
            </a:r>
            <a:r>
              <a:rPr lang="es-CO" dirty="0" smtClean="0"/>
              <a:t>.</a:t>
            </a:r>
          </a:p>
          <a:p>
            <a:pPr marL="0" indent="0">
              <a:buNone/>
            </a:pPr>
            <a:endParaRPr lang="es-CO" dirty="0"/>
          </a:p>
          <a:p>
            <a:pPr lvl="0">
              <a:buFont typeface="Arial" panose="020B0604020202020204" pitchFamily="34" charset="0"/>
              <a:buChar char="•"/>
            </a:pPr>
            <a:r>
              <a:rPr lang="es-CO" dirty="0"/>
              <a:t>La </a:t>
            </a:r>
            <a:r>
              <a:rPr lang="es-CO" b="1" dirty="0"/>
              <a:t>masa</a:t>
            </a:r>
            <a:r>
              <a:rPr lang="es-CO" dirty="0"/>
              <a:t> </a:t>
            </a:r>
            <a:r>
              <a:rPr lang="es-CO" dirty="0" smtClean="0"/>
              <a:t>indica </a:t>
            </a:r>
            <a:r>
              <a:rPr lang="es-CO" dirty="0"/>
              <a:t>la tendencia de los cuerpos a mantener su estado de reposo o movimiento a velocidad </a:t>
            </a:r>
            <a:r>
              <a:rPr lang="es-CO" dirty="0" smtClean="0"/>
              <a:t>constante, </a:t>
            </a:r>
            <a:r>
              <a:rPr lang="es-CO" dirty="0"/>
              <a:t>medida en una unidad que en el Sistema Internacional es el kilogramo</a:t>
            </a:r>
            <a:r>
              <a:rPr lang="es-CO" dirty="0" smtClean="0"/>
              <a:t>.</a:t>
            </a:r>
          </a:p>
          <a:p>
            <a:pPr lvl="0">
              <a:buFont typeface="Arial" panose="020B0604020202020204" pitchFamily="34" charset="0"/>
              <a:buChar char="•"/>
            </a:pPr>
            <a:endParaRPr lang="es-CO" dirty="0"/>
          </a:p>
          <a:p>
            <a:pPr lvl="0">
              <a:buFont typeface="Arial" panose="020B0604020202020204" pitchFamily="34" charset="0"/>
              <a:buChar char="•"/>
            </a:pPr>
            <a:r>
              <a:rPr lang="es-CO" dirty="0"/>
              <a:t>El</a:t>
            </a:r>
            <a:r>
              <a:rPr lang="es-CO" b="1" dirty="0"/>
              <a:t> tiempo</a:t>
            </a:r>
            <a:r>
              <a:rPr lang="es-CO" dirty="0"/>
              <a:t> como una magnitud fundamental que determina la duración de los fenómenos físicos, medido en una unidad que en el Sistema Internacional es el segundo.</a:t>
            </a:r>
            <a:endParaRPr lang="es-CO" u="sng" dirty="0"/>
          </a:p>
          <a:p>
            <a:pPr lvl="0"/>
            <a:endParaRPr lang="es-CO" u="sng" dirty="0" smtClean="0"/>
          </a:p>
          <a:p>
            <a:endParaRPr lang="es-CO" dirty="0"/>
          </a:p>
        </p:txBody>
      </p:sp>
    </p:spTree>
    <p:extLst>
      <p:ext uri="{BB962C8B-B14F-4D97-AF65-F5344CB8AC3E}">
        <p14:creationId xmlns:p14="http://schemas.microsoft.com/office/powerpoint/2010/main" val="1978668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6000" b="1" i="1" dirty="0"/>
              <a:t>DEFINCIÓN CONCEPTOS</a:t>
            </a:r>
            <a:endParaRPr lang="es-CO" sz="6000" dirty="0"/>
          </a:p>
        </p:txBody>
      </p:sp>
      <p:sp>
        <p:nvSpPr>
          <p:cNvPr id="3" name="Marcador de contenido 2"/>
          <p:cNvSpPr>
            <a:spLocks noGrp="1"/>
          </p:cNvSpPr>
          <p:nvPr>
            <p:ph idx="1"/>
          </p:nvPr>
        </p:nvSpPr>
        <p:spPr>
          <a:xfrm>
            <a:off x="722505" y="2219221"/>
            <a:ext cx="10807950" cy="4023360"/>
          </a:xfrm>
        </p:spPr>
        <p:txBody>
          <a:bodyPr/>
          <a:lstStyle/>
          <a:p>
            <a:pPr lvl="0">
              <a:buFont typeface="Arial" panose="020B0604020202020204" pitchFamily="34" charset="0"/>
              <a:buChar char="•"/>
            </a:pPr>
            <a:r>
              <a:rPr lang="es-CO" dirty="0"/>
              <a:t>La </a:t>
            </a:r>
            <a:r>
              <a:rPr lang="es-CO" b="1" dirty="0"/>
              <a:t>temperatura</a:t>
            </a:r>
            <a:r>
              <a:rPr lang="es-CO" dirty="0"/>
              <a:t> es una magnitud referida a las nociones comunes de calor con una unidad de medida en Kelvin (K</a:t>
            </a:r>
            <a:r>
              <a:rPr lang="es-CO" dirty="0" smtClean="0"/>
              <a:t>).</a:t>
            </a:r>
          </a:p>
          <a:p>
            <a:pPr marL="0" lvl="0" indent="0">
              <a:buNone/>
            </a:pPr>
            <a:endParaRPr lang="es-CO" dirty="0"/>
          </a:p>
          <a:p>
            <a:pPr lvl="0">
              <a:buFont typeface="Arial" panose="020B0604020202020204" pitchFamily="34" charset="0"/>
              <a:buChar char="•"/>
            </a:pPr>
            <a:r>
              <a:rPr lang="es-CO" dirty="0"/>
              <a:t>La </a:t>
            </a:r>
            <a:r>
              <a:rPr lang="es-CO" b="1" dirty="0"/>
              <a:t>corriente</a:t>
            </a:r>
            <a:r>
              <a:rPr lang="es-CO" dirty="0"/>
              <a:t> es el amperio (A), definido como la cantidad de corriente que circulando por dos conductores paralelos separados un metro</a:t>
            </a:r>
            <a:r>
              <a:rPr lang="es-CO" dirty="0" smtClean="0"/>
              <a:t>.</a:t>
            </a:r>
          </a:p>
          <a:p>
            <a:pPr marL="0" lvl="0" indent="0">
              <a:buNone/>
            </a:pPr>
            <a:endParaRPr lang="es-CO" dirty="0"/>
          </a:p>
          <a:p>
            <a:pPr lvl="0">
              <a:buFont typeface="Arial" panose="020B0604020202020204" pitchFamily="34" charset="0"/>
              <a:buChar char="•"/>
            </a:pPr>
            <a:r>
              <a:rPr lang="es-CO" dirty="0" smtClean="0"/>
              <a:t>La </a:t>
            </a:r>
            <a:r>
              <a:rPr lang="es-CO" b="1" dirty="0"/>
              <a:t>intensidad luminosa</a:t>
            </a:r>
            <a:r>
              <a:rPr lang="es-CO" dirty="0"/>
              <a:t> es la candela, definida como la intensidad luminosa de una fuente que emite una radiación monocromática de frecuencia en una dirección dada.</a:t>
            </a:r>
          </a:p>
          <a:p>
            <a:endParaRPr lang="es-CO" dirty="0"/>
          </a:p>
        </p:txBody>
      </p:sp>
    </p:spTree>
    <p:extLst>
      <p:ext uri="{BB962C8B-B14F-4D97-AF65-F5344CB8AC3E}">
        <p14:creationId xmlns:p14="http://schemas.microsoft.com/office/powerpoint/2010/main" val="312403686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45</TotalTime>
  <Words>286</Words>
  <Application>Microsoft Office PowerPoint</Application>
  <PresentationFormat>Panorámica</PresentationFormat>
  <Paragraphs>27</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Algerian</vt:lpstr>
      <vt:lpstr>Arial</vt:lpstr>
      <vt:lpstr>Calibri</vt:lpstr>
      <vt:lpstr>Calibri Light</vt:lpstr>
      <vt:lpstr>Times New Roman</vt:lpstr>
      <vt:lpstr>Retrospección</vt:lpstr>
      <vt:lpstr>MAGNITUDES FUNDAMENTAES</vt:lpstr>
      <vt:lpstr>DEFINICIÓN </vt:lpstr>
      <vt:lpstr>Presentación de PowerPoint</vt:lpstr>
      <vt:lpstr>DEFINCIÓN CONCEPTOS</vt:lpstr>
      <vt:lpstr>DEFINCIÓN CONCEPTOS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MAGNITUDES FUNDAMENTAES</dc:title>
  <dc:creator>Usuario de Windows</dc:creator>
  <cp:lastModifiedBy>Usuario de Windows</cp:lastModifiedBy>
  <cp:revision>10</cp:revision>
  <dcterms:created xsi:type="dcterms:W3CDTF">2018-02-25T14:33:18Z</dcterms:created>
  <dcterms:modified xsi:type="dcterms:W3CDTF">2018-02-27T22:06:17Z</dcterms:modified>
</cp:coreProperties>
</file>