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B7DDE5-2966-409C-96E5-2F54862109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8077" y="887117"/>
            <a:ext cx="7766936" cy="1646302"/>
          </a:xfrm>
        </p:spPr>
        <p:txBody>
          <a:bodyPr/>
          <a:lstStyle/>
          <a:p>
            <a:r>
              <a:rPr lang="es-CO" sz="5800" dirty="0"/>
              <a:t>Funciones</a:t>
            </a:r>
            <a:r>
              <a:rPr lang="es-CO" dirty="0"/>
              <a:t> Racionales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115E8A-9F14-4B97-9B47-287BE21D5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794715"/>
            <a:ext cx="7766936" cy="2353017"/>
          </a:xfrm>
        </p:spPr>
        <p:txBody>
          <a:bodyPr>
            <a:normAutofit/>
          </a:bodyPr>
          <a:lstStyle/>
          <a:p>
            <a:pPr algn="just"/>
            <a:r>
              <a:rPr lang="es-CO" dirty="0">
                <a:solidFill>
                  <a:schemeClr val="tx1"/>
                </a:solidFill>
              </a:rPr>
              <a:t>Está definida como el cociente de polinomios en los cuales el denominador tiene un grado de por lo menos 1. En otras palabras, debe haber una variable en el denominador.</a:t>
            </a:r>
          </a:p>
          <a:p>
            <a:pPr algn="just"/>
            <a:r>
              <a:rPr lang="es-CO" dirty="0">
                <a:solidFill>
                  <a:schemeClr val="tx1"/>
                </a:solidFill>
              </a:rPr>
              <a:t>La forma general de una función racional es                            ,        donde g ( x ) y h ( x ) son polinomios y h ( x ) ≠ 0. </a:t>
            </a:r>
          </a:p>
          <a:p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C6C6C0F-EE6C-4A11-AE8F-D8C017625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4435" y="3660820"/>
            <a:ext cx="2361937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954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E5B5C8-FEDB-4574-9A8B-85D85CE42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585" y="635000"/>
            <a:ext cx="10056927" cy="57127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>
                <a:solidFill>
                  <a:schemeClr val="tx1"/>
                </a:solidFill>
              </a:rPr>
              <a:t>Asíntota vertical                      </a:t>
            </a:r>
            <a:r>
              <a:rPr lang="es-CO" b="1" dirty="0"/>
              <a:t>El centro de la hipérbola es: (0, a).</a:t>
            </a:r>
          </a:p>
          <a:p>
            <a:pPr marL="0" indent="0">
              <a:buNone/>
            </a:pPr>
            <a:r>
              <a:rPr lang="es-CO" dirty="0">
                <a:solidFill>
                  <a:schemeClr val="tx1"/>
                </a:solidFill>
              </a:rPr>
              <a:t>Si a&gt;0,               </a:t>
            </a:r>
            <a:r>
              <a:rPr lang="es-CO" b="1" dirty="0"/>
              <a:t>se desplaza hacia arriba a unidades.</a:t>
            </a:r>
          </a:p>
          <a:p>
            <a:pPr marL="0" indent="0">
              <a:buNone/>
            </a:pPr>
            <a:endParaRPr lang="es-CO" b="1" dirty="0"/>
          </a:p>
          <a:p>
            <a:pPr marL="0" indent="0">
              <a:buNone/>
            </a:pPr>
            <a:endParaRPr lang="es-CO" b="1" dirty="0"/>
          </a:p>
          <a:p>
            <a:pPr marL="0" indent="0">
              <a:buNone/>
            </a:pPr>
            <a:endParaRPr lang="es-CO" b="1" dirty="0"/>
          </a:p>
          <a:p>
            <a:pPr marL="0" indent="0">
              <a:buNone/>
            </a:pPr>
            <a:endParaRPr lang="es-CO" b="1" dirty="0"/>
          </a:p>
          <a:p>
            <a:pPr marL="0" indent="0">
              <a:buNone/>
            </a:pPr>
            <a:endParaRPr lang="es-CO" b="1" dirty="0"/>
          </a:p>
          <a:p>
            <a:pPr marL="0" indent="0">
              <a:buNone/>
            </a:pPr>
            <a:endParaRPr lang="es-CO" b="1" dirty="0"/>
          </a:p>
          <a:p>
            <a:pPr marL="0" indent="0">
              <a:buNone/>
            </a:pPr>
            <a:r>
              <a:rPr lang="es-CO" b="1" dirty="0">
                <a:solidFill>
                  <a:schemeClr val="tx1"/>
                </a:solidFill>
              </a:rPr>
              <a:t>Si a&lt;0,             se desplaza hacia abajo a unidades. </a:t>
            </a:r>
          </a:p>
          <a:p>
            <a:pPr marL="0" indent="0">
              <a:buNone/>
            </a:pPr>
            <a:endParaRPr lang="es-CO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8668AC9-EC85-470E-926F-4756740C1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pic>
        <p:nvPicPr>
          <p:cNvPr id="2053" name="Picture 5" descr="ecuación">
            <a:extLst>
              <a:ext uri="{FF2B5EF4-FFF2-40B4-BE49-F238E27FC236}">
                <a16:creationId xmlns:a16="http://schemas.microsoft.com/office/drawing/2014/main" id="{F290E346-57C8-4C4E-8D73-2D0E1D9F7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726" y="654050"/>
            <a:ext cx="10096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7">
            <a:extLst>
              <a:ext uri="{FF2B5EF4-FFF2-40B4-BE49-F238E27FC236}">
                <a16:creationId xmlns:a16="http://schemas.microsoft.com/office/drawing/2014/main" id="{7A0AEDA9-DA7D-4973-8C40-F637DE55E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750588" y="406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96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96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 centro de la hipérbola es: (0, a).</a:t>
            </a:r>
            <a:endParaRPr kumimoji="0" lang="es-CO" altLang="es-CO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96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E0C2F963-A92D-41A2-B433-19259B55A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750588" y="406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96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Si </a:t>
            </a:r>
            <a:r>
              <a:rPr kumimoji="0" lang="es-CO" altLang="es-CO" sz="900" b="1" i="0" u="none" strike="noStrike" cap="none" normalizeH="0" baseline="0">
                <a:ln>
                  <a:noFill/>
                </a:ln>
                <a:solidFill>
                  <a:srgbClr val="990033"/>
                </a:solidFill>
                <a:effectLst/>
                <a:latin typeface="Verdana" panose="020B0604030504040204" pitchFamily="34" charset="0"/>
              </a:rPr>
              <a:t>a&gt;0</a:t>
            </a:r>
            <a:r>
              <a:rPr kumimoji="0" lang="es-CO" altLang="es-CO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   </a:t>
            </a:r>
            <a:r>
              <a:rPr kumimoji="0" lang="es-CO" altLang="es-CO" sz="25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kumimoji="0" lang="es-CO" altLang="es-CO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 desplaza hacia arriba </a:t>
            </a:r>
            <a:r>
              <a:rPr kumimoji="0" lang="es-CO" altLang="es-CO" sz="900" b="1" i="0" u="none" strike="noStrike" cap="none" normalizeH="0" baseline="0">
                <a:ln>
                  <a:noFill/>
                </a:ln>
                <a:solidFill>
                  <a:srgbClr val="990033"/>
                </a:solidFill>
                <a:effectLst/>
                <a:latin typeface="Verdana" panose="020B0604030504040204" pitchFamily="34" charset="0"/>
              </a:rPr>
              <a:t>a</a:t>
            </a:r>
            <a:r>
              <a:rPr kumimoji="0" lang="es-CO" altLang="es-CO" sz="9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unidades.</a:t>
            </a:r>
          </a:p>
        </p:txBody>
      </p:sp>
      <p:pic>
        <p:nvPicPr>
          <p:cNvPr id="2057" name="Picture 9" descr="Hipérbola">
            <a:extLst>
              <a:ext uri="{FF2B5EF4-FFF2-40B4-BE49-F238E27FC236}">
                <a16:creationId xmlns:a16="http://schemas.microsoft.com/office/drawing/2014/main" id="{B9FD1246-4A7F-455E-9ABE-6E2FA0153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140" y="1073150"/>
            <a:ext cx="7239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AF4E48A-D26F-425E-9E08-BAB060B274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9965" y="1512556"/>
            <a:ext cx="2175600" cy="2190201"/>
          </a:xfrm>
          <a:prstGeom prst="rect">
            <a:avLst/>
          </a:prstGeom>
        </p:spPr>
      </p:pic>
      <p:pic>
        <p:nvPicPr>
          <p:cNvPr id="2059" name="Picture 11" descr="Hipérbola">
            <a:extLst>
              <a:ext uri="{FF2B5EF4-FFF2-40B4-BE49-F238E27FC236}">
                <a16:creationId xmlns:a16="http://schemas.microsoft.com/office/drawing/2014/main" id="{B97CE1AA-A5EA-41A3-9943-C389ABD3C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656" y="3894482"/>
            <a:ext cx="7239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1D6B9FC1-29A8-4F69-9657-97F40D868F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1360" y="4294532"/>
            <a:ext cx="2064768" cy="21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59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2F8B4D-6788-41F5-B3E6-D57E50C03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217" y="526853"/>
            <a:ext cx="10166677" cy="5410297"/>
          </a:xfrm>
        </p:spPr>
        <p:txBody>
          <a:bodyPr/>
          <a:lstStyle/>
          <a:p>
            <a:pPr marL="0" indent="0">
              <a:buNone/>
            </a:pPr>
            <a:r>
              <a:rPr lang="es-CO" dirty="0"/>
              <a:t>Asíntota horizontal </a:t>
            </a:r>
          </a:p>
          <a:p>
            <a:pPr marL="0" indent="0">
              <a:buNone/>
            </a:pPr>
            <a:r>
              <a:rPr lang="es-CO" b="1" dirty="0"/>
              <a:t>El centro de la hipérbola es: (-b, 0).</a:t>
            </a:r>
          </a:p>
          <a:p>
            <a:pPr marL="0" indent="0">
              <a:buNone/>
            </a:pPr>
            <a:r>
              <a:rPr lang="es-CO" dirty="0"/>
              <a:t>Si b&gt; 0,               se desplaza a la izquierda b unidades.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 Si b&lt;0,                se desplaza a la derecha b unidades. </a:t>
            </a:r>
          </a:p>
          <a:p>
            <a:pPr marL="0" indent="0">
              <a:buNone/>
            </a:pPr>
            <a:endParaRPr lang="es-CO" dirty="0"/>
          </a:p>
          <a:p>
            <a:endParaRPr lang="es-CO" dirty="0"/>
          </a:p>
        </p:txBody>
      </p:sp>
      <p:pic>
        <p:nvPicPr>
          <p:cNvPr id="3080" name="Picture 8" descr="ecuaciÃ³n">
            <a:extLst>
              <a:ext uri="{FF2B5EF4-FFF2-40B4-BE49-F238E27FC236}">
                <a16:creationId xmlns:a16="http://schemas.microsoft.com/office/drawing/2014/main" id="{1EA01868-0744-4270-BD61-DDACE7CDE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998" y="573750"/>
            <a:ext cx="11430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>
            <a:extLst>
              <a:ext uri="{FF2B5EF4-FFF2-40B4-BE49-F238E27FC236}">
                <a16:creationId xmlns:a16="http://schemas.microsoft.com/office/drawing/2014/main" id="{57E954DA-F9D9-4D3A-9F60-AC57C284A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3184"/>
            <a:ext cx="3140603" cy="2308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27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pic>
        <p:nvPicPr>
          <p:cNvPr id="3082" name="Picture 10" descr="Hipérbola">
            <a:extLst>
              <a:ext uri="{FF2B5EF4-FFF2-40B4-BE49-F238E27FC236}">
                <a16:creationId xmlns:a16="http://schemas.microsoft.com/office/drawing/2014/main" id="{E184AC78-0F69-4453-A5B3-7612D9096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399" y="1331615"/>
            <a:ext cx="7239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A3CB8E6-2006-46B6-8A3F-7AEABB914D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6379" y="1700329"/>
            <a:ext cx="2198209" cy="2048021"/>
          </a:xfrm>
          <a:prstGeom prst="rect">
            <a:avLst/>
          </a:prstGeom>
        </p:spPr>
      </p:pic>
      <p:pic>
        <p:nvPicPr>
          <p:cNvPr id="3084" name="Picture 12" descr="Hipérbola">
            <a:extLst>
              <a:ext uri="{FF2B5EF4-FFF2-40B4-BE49-F238E27FC236}">
                <a16:creationId xmlns:a16="http://schemas.microsoft.com/office/drawing/2014/main" id="{FB5C976D-2786-40EE-9EC5-E62A9AE3D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399" y="3748350"/>
            <a:ext cx="7239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1">
            <a:extLst>
              <a:ext uri="{FF2B5EF4-FFF2-40B4-BE49-F238E27FC236}">
                <a16:creationId xmlns:a16="http://schemas.microsoft.com/office/drawing/2014/main" id="{1123A071-41AD-4D93-9445-F4828D218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3184"/>
            <a:ext cx="3140603" cy="2308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27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9662B9E1-73B4-4D58-8566-86DC93E950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2524" y="4142347"/>
            <a:ext cx="2072064" cy="21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918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4CB7A4-C336-4518-8C51-790746AA4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695459"/>
            <a:ext cx="9657407" cy="5769735"/>
          </a:xfrm>
        </p:spPr>
        <p:txBody>
          <a:bodyPr/>
          <a:lstStyle/>
          <a:p>
            <a:pPr marL="0" indent="0">
              <a:buNone/>
            </a:pPr>
            <a:r>
              <a:rPr lang="es-CO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Ejemplo: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Grafique la función racional</a:t>
            </a:r>
          </a:p>
          <a:p>
            <a:pPr marL="0" indent="0">
              <a:buNone/>
            </a:pPr>
            <a:r>
              <a:rPr lang="es-CO" dirty="0"/>
              <a:t>La asíntota vertical de una función racional es el valor de </a:t>
            </a:r>
            <a:r>
              <a:rPr lang="es-CO" i="1" dirty="0"/>
              <a:t>x </a:t>
            </a:r>
            <a:r>
              <a:rPr lang="es-CO" dirty="0"/>
              <a:t>donde el denominador de la función es cero. Iguale el denominador a cero y encuentre el valor de </a:t>
            </a:r>
            <a:r>
              <a:rPr lang="es-CO" i="1" dirty="0"/>
              <a:t>x </a:t>
            </a:r>
            <a:r>
              <a:rPr lang="es-CO" dirty="0"/>
              <a:t>.</a:t>
            </a:r>
          </a:p>
          <a:p>
            <a:pPr marL="0" indent="0">
              <a:buNone/>
            </a:pPr>
            <a:r>
              <a:rPr lang="es-CO" dirty="0"/>
              <a:t>2 </a:t>
            </a:r>
            <a:r>
              <a:rPr lang="es-CO" i="1" dirty="0"/>
              <a:t>x </a:t>
            </a:r>
            <a:r>
              <a:rPr lang="es-CO" dirty="0"/>
              <a:t>+ 1 = 0</a:t>
            </a:r>
          </a:p>
          <a:p>
            <a:pPr marL="0" indent="0">
              <a:buNone/>
            </a:pPr>
            <a:r>
              <a:rPr lang="es-CO" i="1" dirty="0"/>
              <a:t>x </a:t>
            </a:r>
            <a:r>
              <a:rPr lang="es-CO" dirty="0"/>
              <a:t>= -1/2</a:t>
            </a:r>
          </a:p>
          <a:p>
            <a:pPr marL="0" indent="0">
              <a:buNone/>
            </a:pPr>
            <a:r>
              <a:rPr lang="es-CO" dirty="0"/>
              <a:t>La asíntota vertical de la función racional es </a:t>
            </a:r>
            <a:r>
              <a:rPr lang="es-CO" i="1" dirty="0"/>
              <a:t>x </a:t>
            </a:r>
            <a:r>
              <a:rPr lang="es-CO" dirty="0"/>
              <a:t>= -0.5.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Esta función tiene la intercepción en </a:t>
            </a:r>
            <a:r>
              <a:rPr lang="es-CO" i="1" dirty="0"/>
              <a:t>x </a:t>
            </a:r>
            <a:r>
              <a:rPr lang="es-CO" dirty="0"/>
              <a:t>en (-1/4, 0) y la intercepción en </a:t>
            </a:r>
            <a:r>
              <a:rPr lang="es-CO" i="1" dirty="0"/>
              <a:t>y </a:t>
            </a:r>
            <a:r>
              <a:rPr lang="es-CO" dirty="0"/>
              <a:t>en (0, 1). Encuentre más puntos en la función y grafique la función.</a:t>
            </a:r>
          </a:p>
          <a:p>
            <a:pPr marL="0" indent="0">
              <a:buNone/>
            </a:pPr>
            <a:endParaRPr lang="es-CO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62">
            <a:extLst>
              <a:ext uri="{FF2B5EF4-FFF2-40B4-BE49-F238E27FC236}">
                <a16:creationId xmlns:a16="http://schemas.microsoft.com/office/drawing/2014/main" id="{65FA82EC-C7F2-4153-A15B-552A16577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200" b="0" i="0" u="none" strike="noStrike" cap="none" normalizeH="0" baseline="0" dirty="0">
                <a:ln>
                  <a:noFill/>
                </a:ln>
                <a:solidFill>
                  <a:srgbClr val="393939"/>
                </a:solidFill>
                <a:effectLst/>
                <a:latin typeface="Noto Sans"/>
              </a:rPr>
              <a:t>  </a:t>
            </a:r>
            <a:endParaRPr kumimoji="0" lang="es-CO" altLang="es-CO" sz="2400" b="0" i="0" u="none" strike="noStrike" cap="none" normalizeH="0" baseline="0" dirty="0">
              <a:ln>
                <a:noFill/>
              </a:ln>
              <a:solidFill>
                <a:srgbClr val="393939"/>
              </a:solidFill>
              <a:effectLst/>
              <a:latin typeface="Noto Sans"/>
            </a:endParaRPr>
          </a:p>
        </p:txBody>
      </p:sp>
      <p:pic>
        <p:nvPicPr>
          <p:cNvPr id="4159" name="Picture 63" descr="https://www.varsitytutors.com/assets/vt-hotmath-legacy/hotmath_help/spanish/topics/graphing-rational-functions/image004.gif">
            <a:extLst>
              <a:ext uri="{FF2B5EF4-FFF2-40B4-BE49-F238E27FC236}">
                <a16:creationId xmlns:a16="http://schemas.microsoft.com/office/drawing/2014/main" id="{9624DE80-1A67-4AFC-B188-314E12CDE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868" y="732533"/>
            <a:ext cx="686634" cy="41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742C261A-05D2-4C24-A2D3-0C8E381E8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7717" y="1742673"/>
            <a:ext cx="2160000" cy="21600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79CB0FA-E1DF-4A6F-9DB4-F17EF26719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717" y="4212342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397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77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Noto Sans</vt:lpstr>
      <vt:lpstr>Trebuchet MS</vt:lpstr>
      <vt:lpstr>Verdana</vt:lpstr>
      <vt:lpstr>Wingdings 3</vt:lpstr>
      <vt:lpstr>Faceta</vt:lpstr>
      <vt:lpstr>Funciones Racionales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Racionales</dc:title>
  <dc:creator>USER</dc:creator>
  <cp:lastModifiedBy>USER</cp:lastModifiedBy>
  <cp:revision>6</cp:revision>
  <dcterms:created xsi:type="dcterms:W3CDTF">2018-03-18T23:30:43Z</dcterms:created>
  <dcterms:modified xsi:type="dcterms:W3CDTF">2018-03-19T00:19:23Z</dcterms:modified>
</cp:coreProperties>
</file>