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3/18/2018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3/18/2018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‹Nº›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4B7DDE5-2966-409C-96E5-2F54862109B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98077" y="887117"/>
            <a:ext cx="7766936" cy="1646302"/>
          </a:xfrm>
        </p:spPr>
        <p:txBody>
          <a:bodyPr/>
          <a:lstStyle/>
          <a:p>
            <a:r>
              <a:rPr lang="es-CO" sz="5800" dirty="0"/>
              <a:t>Funciones</a:t>
            </a:r>
            <a:r>
              <a:rPr lang="es-CO" dirty="0"/>
              <a:t> Racionales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D0115E8A-9F14-4B97-9B47-287BE21D532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2794715"/>
            <a:ext cx="7766936" cy="2353017"/>
          </a:xfrm>
        </p:spPr>
        <p:txBody>
          <a:bodyPr>
            <a:normAutofit/>
          </a:bodyPr>
          <a:lstStyle/>
          <a:p>
            <a:pPr algn="just"/>
            <a:r>
              <a:rPr lang="es-CO" dirty="0">
                <a:solidFill>
                  <a:schemeClr val="tx1"/>
                </a:solidFill>
              </a:rPr>
              <a:t>Está definida como el cociente de polinomios en los cuales el denominador tiene un grado de por lo menos 1. En otras palabras, debe haber una variable en el denominador.</a:t>
            </a:r>
          </a:p>
          <a:p>
            <a:pPr algn="just"/>
            <a:r>
              <a:rPr lang="es-CO" dirty="0">
                <a:solidFill>
                  <a:schemeClr val="tx1"/>
                </a:solidFill>
              </a:rPr>
              <a:t>La forma general de una función racional es                            ,        donde g ( x ) y h ( x ) son polinomios y h ( x ) ≠ 0. </a:t>
            </a:r>
          </a:p>
          <a:p>
            <a:endParaRPr lang="es-CO" dirty="0"/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C6C6C0F-EE6C-4A11-AE8F-D8C0176252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94435" y="3660820"/>
            <a:ext cx="2361937" cy="809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9954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6E5B5C8-FEDB-4574-9A8B-85D85CE428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0585" y="635000"/>
            <a:ext cx="10056927" cy="57127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O" dirty="0">
                <a:solidFill>
                  <a:schemeClr val="tx1"/>
                </a:solidFill>
              </a:rPr>
              <a:t>Asíntota vertical                      </a:t>
            </a:r>
            <a:r>
              <a:rPr lang="es-CO" b="1" dirty="0"/>
              <a:t>El centro de la hipérbola es: (0, a).</a:t>
            </a:r>
          </a:p>
          <a:p>
            <a:pPr marL="0" indent="0">
              <a:buNone/>
            </a:pPr>
            <a:r>
              <a:rPr lang="es-CO" dirty="0">
                <a:solidFill>
                  <a:schemeClr val="tx1"/>
                </a:solidFill>
              </a:rPr>
              <a:t>Si a&gt;0,               </a:t>
            </a:r>
            <a:r>
              <a:rPr lang="es-CO" b="1" dirty="0"/>
              <a:t>se desplaza hacia arriba a unidades.</a:t>
            </a:r>
          </a:p>
          <a:p>
            <a:pPr marL="0" indent="0">
              <a:buNone/>
            </a:pPr>
            <a:endParaRPr lang="es-CO" b="1" dirty="0"/>
          </a:p>
          <a:p>
            <a:pPr marL="0" indent="0">
              <a:buNone/>
            </a:pPr>
            <a:endParaRPr lang="es-CO" b="1" dirty="0"/>
          </a:p>
          <a:p>
            <a:pPr marL="0" indent="0">
              <a:buNone/>
            </a:pPr>
            <a:endParaRPr lang="es-CO" b="1" dirty="0"/>
          </a:p>
          <a:p>
            <a:pPr marL="0" indent="0">
              <a:buNone/>
            </a:pPr>
            <a:endParaRPr lang="es-CO" b="1" dirty="0"/>
          </a:p>
          <a:p>
            <a:pPr marL="0" indent="0">
              <a:buNone/>
            </a:pPr>
            <a:endParaRPr lang="es-CO" b="1" dirty="0"/>
          </a:p>
          <a:p>
            <a:pPr marL="0" indent="0">
              <a:buNone/>
            </a:pPr>
            <a:endParaRPr lang="es-CO" b="1" dirty="0"/>
          </a:p>
          <a:p>
            <a:pPr marL="0" indent="0">
              <a:buNone/>
            </a:pPr>
            <a:r>
              <a:rPr lang="es-CO" b="1" dirty="0">
                <a:solidFill>
                  <a:schemeClr val="tx1"/>
                </a:solidFill>
              </a:rPr>
              <a:t>Si a&lt;0,             se desplaza hacia abajo a unidades. </a:t>
            </a:r>
          </a:p>
          <a:p>
            <a:pPr marL="0" indent="0">
              <a:buNone/>
            </a:pPr>
            <a:endParaRPr lang="es-CO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O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s-CO" dirty="0">
              <a:solidFill>
                <a:schemeClr val="tx1"/>
              </a:solidFill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28668AC9-EC85-470E-926F-4756740C15D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s-CO"/>
          </a:p>
        </p:txBody>
      </p:sp>
      <p:pic>
        <p:nvPicPr>
          <p:cNvPr id="2053" name="Picture 5" descr="ecuación">
            <a:extLst>
              <a:ext uri="{FF2B5EF4-FFF2-40B4-BE49-F238E27FC236}">
                <a16:creationId xmlns:a16="http://schemas.microsoft.com/office/drawing/2014/main" id="{F290E346-57C8-4C4E-8D73-2D0E1D9F7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3726" y="654050"/>
            <a:ext cx="1009650" cy="419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ectangle 7">
            <a:extLst>
              <a:ext uri="{FF2B5EF4-FFF2-40B4-BE49-F238E27FC236}">
                <a16:creationId xmlns:a16="http://schemas.microsoft.com/office/drawing/2014/main" id="{7A0AEDA9-DA7D-4973-8C40-F637DE55E1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750588" y="406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3968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396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El centro de la hipérbola es: (0, a).</a:t>
            </a:r>
            <a:endParaRPr kumimoji="0" lang="es-CO" altLang="es-CO" sz="11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396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Rectangle 8">
            <a:extLst>
              <a:ext uri="{FF2B5EF4-FFF2-40B4-BE49-F238E27FC236}">
                <a16:creationId xmlns:a16="http://schemas.microsoft.com/office/drawing/2014/main" id="{E0C2F963-A92D-41A2-B433-19259B55AC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6750588" y="40640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396875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 </a:t>
            </a:r>
            <a:r>
              <a:rPr kumimoji="0" lang="es-CO" altLang="es-CO" sz="900" b="1" i="0" u="none" strike="noStrike" cap="none" normalizeH="0" baseline="0">
                <a:ln>
                  <a:noFill/>
                </a:ln>
                <a:solidFill>
                  <a:srgbClr val="990033"/>
                </a:solidFill>
                <a:effectLst/>
                <a:latin typeface="Verdana" panose="020B0604030504040204" pitchFamily="34" charset="0"/>
              </a:rPr>
              <a:t>a&gt;0</a:t>
            </a:r>
            <a:r>
              <a:rPr kumimoji="0" lang="es-CO" altLang="es-CO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   </a:t>
            </a:r>
            <a:r>
              <a:rPr kumimoji="0" lang="es-CO" altLang="es-CO" sz="25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</a:t>
            </a:r>
            <a:r>
              <a:rPr kumimoji="0" lang="es-CO" altLang="es-CO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se desplaza hacia arriba </a:t>
            </a:r>
            <a:r>
              <a:rPr kumimoji="0" lang="es-CO" altLang="es-CO" sz="900" b="1" i="0" u="none" strike="noStrike" cap="none" normalizeH="0" baseline="0">
                <a:ln>
                  <a:noFill/>
                </a:ln>
                <a:solidFill>
                  <a:srgbClr val="990033"/>
                </a:solidFill>
                <a:effectLst/>
                <a:latin typeface="Verdana" panose="020B0604030504040204" pitchFamily="34" charset="0"/>
              </a:rPr>
              <a:t>a</a:t>
            </a:r>
            <a:r>
              <a:rPr kumimoji="0" lang="es-CO" altLang="es-CO" sz="900" b="1" i="0" u="none" strike="noStrike" cap="none" normalizeH="0" baseline="0">
                <a:ln>
                  <a:noFill/>
                </a:ln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 unidades.</a:t>
            </a:r>
          </a:p>
        </p:txBody>
      </p:sp>
      <p:pic>
        <p:nvPicPr>
          <p:cNvPr id="2057" name="Picture 9" descr="Hipérbola">
            <a:extLst>
              <a:ext uri="{FF2B5EF4-FFF2-40B4-BE49-F238E27FC236}">
                <a16:creationId xmlns:a16="http://schemas.microsoft.com/office/drawing/2014/main" id="{B9FD1246-4A7F-455E-9ABE-6E2FA01535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1140" y="1073150"/>
            <a:ext cx="7239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5AF4E48A-D26F-425E-9E08-BAB060B2744A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59965" y="1512556"/>
            <a:ext cx="2175600" cy="2190201"/>
          </a:xfrm>
          <a:prstGeom prst="rect">
            <a:avLst/>
          </a:prstGeom>
        </p:spPr>
      </p:pic>
      <p:pic>
        <p:nvPicPr>
          <p:cNvPr id="2059" name="Picture 11" descr="Hipérbola">
            <a:extLst>
              <a:ext uri="{FF2B5EF4-FFF2-40B4-BE49-F238E27FC236}">
                <a16:creationId xmlns:a16="http://schemas.microsoft.com/office/drawing/2014/main" id="{B97CE1AA-A5EA-41A3-9943-C389ABD3C9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656" y="3894482"/>
            <a:ext cx="7239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1D6B9FC1-29A8-4F69-9657-97F40D868F9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41360" y="4294532"/>
            <a:ext cx="2064768" cy="21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5930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2F8B4D-6788-41F5-B3E6-D57E50C038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45217" y="526853"/>
            <a:ext cx="10166677" cy="5410297"/>
          </a:xfrm>
        </p:spPr>
        <p:txBody>
          <a:bodyPr/>
          <a:lstStyle/>
          <a:p>
            <a:pPr marL="0" indent="0">
              <a:buNone/>
            </a:pPr>
            <a:r>
              <a:rPr lang="es-CO" dirty="0"/>
              <a:t>Asíntota horizontal </a:t>
            </a:r>
          </a:p>
          <a:p>
            <a:pPr marL="0" indent="0">
              <a:buNone/>
            </a:pPr>
            <a:r>
              <a:rPr lang="es-CO" b="1" dirty="0"/>
              <a:t>El centro de la hipérbola es: (-b, 0).</a:t>
            </a:r>
          </a:p>
          <a:p>
            <a:pPr marL="0" indent="0">
              <a:buNone/>
            </a:pPr>
            <a:r>
              <a:rPr lang="es-CO" dirty="0"/>
              <a:t>Si b&gt; 0,               se desplaza a la izquierda b unidades.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 Si b&lt;0,                se desplaza a la derecha b unidades. </a:t>
            </a:r>
          </a:p>
          <a:p>
            <a:pPr marL="0" indent="0">
              <a:buNone/>
            </a:pPr>
            <a:endParaRPr lang="es-CO" dirty="0"/>
          </a:p>
          <a:p>
            <a:endParaRPr lang="es-CO" dirty="0"/>
          </a:p>
        </p:txBody>
      </p:sp>
      <p:pic>
        <p:nvPicPr>
          <p:cNvPr id="3080" name="Picture 8" descr="ecuaciÃ³n">
            <a:extLst>
              <a:ext uri="{FF2B5EF4-FFF2-40B4-BE49-F238E27FC236}">
                <a16:creationId xmlns:a16="http://schemas.microsoft.com/office/drawing/2014/main" id="{1EA01868-0744-4270-BD61-DDACE7CDEFD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7998" y="573750"/>
            <a:ext cx="1143000" cy="4857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Rectangle 9">
            <a:extLst>
              <a:ext uri="{FF2B5EF4-FFF2-40B4-BE49-F238E27FC236}">
                <a16:creationId xmlns:a16="http://schemas.microsoft.com/office/drawing/2014/main" id="{57E954DA-F9D9-4D3A-9F60-AC57C284AA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3184"/>
            <a:ext cx="3140603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3082" name="Picture 10" descr="Hipérbola">
            <a:extLst>
              <a:ext uri="{FF2B5EF4-FFF2-40B4-BE49-F238E27FC236}">
                <a16:creationId xmlns:a16="http://schemas.microsoft.com/office/drawing/2014/main" id="{E184AC78-0F69-4453-A5B3-7612D9096A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399" y="1331615"/>
            <a:ext cx="7239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1A3CB8E6-2006-46B6-8A3F-7AEABB914DF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66379" y="1700329"/>
            <a:ext cx="2198209" cy="2048021"/>
          </a:xfrm>
          <a:prstGeom prst="rect">
            <a:avLst/>
          </a:prstGeom>
        </p:spPr>
      </p:pic>
      <p:pic>
        <p:nvPicPr>
          <p:cNvPr id="3084" name="Picture 12" descr="Hipérbola">
            <a:extLst>
              <a:ext uri="{FF2B5EF4-FFF2-40B4-BE49-F238E27FC236}">
                <a16:creationId xmlns:a16="http://schemas.microsoft.com/office/drawing/2014/main" id="{FB5C976D-2786-40EE-9EC5-E62A9AE3D53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2399" y="3748350"/>
            <a:ext cx="72390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Rectangle 11">
            <a:extLst>
              <a:ext uri="{FF2B5EF4-FFF2-40B4-BE49-F238E27FC236}">
                <a16:creationId xmlns:a16="http://schemas.microsoft.com/office/drawing/2014/main" id="{1123A071-41AD-4D93-9445-F4828D2183F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13184"/>
            <a:ext cx="3140603" cy="2308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292735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s-CO" altLang="es-CO" sz="9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9662B9E1-73B4-4D58-8566-86DC93E9509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692524" y="4142347"/>
            <a:ext cx="2072064" cy="2188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29180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F4CB7A4-C336-4518-8C51-790746AA41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3" y="695459"/>
            <a:ext cx="9657407" cy="5769735"/>
          </a:xfrm>
        </p:spPr>
        <p:txBody>
          <a:bodyPr/>
          <a:lstStyle/>
          <a:p>
            <a:pPr marL="0" indent="0">
              <a:buNone/>
            </a:pPr>
            <a:r>
              <a:rPr lang="es-CO" dirty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Ejemplo: </a:t>
            </a:r>
            <a:r>
              <a:rPr lang="es-CO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Grafique la función racional</a:t>
            </a:r>
          </a:p>
          <a:p>
            <a:pPr marL="0" indent="0">
              <a:buNone/>
            </a:pPr>
            <a:r>
              <a:rPr lang="es-CO" dirty="0"/>
              <a:t>La asíntota vertical de una función racional es el valor de </a:t>
            </a:r>
            <a:r>
              <a:rPr lang="es-CO" i="1" dirty="0"/>
              <a:t>x </a:t>
            </a:r>
            <a:r>
              <a:rPr lang="es-CO" dirty="0"/>
              <a:t>donde el denominador de la función es cero. Iguale el denominador a cero y encuentre el valor de </a:t>
            </a:r>
            <a:r>
              <a:rPr lang="es-CO" i="1" dirty="0"/>
              <a:t>x </a:t>
            </a:r>
            <a:r>
              <a:rPr lang="es-CO" dirty="0"/>
              <a:t>.</a:t>
            </a:r>
          </a:p>
          <a:p>
            <a:pPr marL="0" indent="0">
              <a:buNone/>
            </a:pPr>
            <a:r>
              <a:rPr lang="es-CO" dirty="0"/>
              <a:t>2 </a:t>
            </a:r>
            <a:r>
              <a:rPr lang="es-CO" i="1" dirty="0"/>
              <a:t>x </a:t>
            </a:r>
            <a:r>
              <a:rPr lang="es-CO" dirty="0"/>
              <a:t>+ 1 = 0</a:t>
            </a:r>
          </a:p>
          <a:p>
            <a:pPr marL="0" indent="0">
              <a:buNone/>
            </a:pPr>
            <a:r>
              <a:rPr lang="es-CO" i="1" dirty="0"/>
              <a:t>x </a:t>
            </a:r>
            <a:r>
              <a:rPr lang="es-CO" dirty="0"/>
              <a:t>= -1/2</a:t>
            </a:r>
          </a:p>
          <a:p>
            <a:pPr marL="0" indent="0">
              <a:buNone/>
            </a:pPr>
            <a:r>
              <a:rPr lang="es-CO" dirty="0"/>
              <a:t>La asíntota vertical de la función racional es </a:t>
            </a:r>
            <a:r>
              <a:rPr lang="es-CO" i="1" dirty="0"/>
              <a:t>x </a:t>
            </a:r>
            <a:r>
              <a:rPr lang="es-CO" dirty="0"/>
              <a:t>= -0.5.</a:t>
            </a:r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endParaRPr lang="es-CO" dirty="0"/>
          </a:p>
          <a:p>
            <a:pPr marL="0" indent="0">
              <a:buNone/>
            </a:pPr>
            <a:r>
              <a:rPr lang="es-CO" dirty="0"/>
              <a:t>Esta función tiene la intercepción en </a:t>
            </a:r>
            <a:r>
              <a:rPr lang="es-CO" i="1" dirty="0"/>
              <a:t>x </a:t>
            </a:r>
            <a:r>
              <a:rPr lang="es-CO" dirty="0"/>
              <a:t>en (-1/4, 0) y la intercepción en </a:t>
            </a:r>
            <a:r>
              <a:rPr lang="es-CO" i="1" dirty="0"/>
              <a:t>y </a:t>
            </a:r>
            <a:r>
              <a:rPr lang="es-CO" dirty="0"/>
              <a:t>en (0, 1). Encuentre más puntos en la función y grafique la función.</a:t>
            </a:r>
          </a:p>
          <a:p>
            <a:pPr marL="0" indent="0">
              <a:buNone/>
            </a:pPr>
            <a:endPara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es-CO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Rectangle 62">
            <a:extLst>
              <a:ext uri="{FF2B5EF4-FFF2-40B4-BE49-F238E27FC236}">
                <a16:creationId xmlns:a16="http://schemas.microsoft.com/office/drawing/2014/main" id="{65FA82EC-C7F2-4153-A15B-552A16577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90100"/>
            <a:ext cx="255198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CO" altLang="es-CO" sz="1200" b="0" i="0" u="none" strike="noStrike" cap="none" normalizeH="0" baseline="0" dirty="0">
                <a:ln>
                  <a:noFill/>
                </a:ln>
                <a:solidFill>
                  <a:srgbClr val="393939"/>
                </a:solidFill>
                <a:effectLst/>
                <a:latin typeface="Noto Sans"/>
              </a:rPr>
              <a:t>  </a:t>
            </a:r>
            <a:endParaRPr kumimoji="0" lang="es-CO" altLang="es-CO" sz="2400" b="0" i="0" u="none" strike="noStrike" cap="none" normalizeH="0" baseline="0" dirty="0">
              <a:ln>
                <a:noFill/>
              </a:ln>
              <a:solidFill>
                <a:srgbClr val="393939"/>
              </a:solidFill>
              <a:effectLst/>
              <a:latin typeface="Noto Sans"/>
            </a:endParaRPr>
          </a:p>
        </p:txBody>
      </p:sp>
      <p:pic>
        <p:nvPicPr>
          <p:cNvPr id="4159" name="Picture 63" descr="https://www.varsitytutors.com/assets/vt-hotmath-legacy/hotmath_help/spanish/topics/graphing-rational-functions/image004.gif">
            <a:extLst>
              <a:ext uri="{FF2B5EF4-FFF2-40B4-BE49-F238E27FC236}">
                <a16:creationId xmlns:a16="http://schemas.microsoft.com/office/drawing/2014/main" id="{9624DE80-1A67-4AFC-B188-314E12CDE6F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81868" y="732533"/>
            <a:ext cx="686634" cy="41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Imagen 12">
            <a:extLst>
              <a:ext uri="{FF2B5EF4-FFF2-40B4-BE49-F238E27FC236}">
                <a16:creationId xmlns:a16="http://schemas.microsoft.com/office/drawing/2014/main" id="{742C261A-05D2-4C24-A2D3-0C8E381E8A1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37717" y="1742673"/>
            <a:ext cx="2160000" cy="2160000"/>
          </a:xfrm>
          <a:prstGeom prst="rect">
            <a:avLst/>
          </a:prstGeom>
        </p:spPr>
      </p:pic>
      <p:pic>
        <p:nvPicPr>
          <p:cNvPr id="14" name="Imagen 13">
            <a:extLst>
              <a:ext uri="{FF2B5EF4-FFF2-40B4-BE49-F238E27FC236}">
                <a16:creationId xmlns:a16="http://schemas.microsoft.com/office/drawing/2014/main" id="{079CB0FA-E1DF-4A6F-9DB4-F17EF267197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37717" y="4212342"/>
            <a:ext cx="2160000" cy="216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68397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48</TotalTime>
  <Words>77</Words>
  <Application>Microsoft Office PowerPoint</Application>
  <PresentationFormat>Panorámica</PresentationFormat>
  <Paragraphs>40</Paragraphs>
  <Slides>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10" baseType="lpstr">
      <vt:lpstr>Arial</vt:lpstr>
      <vt:lpstr>Noto Sans</vt:lpstr>
      <vt:lpstr>Trebuchet MS</vt:lpstr>
      <vt:lpstr>Verdana</vt:lpstr>
      <vt:lpstr>Wingdings 3</vt:lpstr>
      <vt:lpstr>Faceta</vt:lpstr>
      <vt:lpstr>Funciones Racionales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Funciones Racionales</dc:title>
  <dc:creator>USER</dc:creator>
  <cp:lastModifiedBy>USER</cp:lastModifiedBy>
  <cp:revision>6</cp:revision>
  <dcterms:created xsi:type="dcterms:W3CDTF">2018-03-18T23:30:43Z</dcterms:created>
  <dcterms:modified xsi:type="dcterms:W3CDTF">2018-03-19T00:19:23Z</dcterms:modified>
</cp:coreProperties>
</file>