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oformulas.com/matematicas/analisis/dominio-funcion/" TargetMode="External"/><Relationship Id="rId2" Type="http://schemas.openxmlformats.org/officeDocument/2006/relationships/hyperlink" Target="http://www.universoformulas.com/matematicas/analisis/funcion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universoformulas.com/matematicas/analisis/continuidad-funcion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21123-DCEB-4516-A10D-A2A712165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008" y="302118"/>
            <a:ext cx="7766936" cy="1646302"/>
          </a:xfrm>
        </p:spPr>
        <p:txBody>
          <a:bodyPr/>
          <a:lstStyle/>
          <a:p>
            <a:r>
              <a:rPr lang="es-CO" sz="5800" dirty="0"/>
              <a:t>Funciones Polinómicas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70E73B-5890-4CAF-82C6-2114C8228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8582" y="2098507"/>
            <a:ext cx="7766936" cy="1874177"/>
          </a:xfrm>
        </p:spPr>
        <p:txBody>
          <a:bodyPr>
            <a:normAutofit/>
          </a:bodyPr>
          <a:lstStyle/>
          <a:p>
            <a:pPr lvl="0" indent="268288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 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polinómica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altLang="es-CO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 una 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función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cuya expresión es un 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polinomio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tal como:</a:t>
            </a:r>
            <a:endParaRPr lang="es-CO" alt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dominio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las funciones polinómicas son todos los 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 reales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funciones polinómicas son 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continuas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en todo su 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dominio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1026" name="Picture 2" descr="Expresión de una función polinómica.">
            <a:extLst>
              <a:ext uri="{FF2B5EF4-FFF2-40B4-BE49-F238E27FC236}">
                <a16:creationId xmlns:a16="http://schemas.microsoft.com/office/drawing/2014/main" id="{F835A033-0113-49D3-A775-4D9A9A3D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83" y="2868909"/>
            <a:ext cx="39147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2C52F-ADEB-45B0-82ED-B84AB26C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8035"/>
            <a:ext cx="8596668" cy="5513328"/>
          </a:xfrm>
        </p:spPr>
        <p:txBody>
          <a:bodyPr/>
          <a:lstStyle/>
          <a:p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Función afín: </a:t>
            </a:r>
            <a:r>
              <a:rPr lang="es-CO" i="1" dirty="0">
                <a:solidFill>
                  <a:schemeClr val="tx1"/>
                </a:solidFill>
              </a:rPr>
              <a:t>S</a:t>
            </a:r>
            <a:r>
              <a:rPr lang="es-CO" dirty="0"/>
              <a:t>on funciones de primer grado que no pasan por el origen, es decir, la ordenada no es nula (n ≠ 0)</a:t>
            </a:r>
          </a:p>
          <a:p>
            <a:pPr marL="0" indent="0">
              <a:buNone/>
            </a:pPr>
            <a:r>
              <a:rPr lang="es-ES_tradnl" dirty="0"/>
              <a:t>La ecuación de una función afín es de la forma: f(x)= </a:t>
            </a:r>
            <a:r>
              <a:rPr lang="es-ES_tradnl" i="1" dirty="0"/>
              <a:t>y =mx + b.</a:t>
            </a:r>
          </a:p>
          <a:p>
            <a:pPr marL="0" indent="0">
              <a:buNone/>
            </a:pPr>
            <a:endParaRPr lang="es-ES_tradnl" i="1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49A793-57E1-40CB-9E50-6B008DAF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14" y="2956086"/>
            <a:ext cx="3505200" cy="657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90453C-BE9D-4658-A704-4B19BDE04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99" y="1784106"/>
            <a:ext cx="65341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6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D89F093-A64F-4CFB-813A-054711D9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49092"/>
            <a:ext cx="2596281" cy="4868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93F98D-8A89-4C87-A930-FF8CB3F2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33" y="442650"/>
            <a:ext cx="3242144" cy="28044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82B048-3D1F-4020-A7DA-BF65B0EFF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19" y="3610894"/>
            <a:ext cx="3739275" cy="280445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4A620-E62F-4E48-8971-D2DC7C6E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900" y="1569363"/>
            <a:ext cx="5771787" cy="4359458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Función lineal: </a:t>
            </a:r>
            <a:r>
              <a:rPr lang="es-CO" dirty="0"/>
              <a:t>Es una función cuyo dominio son todos los números reales, cuyo </a:t>
            </a:r>
            <a:r>
              <a:rPr lang="es-CO" dirty="0" err="1"/>
              <a:t>codominio</a:t>
            </a:r>
            <a:r>
              <a:rPr lang="es-CO" dirty="0"/>
              <a:t> también todos los números reales, y cuya expresión analítica es un polinomio de primer grado tales que la ordenada es nula (n = 0), de manera que la ecuación de una función de proporcionalidad directa o lineal es: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Ecuación general de la recta   𝑦−𝑦𝑜=𝑚(𝑥−𝑥o )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339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C095B-6178-4190-9C47-855A9EC1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5307"/>
            <a:ext cx="9381066" cy="5795492"/>
          </a:xfrm>
        </p:spPr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Función constante: </a:t>
            </a:r>
            <a:r>
              <a:rPr lang="es-CO" altLang="es-CO" dirty="0">
                <a:solidFill>
                  <a:srgbClr val="000000"/>
                </a:solidFill>
                <a:latin typeface="Lato"/>
              </a:rPr>
              <a:t>son funciones polinómicas de </a:t>
            </a:r>
            <a:r>
              <a:rPr lang="es-CO" altLang="es-CO" b="1" dirty="0">
                <a:solidFill>
                  <a:srgbClr val="000000"/>
                </a:solidFill>
                <a:latin typeface="Lato"/>
              </a:rPr>
              <a:t>grado 0</a:t>
            </a:r>
            <a:r>
              <a:rPr lang="es-CO" altLang="es-CO" dirty="0">
                <a:solidFill>
                  <a:srgbClr val="000000"/>
                </a:solidFill>
                <a:latin typeface="Lato"/>
              </a:rPr>
              <a:t> (pues 0 es el coeficiente de </a:t>
            </a:r>
            <a:r>
              <a:rPr lang="es-CO" altLang="es-CO" i="1" dirty="0">
                <a:solidFill>
                  <a:srgbClr val="000000"/>
                </a:solidFill>
                <a:latin typeface="Lato"/>
              </a:rPr>
              <a:t>x</a:t>
            </a:r>
            <a:r>
              <a:rPr lang="es-CO" altLang="es-CO" dirty="0">
                <a:solidFill>
                  <a:srgbClr val="000000"/>
                </a:solidFill>
                <a:latin typeface="Lato"/>
              </a:rPr>
              <a:t>). No dependen de la variable independiente </a:t>
            </a:r>
            <a:r>
              <a:rPr lang="es-CO" altLang="es-CO" i="1" dirty="0">
                <a:solidFill>
                  <a:srgbClr val="000000"/>
                </a:solidFill>
                <a:latin typeface="Lato"/>
              </a:rPr>
              <a:t>x</a:t>
            </a:r>
            <a:r>
              <a:rPr lang="es-CO" altLang="es-CO" dirty="0">
                <a:solidFill>
                  <a:srgbClr val="000000"/>
                </a:solidFill>
                <a:latin typeface="Lato"/>
              </a:rPr>
              <a:t>:</a:t>
            </a:r>
            <a:endParaRPr lang="es-CO" altLang="es-CO" sz="14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CO" altLang="es-CO" dirty="0">
              <a:solidFill>
                <a:srgbClr val="000000"/>
              </a:solidFill>
              <a:latin typeface="Lato"/>
            </a:endParaRPr>
          </a:p>
          <a:p>
            <a:pPr marL="0" lvl="0" indent="2682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CO" altLang="es-CO" dirty="0">
                <a:solidFill>
                  <a:srgbClr val="000000"/>
                </a:solidFill>
                <a:latin typeface="Lato"/>
              </a:rPr>
              <a:t>Su representación gráfica es una recta paralela al eje de abscisas</a:t>
            </a:r>
          </a:p>
          <a:p>
            <a:pPr marL="0" lvl="0" indent="2682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CO" altLang="es-CO" dirty="0">
              <a:solidFill>
                <a:srgbClr val="000000"/>
              </a:solidFill>
              <a:latin typeface="Lato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Función cuadrática: </a:t>
            </a:r>
            <a:r>
              <a:rPr lang="es-ES" dirty="0"/>
              <a:t>La función </a:t>
            </a:r>
            <a:r>
              <a:rPr lang="es-ES" b="1" i="1" dirty="0"/>
              <a:t>f:</a:t>
            </a:r>
            <a:r>
              <a:rPr lang="es-ES" dirty="0"/>
              <a:t> </a:t>
            </a:r>
            <a:r>
              <a:rPr lang="es-ES" b="1" dirty="0"/>
              <a:t>IR</a:t>
            </a:r>
            <a:r>
              <a:rPr lang="es-ES" dirty="0"/>
              <a:t>  </a:t>
            </a:r>
            <a:r>
              <a:rPr lang="es-ES" dirty="0">
                <a:sym typeface="Symbol" panose="05050102010706020507" pitchFamily="18" charset="2"/>
              </a:rPr>
              <a:t></a:t>
            </a:r>
            <a:r>
              <a:rPr lang="es-ES" dirty="0"/>
              <a:t>  </a:t>
            </a:r>
            <a:r>
              <a:rPr lang="es-ES" b="1" dirty="0"/>
              <a:t>IR</a:t>
            </a:r>
            <a:r>
              <a:rPr lang="es-ES" dirty="0"/>
              <a:t> definida por   </a:t>
            </a:r>
            <a:r>
              <a:rPr lang="es-ES" b="1" i="1" dirty="0"/>
              <a:t>f(x) = ax</a:t>
            </a:r>
            <a:r>
              <a:rPr lang="es-ES" b="1" i="1" baseline="30000" dirty="0"/>
              <a:t>2</a:t>
            </a:r>
            <a:r>
              <a:rPr lang="es-ES" b="1" i="1" dirty="0"/>
              <a:t> + </a:t>
            </a:r>
            <a:r>
              <a:rPr lang="es-ES" b="1" i="1" dirty="0" err="1"/>
              <a:t>bx</a:t>
            </a:r>
            <a:r>
              <a:rPr lang="es-ES" b="1" i="1" dirty="0"/>
              <a:t> + c</a:t>
            </a:r>
            <a:r>
              <a:rPr lang="es-ES" dirty="0"/>
              <a:t>   con </a:t>
            </a:r>
            <a:r>
              <a:rPr lang="es-ES" b="1" i="1" dirty="0"/>
              <a:t>a</a:t>
            </a:r>
            <a:r>
              <a:rPr lang="es-ES" dirty="0"/>
              <a:t>, </a:t>
            </a:r>
            <a:r>
              <a:rPr lang="es-ES" b="1" i="1" dirty="0"/>
              <a:t>b</a:t>
            </a:r>
            <a:r>
              <a:rPr lang="es-ES" dirty="0"/>
              <a:t> y </a:t>
            </a:r>
            <a:r>
              <a:rPr lang="es-ES" b="1" i="1" dirty="0"/>
              <a:t>c</a:t>
            </a:r>
            <a:r>
              <a:rPr lang="es-ES" dirty="0"/>
              <a:t> </a:t>
            </a:r>
            <a:r>
              <a:rPr lang="es-ES" dirty="0">
                <a:sym typeface="Symbol" panose="05050102010706020507" pitchFamily="18" charset="2"/>
              </a:rPr>
              <a:t></a:t>
            </a:r>
            <a:r>
              <a:rPr lang="es-ES" dirty="0"/>
              <a:t> </a:t>
            </a:r>
            <a:r>
              <a:rPr lang="es-ES" b="1" dirty="0"/>
              <a:t>IR</a:t>
            </a:r>
            <a:r>
              <a:rPr lang="es-ES" dirty="0"/>
              <a:t>,  </a:t>
            </a:r>
            <a:r>
              <a:rPr lang="es-ES" b="1" i="1" dirty="0"/>
              <a:t>a</a:t>
            </a:r>
            <a:r>
              <a:rPr lang="es-ES" dirty="0"/>
              <a:t> </a:t>
            </a:r>
            <a:r>
              <a:rPr lang="es-ES" dirty="0">
                <a:sym typeface="Symbol" panose="05050102010706020507" pitchFamily="18" charset="2"/>
              </a:rPr>
              <a:t></a:t>
            </a:r>
            <a:r>
              <a:rPr lang="es-ES" dirty="0"/>
              <a:t> 0  se denomina función cuadrática.</a:t>
            </a:r>
            <a:endParaRPr lang="es-CO" dirty="0"/>
          </a:p>
          <a:p>
            <a:pPr marL="0" indent="0">
              <a:buNone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Ejemplo   :     </a:t>
            </a:r>
            <a:r>
              <a:rPr lang="es-CO" dirty="0"/>
              <a:t>f(x)  = x2 - 4x+3,     </a:t>
            </a:r>
            <a:r>
              <a:rPr lang="es-CO" dirty="0" err="1"/>
              <a:t>Df</a:t>
            </a:r>
            <a:r>
              <a:rPr lang="es-CO" dirty="0"/>
              <a:t> = R   ,   Rf =  -1,+∞) </a:t>
            </a:r>
          </a:p>
          <a:p>
            <a:endParaRPr lang="es-C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5E3E00-1CC2-4EB5-993F-BC0B3D26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386" y="-100027"/>
            <a:ext cx="271228" cy="2000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ato"/>
            </a:endParaRPr>
          </a:p>
        </p:txBody>
      </p:sp>
      <p:pic>
        <p:nvPicPr>
          <p:cNvPr id="2050" name="Picture 2" descr="Expresión de una función constante.">
            <a:extLst>
              <a:ext uri="{FF2B5EF4-FFF2-40B4-BE49-F238E27FC236}">
                <a16:creationId xmlns:a16="http://schemas.microsoft.com/office/drawing/2014/main" id="{CBFFA811-E586-462C-AB6B-517D74A6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14" y="1246203"/>
            <a:ext cx="2743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B2230D-2E29-4B3D-B481-9324CFBF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9" t="8487" b="18614"/>
          <a:stretch/>
        </p:blipFill>
        <p:spPr>
          <a:xfrm>
            <a:off x="4082602" y="1796019"/>
            <a:ext cx="2149011" cy="1385064"/>
          </a:xfrm>
          <a:prstGeom prst="rect">
            <a:avLst/>
          </a:prstGeom>
        </p:spPr>
      </p:pic>
      <p:pic>
        <p:nvPicPr>
          <p:cNvPr id="2051" name="Imagen 34" descr="R4">
            <a:extLst>
              <a:ext uri="{FF2B5EF4-FFF2-40B4-BE49-F238E27FC236}">
                <a16:creationId xmlns:a16="http://schemas.microsoft.com/office/drawing/2014/main" id="{9146CB2D-EAFB-4888-8FD5-4FEDB5B9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2" y="4476750"/>
            <a:ext cx="223837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8EEC9645-3801-4836-B982-CB0D046F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909" y="4996246"/>
            <a:ext cx="3171825" cy="815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Eje x: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(1,0) y (3,0)</a:t>
            </a:r>
            <a:endParaRPr kumimoji="0" lang="es-CO" altLang="es-C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Eje y: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(3,0)</a:t>
            </a:r>
            <a:endParaRPr kumimoji="0" lang="es-CO" altLang="es-C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Vértice: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(2,-1)</a:t>
            </a:r>
            <a:endParaRPr kumimoji="0" lang="es-CO" altLang="es-C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Parámetro a = 1&gt;0 </a:t>
            </a: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Cóncava hacia arriba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5418132-E4B8-4C45-919F-7CFF8A76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F33D6-6C8B-463B-9C5B-FDCA97AD5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EE095-ABA7-4079-8235-AE49DD9A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33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3956010-559C-49A3-9602-F1AFF6D90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631065"/>
                <a:ext cx="8596668" cy="54102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CO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      </a:t>
                </a:r>
                <a:r>
                  <a:rPr lang="es-CO" dirty="0">
                    <a:solidFill>
                      <a:schemeClr val="tx1"/>
                    </a:solidFill>
                  </a:rPr>
                  <a:t>Crecimiento </a:t>
                </a:r>
                <a:r>
                  <a:rPr lang="es-CO" dirty="0">
                    <a:solidFill>
                      <a:schemeClr val="accent1">
                        <a:lumMod val="75000"/>
                      </a:schemeClr>
                    </a:solidFill>
                  </a:rPr>
                  <a:t>                </a:t>
                </a:r>
                <a:r>
                  <a:rPr lang="es-CO" dirty="0">
                    <a:solidFill>
                      <a:schemeClr val="tx1"/>
                    </a:solidFill>
                  </a:rPr>
                  <a:t>Decrecimiento  </a:t>
                </a:r>
              </a:p>
              <a:p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s-CO" dirty="0">
                    <a:solidFill>
                      <a:schemeClr val="accent1">
                        <a:lumMod val="75000"/>
                      </a:schemeClr>
                    </a:solidFill>
                  </a:rPr>
                  <a:t>Función cubica: </a:t>
                </a:r>
                <a:r>
                  <a:rPr lang="es-CO" dirty="0"/>
                  <a:t>Son de la forma </a:t>
                </a:r>
                <a14:m>
                  <m:oMath xmlns:m="http://schemas.openxmlformats.org/officeDocument/2006/math">
                    <m:r>
                      <a:rPr lang="es-CO" i="1"/>
                      <m:t>𝑓</m:t>
                    </m:r>
                    <m:d>
                      <m:dPr>
                        <m:ctrlPr>
                          <a:rPr lang="es-CO" i="1"/>
                        </m:ctrlPr>
                      </m:dPr>
                      <m:e>
                        <m:r>
                          <a:rPr lang="es-CO" i="1"/>
                          <m:t>𝑥</m:t>
                        </m:r>
                      </m:e>
                    </m:d>
                    <m:r>
                      <a:rPr lang="es-CO" i="1"/>
                      <m:t>=</m:t>
                    </m:r>
                    <m:r>
                      <a:rPr lang="es-CO" i="1"/>
                      <m:t>𝑎</m:t>
                    </m:r>
                    <m:sSup>
                      <m:sSupPr>
                        <m:ctrlPr>
                          <a:rPr lang="es-CO" i="1"/>
                        </m:ctrlPr>
                      </m:sSupPr>
                      <m:e>
                        <m:r>
                          <a:rPr lang="es-CO" i="1"/>
                          <m:t>𝑥</m:t>
                        </m:r>
                      </m:e>
                      <m:sup>
                        <m:r>
                          <a:rPr lang="es-CO" i="1"/>
                          <m:t>3</m:t>
                        </m:r>
                      </m:sup>
                    </m:sSup>
                    <m:r>
                      <a:rPr lang="es-CO" i="1"/>
                      <m:t>+</m:t>
                    </m:r>
                    <m:r>
                      <a:rPr lang="es-CO" i="1"/>
                      <m:t>𝑏</m:t>
                    </m:r>
                    <m:sSup>
                      <m:sSupPr>
                        <m:ctrlPr>
                          <a:rPr lang="es-CO" i="1"/>
                        </m:ctrlPr>
                      </m:sSupPr>
                      <m:e>
                        <m:r>
                          <a:rPr lang="es-CO" i="1"/>
                          <m:t>𝑥</m:t>
                        </m:r>
                      </m:e>
                      <m:sup>
                        <m:r>
                          <a:rPr lang="es-CO" i="1"/>
                          <m:t>2</m:t>
                        </m:r>
                      </m:sup>
                    </m:sSup>
                    <m:r>
                      <a:rPr lang="es-CO" i="1"/>
                      <m:t>+</m:t>
                    </m:r>
                    <m:r>
                      <a:rPr lang="es-CO" i="1"/>
                      <m:t>𝑐𝑥</m:t>
                    </m:r>
                    <m:r>
                      <a:rPr lang="es-CO" i="1"/>
                      <m:t>+</m:t>
                    </m:r>
                    <m:r>
                      <a:rPr lang="es-CO" i="1"/>
                      <m:t>𝑑</m:t>
                    </m:r>
                  </m:oMath>
                </a14:m>
                <a:r>
                  <a:rPr lang="es-CO" dirty="0"/>
                  <a:t> , donde </a:t>
                </a:r>
                <a:r>
                  <a:rPr lang="es-CO" i="1" dirty="0"/>
                  <a:t>a, b, c, d </a:t>
                </a:r>
                <a:r>
                  <a:rPr lang="es-CO" dirty="0"/>
                  <a:t> son valores reales con </a:t>
                </a:r>
                <a14:m>
                  <m:oMath xmlns:m="http://schemas.openxmlformats.org/officeDocument/2006/math">
                    <m:r>
                      <a:rPr lang="es-CO" i="1"/>
                      <m:t>𝑎</m:t>
                    </m:r>
                    <m:r>
                      <a:rPr lang="es-CO" i="1"/>
                      <m:t>≠0</m:t>
                    </m:r>
                  </m:oMath>
                </a14:m>
                <a:endParaRPr lang="es-CO" dirty="0"/>
              </a:p>
              <a:p>
                <a:pPr lvl="0"/>
                <a:r>
                  <a:rPr lang="es-CO" b="1" i="1" dirty="0"/>
                  <a:t>El dominio:</a:t>
                </a:r>
                <a:r>
                  <a:rPr lang="es-CO" dirty="0"/>
                  <a:t> por ser polinómica es IR.</a:t>
                </a:r>
              </a:p>
              <a:p>
                <a:pPr lvl="0"/>
                <a:r>
                  <a:rPr lang="es-CO" b="1" i="1" dirty="0"/>
                  <a:t>Continuidad</a:t>
                </a:r>
                <a:r>
                  <a:rPr lang="es-CO" dirty="0"/>
                  <a:t>: por ser polinómica es continua en todo el dominio</a:t>
                </a:r>
              </a:p>
              <a:p>
                <a:pPr lvl="0"/>
                <a:r>
                  <a:rPr lang="es-CO" b="1" i="1" dirty="0"/>
                  <a:t>Corte en el eje Y</a:t>
                </a:r>
                <a:r>
                  <a:rPr lang="es-CO" dirty="0"/>
                  <a:t>: punto de coordenada (0,d)</a:t>
                </a:r>
              </a:p>
              <a:p>
                <a:pPr lvl="0"/>
                <a:r>
                  <a:rPr lang="es-CO" b="1" i="1" dirty="0"/>
                  <a:t>Gráfica de la función</a:t>
                </a:r>
                <a:r>
                  <a:rPr lang="es-CO" dirty="0"/>
                  <a:t>: La forma de la gráfica no es uniforme como ocurre con la parábola y la recta. Va a depender de la ecuación que tenga que hará que pueda cortar al eje x en uno, dos o tres puntos.</a:t>
                </a:r>
              </a:p>
              <a:p>
                <a:pPr lvl="0"/>
                <a:r>
                  <a:rPr lang="es-CO" dirty="0"/>
                  <a:t>La forma de las gráficas se encuadra en uno de los siguientes modelos</a:t>
                </a:r>
              </a:p>
              <a:p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3956010-559C-49A3-9602-F1AFF6D90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31065"/>
                <a:ext cx="8596668" cy="5410297"/>
              </a:xfrm>
              <a:blipFill>
                <a:blip r:embed="rId2"/>
                <a:stretch>
                  <a:fillRect l="-142" t="-1240" r="-134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1CD49F9-E6E5-4A79-B303-E851BC8D1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2816131" y="1178169"/>
            <a:ext cx="509669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7BC1D7-0E2D-4744-9825-4C722E95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61183"/>
            <a:ext cx="9282592" cy="5380180"/>
          </a:xfrm>
        </p:spPr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Ejemplo: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016711-07FE-423A-8A87-39FF389A7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548642"/>
            <a:ext cx="4884544" cy="2993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3EC505-AA71-467B-B3B9-86A552578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677334" y="4188018"/>
            <a:ext cx="5096698" cy="14326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AD716D-21FB-48E2-9D14-C44E8A839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65" y="3785647"/>
            <a:ext cx="1505843" cy="22374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32CD62-9847-4CA4-895E-3D49D8824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77" y="3767358"/>
            <a:ext cx="125588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238</Words>
  <Application>Microsoft Office PowerPoint</Application>
  <PresentationFormat>Panorámica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Lato</vt:lpstr>
      <vt:lpstr>Symbol</vt:lpstr>
      <vt:lpstr>Times New Roman</vt:lpstr>
      <vt:lpstr>Trebuchet MS</vt:lpstr>
      <vt:lpstr>Wingdings 3</vt:lpstr>
      <vt:lpstr>Faceta</vt:lpstr>
      <vt:lpstr>Funciones Polinómicas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Polinómicas</dc:title>
  <dc:creator>USER</dc:creator>
  <cp:lastModifiedBy>USER</cp:lastModifiedBy>
  <cp:revision>6</cp:revision>
  <dcterms:created xsi:type="dcterms:W3CDTF">2018-03-18T22:40:15Z</dcterms:created>
  <dcterms:modified xsi:type="dcterms:W3CDTF">2018-03-18T23:28:27Z</dcterms:modified>
</cp:coreProperties>
</file>