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3/18/2018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‹Nº›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niversoformulas.com/matematicas/analisis/funciones/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universoformulas.com/matematicas/analisis/funcion-creciente/" TargetMode="External"/><Relationship Id="rId4" Type="http://schemas.openxmlformats.org/officeDocument/2006/relationships/hyperlink" Target="http://www.universoformulas.com/matematicas/analisis/funciones-continuas-discontinuas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3460F5-8A03-4754-9F31-B74A566977C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63966"/>
            <a:ext cx="7766936" cy="1646302"/>
          </a:xfrm>
        </p:spPr>
        <p:txBody>
          <a:bodyPr/>
          <a:lstStyle/>
          <a:p>
            <a:r>
              <a:rPr lang="es-CO" dirty="0"/>
              <a:t>Funciones Logarítmicas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ítulo 2">
                <a:extLst>
                  <a:ext uri="{FF2B5EF4-FFF2-40B4-BE49-F238E27FC236}">
                    <a16:creationId xmlns:a16="http://schemas.microsoft.com/office/drawing/2014/main" id="{B6E48135-DA69-4CDD-B69F-807289373F95}"/>
                  </a:ext>
                </a:extLst>
              </p:cNvPr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622977" y="1815920"/>
                <a:ext cx="7766936" cy="2249985"/>
              </a:xfrm>
            </p:spPr>
            <p:txBody>
              <a:bodyPr>
                <a:normAutofit fontScale="77500" lnSpcReduction="20000"/>
              </a:bodyPr>
              <a:lstStyle/>
              <a:p>
                <a:pPr algn="just"/>
                <a:r>
                  <a:rPr lang="es-CO" sz="2300" dirty="0">
                    <a:solidFill>
                      <a:schemeClr val="tx1"/>
                    </a:solidFill>
                  </a:rPr>
                  <a:t>Es una función inversa a la función exponencial, es de la forma </a:t>
                </a:r>
              </a:p>
              <a:p>
                <a:pPr algn="just"/>
                <a:r>
                  <a:rPr lang="es-CO" sz="2300" dirty="0">
                    <a:solidFill>
                      <a:schemeClr val="tx1"/>
                    </a:solidFill>
                  </a:rPr>
                  <a:t>f(x) =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s-CO" sz="2300" i="1" smtClean="0">
                            <a:solidFill>
                              <a:schemeClr val="tx1"/>
                            </a:solidFill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s-CO" sz="2300" i="1" smtClean="0">
                                <a:solidFill>
                                  <a:schemeClr val="tx1"/>
                                </a:solidFill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s-CO" sz="2300" i="0" smtClean="0">
                                <a:solidFill>
                                  <a:schemeClr val="tx1"/>
                                </a:solidFill>
                              </a:rPr>
                              <m:t>log</m:t>
                            </m:r>
                          </m:e>
                          <m:sub>
                            <m:r>
                              <a:rPr lang="es-CO" sz="2300" b="0" i="1" smtClean="0">
                                <a:solidFill>
                                  <a:schemeClr val="tx1"/>
                                </a:solidFill>
                              </a:rPr>
                              <m:t>𝑎</m:t>
                            </m:r>
                          </m:sub>
                        </m:sSub>
                      </m:fName>
                      <m:e>
                        <m:r>
                          <a:rPr lang="es-CO" sz="2300" b="0" i="1" smtClean="0">
                            <a:solidFill>
                              <a:schemeClr val="tx1"/>
                            </a:solidFill>
                          </a:rPr>
                          <m:t>𝑥</m:t>
                        </m:r>
                      </m:e>
                    </m:func>
                  </m:oMath>
                </a14:m>
                <a:r>
                  <a:rPr lang="es-CO" sz="2300" dirty="0">
                    <a:solidFill>
                      <a:schemeClr val="tx1"/>
                    </a:solidFill>
                  </a:rPr>
                  <a:t>, donde a&gt;o y a≠1. La grafica que se obtiene es una curva simétrica a la función exponencial.</a:t>
                </a:r>
              </a:p>
              <a:p>
                <a:pPr algn="just"/>
                <a:r>
                  <a:rPr lang="es-CO" sz="2300" dirty="0">
                    <a:solidFill>
                      <a:schemeClr val="tx1"/>
                    </a:solidFill>
                  </a:rPr>
                  <a:t>Sea a&gt;0, (a ≠ 1), un número real positivo. Se define la función logarítmica de base a como:</a:t>
                </a:r>
              </a:p>
              <a:p>
                <a:pPr algn="just"/>
                <a:r>
                  <a:rPr lang="es-CO" sz="2300" dirty="0">
                    <a:solidFill>
                      <a:schemeClr val="tx1"/>
                    </a:solidFill>
                  </a:rPr>
                  <a:t>f: R*+ → R</a:t>
                </a:r>
              </a:p>
              <a:p>
                <a:pPr algn="just"/>
                <a:r>
                  <a:rPr lang="es-CO" sz="2300" dirty="0">
                    <a:solidFill>
                      <a:schemeClr val="tx1"/>
                    </a:solidFill>
                  </a:rPr>
                  <a:t>x → R</a:t>
                </a:r>
              </a:p>
              <a:p>
                <a:endParaRPr lang="es-CO" dirty="0"/>
              </a:p>
            </p:txBody>
          </p:sp>
        </mc:Choice>
        <mc:Fallback>
          <p:sp>
            <p:nvSpPr>
              <p:cNvPr id="3" name="Subtítulo 2">
                <a:extLst>
                  <a:ext uri="{FF2B5EF4-FFF2-40B4-BE49-F238E27FC236}">
                    <a16:creationId xmlns:a16="http://schemas.microsoft.com/office/drawing/2014/main" id="{B6E48135-DA69-4CDD-B69F-807289373F9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622977" y="1815920"/>
                <a:ext cx="7766936" cy="2249985"/>
              </a:xfrm>
              <a:blipFill>
                <a:blip r:embed="rId2"/>
                <a:stretch>
                  <a:fillRect l="-628" t="-4336" r="-706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Imagen 3">
            <a:extLst>
              <a:ext uri="{FF2B5EF4-FFF2-40B4-BE49-F238E27FC236}">
                <a16:creationId xmlns:a16="http://schemas.microsoft.com/office/drawing/2014/main" id="{8D7B80A0-638E-454E-B813-D0D63BCC571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02086" y="3573195"/>
            <a:ext cx="3202129" cy="2489806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F76AB647-E744-4E0B-AA1B-25F1F6F4D4A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457485" y="4432269"/>
            <a:ext cx="2284047" cy="9813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7626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4525D1F-36AA-4555-B59D-FDE041A1C0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787791"/>
            <a:ext cx="8596668" cy="5253571"/>
          </a:xfrm>
        </p:spPr>
        <p:txBody>
          <a:bodyPr/>
          <a:lstStyle/>
          <a:p>
            <a:r>
              <a:rPr lang="es-CO" dirty="0">
                <a:solidFill>
                  <a:schemeClr val="accent1">
                    <a:lumMod val="75000"/>
                  </a:schemeClr>
                </a:solidFill>
              </a:rPr>
              <a:t>Ejemplo: </a:t>
            </a:r>
          </a:p>
          <a:p>
            <a:r>
              <a:rPr lang="es-CO" dirty="0"/>
              <a:t>Supongamos que tenemos la función logarítmica con a = 2, definida por la función: 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B1E5A27E-8C34-435F-956B-05065167748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0552" y="2106637"/>
            <a:ext cx="3520543" cy="2336574"/>
          </a:xfrm>
          <a:prstGeom prst="rect">
            <a:avLst/>
          </a:prstGeom>
        </p:spPr>
      </p:pic>
      <p:sp>
        <p:nvSpPr>
          <p:cNvPr id="5" name="Rectángulo 4">
            <a:extLst>
              <a:ext uri="{FF2B5EF4-FFF2-40B4-BE49-F238E27FC236}">
                <a16:creationId xmlns:a16="http://schemas.microsoft.com/office/drawing/2014/main" id="{D976542C-577E-4E71-A4B7-D89156D060B3}"/>
              </a:ext>
            </a:extLst>
          </p:cNvPr>
          <p:cNvSpPr/>
          <p:nvPr/>
        </p:nvSpPr>
        <p:spPr>
          <a:xfrm>
            <a:off x="4975668" y="2393247"/>
            <a:ext cx="4259396" cy="23510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ea typeface="Calibri" panose="020F0502020204030204" pitchFamily="34" charset="0"/>
                <a:cs typeface="Times New Roman" panose="02020603050405020304" pitchFamily="18" charset="0"/>
              </a:rPr>
              <a:t>La </a:t>
            </a:r>
            <a:r>
              <a:rPr lang="es-CO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función</a:t>
            </a:r>
            <a:r>
              <a:rPr lang="es-CO" dirty="0">
                <a:ea typeface="Calibri" panose="020F0502020204030204" pitchFamily="34" charset="0"/>
                <a:cs typeface="Times New Roman" panose="02020603050405020304" pitchFamily="18" charset="0"/>
              </a:rPr>
              <a:t> es </a:t>
            </a:r>
            <a:r>
              <a:rPr lang="es-CO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continua</a:t>
            </a:r>
            <a:r>
              <a:rPr lang="es-CO" dirty="0">
                <a:ea typeface="Calibri" panose="020F0502020204030204" pitchFamily="34" charset="0"/>
                <a:cs typeface="Times New Roman" panose="02020603050405020304" pitchFamily="18" charset="0"/>
              </a:rPr>
              <a:t> en todos los números reales positivos.</a:t>
            </a:r>
            <a:endParaRPr lang="es-CO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ea typeface="Calibri" panose="020F0502020204030204" pitchFamily="34" charset="0"/>
                <a:cs typeface="Times New Roman" panose="02020603050405020304" pitchFamily="18" charset="0"/>
              </a:rPr>
              <a:t>Como a = 2 &gt; 1, la </a:t>
            </a:r>
            <a:r>
              <a:rPr lang="es-CO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función es creciente</a:t>
            </a:r>
            <a:r>
              <a:rPr lang="es-CO" dirty="0"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s-CO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s-CO" dirty="0">
                <a:ea typeface="Calibri" panose="020F0502020204030204" pitchFamily="34" charset="0"/>
                <a:cs typeface="Times New Roman" panose="02020603050405020304" pitchFamily="18" charset="0"/>
              </a:rPr>
              <a:t>Como podemos ver en su gráfica, la función pasa por los puntos (1, 0) y (2 , 1)</a:t>
            </a:r>
            <a:endParaRPr lang="es-CO" sz="16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305770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a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24</TotalTime>
  <Words>86</Words>
  <Application>Microsoft Office PowerPoint</Application>
  <PresentationFormat>Panorámica</PresentationFormat>
  <Paragraphs>11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8" baseType="lpstr">
      <vt:lpstr>Arial</vt:lpstr>
      <vt:lpstr>Calibri</vt:lpstr>
      <vt:lpstr>Times New Roman</vt:lpstr>
      <vt:lpstr>Trebuchet MS</vt:lpstr>
      <vt:lpstr>Wingdings 3</vt:lpstr>
      <vt:lpstr>Faceta</vt:lpstr>
      <vt:lpstr>Funciones Logarítmicas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Funciones Logarítmicas</dc:title>
  <dc:creator>USER</dc:creator>
  <cp:lastModifiedBy>USER</cp:lastModifiedBy>
  <cp:revision>1</cp:revision>
  <dcterms:created xsi:type="dcterms:W3CDTF">2018-03-18T18:30:18Z</dcterms:created>
  <dcterms:modified xsi:type="dcterms:W3CDTF">2018-03-18T18:54:52Z</dcterms:modified>
</cp:coreProperties>
</file>