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EC828-DBFD-43FB-9D1D-D7FAF684EA77}" type="datetimeFigureOut">
              <a:rPr lang="es-CO" smtClean="0"/>
              <a:t>18/03/2018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2DAED-6F76-49F0-89DC-A58364239D1A}" type="slidenum">
              <a:rPr lang="es-CO" smtClean="0"/>
              <a:t>‹Nº›</a:t>
            </a:fld>
            <a:endParaRPr lang="es-CO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2280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EC828-DBFD-43FB-9D1D-D7FAF684EA77}" type="datetimeFigureOut">
              <a:rPr lang="es-CO" smtClean="0"/>
              <a:t>18/03/2018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2DAED-6F76-49F0-89DC-A58364239D1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94538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EC828-DBFD-43FB-9D1D-D7FAF684EA77}" type="datetimeFigureOut">
              <a:rPr lang="es-CO" smtClean="0"/>
              <a:t>18/03/2018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2DAED-6F76-49F0-89DC-A58364239D1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38091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EC828-DBFD-43FB-9D1D-D7FAF684EA77}" type="datetimeFigureOut">
              <a:rPr lang="es-CO" smtClean="0"/>
              <a:t>18/03/2018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2DAED-6F76-49F0-89DC-A58364239D1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72057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EC828-DBFD-43FB-9D1D-D7FAF684EA77}" type="datetimeFigureOut">
              <a:rPr lang="es-CO" smtClean="0"/>
              <a:t>18/03/2018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2DAED-6F76-49F0-89DC-A58364239D1A}" type="slidenum">
              <a:rPr lang="es-CO" smtClean="0"/>
              <a:t>‹Nº›</a:t>
            </a:fld>
            <a:endParaRPr lang="es-CO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6885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EC828-DBFD-43FB-9D1D-D7FAF684EA77}" type="datetimeFigureOut">
              <a:rPr lang="es-CO" smtClean="0"/>
              <a:t>18/03/2018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2DAED-6F76-49F0-89DC-A58364239D1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42022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EC828-DBFD-43FB-9D1D-D7FAF684EA77}" type="datetimeFigureOut">
              <a:rPr lang="es-CO" smtClean="0"/>
              <a:t>18/03/2018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2DAED-6F76-49F0-89DC-A58364239D1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13403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EC828-DBFD-43FB-9D1D-D7FAF684EA77}" type="datetimeFigureOut">
              <a:rPr lang="es-CO" smtClean="0"/>
              <a:t>18/03/2018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2DAED-6F76-49F0-89DC-A58364239D1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0593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EC828-DBFD-43FB-9D1D-D7FAF684EA77}" type="datetimeFigureOut">
              <a:rPr lang="es-CO" smtClean="0"/>
              <a:t>18/03/2018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2DAED-6F76-49F0-89DC-A58364239D1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30705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71EC828-DBFD-43FB-9D1D-D7FAF684EA77}" type="datetimeFigureOut">
              <a:rPr lang="es-CO" smtClean="0"/>
              <a:t>18/03/2018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E02DAED-6F76-49F0-89DC-A58364239D1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03801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EC828-DBFD-43FB-9D1D-D7FAF684EA77}" type="datetimeFigureOut">
              <a:rPr lang="es-CO" smtClean="0"/>
              <a:t>18/03/2018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2DAED-6F76-49F0-89DC-A58364239D1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3575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71EC828-DBFD-43FB-9D1D-D7FAF684EA77}" type="datetimeFigureOut">
              <a:rPr lang="es-CO" smtClean="0"/>
              <a:t>18/03/2018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E02DAED-6F76-49F0-89DC-A58364239D1A}" type="slidenum">
              <a:rPr lang="es-CO" smtClean="0"/>
              <a:t>‹Nº›</a:t>
            </a:fld>
            <a:endParaRPr lang="es-CO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3217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A4096D-C20F-4B09-A5E3-09B33BF27C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0051" y="1465534"/>
            <a:ext cx="10058400" cy="2122793"/>
          </a:xfrm>
        </p:spPr>
        <p:txBody>
          <a:bodyPr>
            <a:normAutofit fontScale="90000"/>
          </a:bodyPr>
          <a:lstStyle/>
          <a:p>
            <a:pPr algn="ctr"/>
            <a:r>
              <a:rPr lang="es-CO" dirty="0"/>
              <a:t>TEOREMAS DE LA ANTIDERIVACION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B3EA556-F6EB-4DC1-84E4-CBE9BAE433F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s-CO" sz="2000" dirty="0"/>
              <a:t>PRESENTADO POR DIEGO MAUCIO CALDERON O.</a:t>
            </a:r>
          </a:p>
        </p:txBody>
      </p:sp>
    </p:spTree>
    <p:extLst>
      <p:ext uri="{BB962C8B-B14F-4D97-AF65-F5344CB8AC3E}">
        <p14:creationId xmlns:p14="http://schemas.microsoft.com/office/powerpoint/2010/main" val="2106897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BF1562-ACF2-4CF6-8671-18A58CB4B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557244"/>
            <a:ext cx="10058400" cy="863324"/>
          </a:xfrm>
        </p:spPr>
        <p:txBody>
          <a:bodyPr/>
          <a:lstStyle/>
          <a:p>
            <a:pPr algn="ctr"/>
            <a:r>
              <a:rPr lang="es-CO" dirty="0"/>
              <a:t>TEOREMA 1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36E6BD4B-643D-41EB-9DCF-030AB4C7E98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algn="ctr"/>
                <a:endParaRPr lang="es-CO" sz="2800" dirty="0"/>
              </a:p>
              <a:p>
                <a:pPr algn="ctr"/>
                <a:r>
                  <a:rPr lang="es-CO" sz="2800" dirty="0"/>
                  <a:t>Si </a:t>
                </a:r>
                <a:r>
                  <a:rPr lang="es-CO" sz="2800" i="1" dirty="0"/>
                  <a:t>f</a:t>
                </a:r>
                <a:r>
                  <a:rPr lang="es-CO" sz="2800" dirty="0"/>
                  <a:t> y </a:t>
                </a:r>
                <a:r>
                  <a:rPr lang="es-CO" sz="2800" i="1" dirty="0"/>
                  <a:t>g </a:t>
                </a:r>
                <a:r>
                  <a:rPr lang="es-CO" sz="2800" dirty="0"/>
                  <a:t>son dos funciones definidas en el intervalo </a:t>
                </a:r>
                <a:r>
                  <a:rPr lang="es-CO" sz="2800" i="1" dirty="0"/>
                  <a:t>I, </a:t>
                </a:r>
                <a:r>
                  <a:rPr lang="es-CO" sz="2800" dirty="0"/>
                  <a:t>tales que: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s-CO" sz="2800" i="1"/>
                      <m:t>𝐹</m:t>
                    </m:r>
                    <m:r>
                      <a:rPr lang="es-CO" sz="2800" i="1"/>
                      <m:t>´</m:t>
                    </m:r>
                    <m:d>
                      <m:dPr>
                        <m:ctrlPr>
                          <a:rPr lang="es-CO" sz="2800" i="1"/>
                        </m:ctrlPr>
                      </m:dPr>
                      <m:e>
                        <m:r>
                          <a:rPr lang="es-CO" sz="2800" i="1"/>
                          <m:t>𝑥</m:t>
                        </m:r>
                      </m:e>
                    </m:d>
                    <m:r>
                      <a:rPr lang="es-CO" sz="2800" i="1"/>
                      <m:t>=</m:t>
                    </m:r>
                    <m:r>
                      <a:rPr lang="es-CO" sz="2800" i="1"/>
                      <m:t>𝑔</m:t>
                    </m:r>
                    <m:r>
                      <a:rPr lang="es-CO" sz="2800" i="1"/>
                      <m:t>´(</m:t>
                    </m:r>
                    <m:r>
                      <a:rPr lang="es-CO" sz="2800" i="1"/>
                      <m:t>𝑥</m:t>
                    </m:r>
                    <m:r>
                      <a:rPr lang="es-CO" sz="2800" i="1"/>
                      <m:t>)</m:t>
                    </m:r>
                  </m:oMath>
                </a14:m>
                <a:r>
                  <a:rPr lang="es-CO" sz="2800" dirty="0"/>
                  <a:t>  para toda </a:t>
                </a:r>
                <a:r>
                  <a:rPr lang="es-CO" sz="2800" i="1" dirty="0"/>
                  <a:t>x </a:t>
                </a:r>
                <a:r>
                  <a:rPr lang="es-CO" sz="2800" dirty="0"/>
                  <a:t>en </a:t>
                </a:r>
                <a:r>
                  <a:rPr lang="es-CO" sz="2800" i="1" dirty="0"/>
                  <a:t>I.</a:t>
                </a:r>
                <a:endParaRPr lang="es-CO" sz="2800" dirty="0"/>
              </a:p>
              <a:p>
                <a:pPr algn="ctr"/>
                <a:r>
                  <a:rPr lang="es-CO" sz="2800" dirty="0"/>
                  <a:t>Entonces existe una constante </a:t>
                </a:r>
                <a:r>
                  <a:rPr lang="es-CO" sz="2800" i="1" dirty="0"/>
                  <a:t>K</a:t>
                </a:r>
                <a:r>
                  <a:rPr lang="es-CO" sz="2800" dirty="0"/>
                  <a:t> tal que: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s-CO" sz="2800" i="1"/>
                      <m:t>𝐹</m:t>
                    </m:r>
                    <m:d>
                      <m:dPr>
                        <m:ctrlPr>
                          <a:rPr lang="es-CO" sz="2800" i="1"/>
                        </m:ctrlPr>
                      </m:dPr>
                      <m:e>
                        <m:r>
                          <a:rPr lang="es-CO" sz="2800" i="1"/>
                          <m:t>𝑥</m:t>
                        </m:r>
                      </m:e>
                    </m:d>
                    <m:r>
                      <a:rPr lang="es-CO" sz="2800" i="1"/>
                      <m:t>=</m:t>
                    </m:r>
                    <m:r>
                      <a:rPr lang="es-CO" sz="2800" i="1"/>
                      <m:t>𝑔</m:t>
                    </m:r>
                    <m:d>
                      <m:dPr>
                        <m:ctrlPr>
                          <a:rPr lang="es-CO" sz="2800" i="1"/>
                        </m:ctrlPr>
                      </m:dPr>
                      <m:e>
                        <m:r>
                          <a:rPr lang="es-CO" sz="2800" i="1"/>
                          <m:t>𝑥</m:t>
                        </m:r>
                      </m:e>
                    </m:d>
                    <m:r>
                      <a:rPr lang="es-CO" sz="2800" i="1"/>
                      <m:t>+</m:t>
                    </m:r>
                    <m:r>
                      <a:rPr lang="es-CO" sz="2800" i="1"/>
                      <m:t>𝑘</m:t>
                    </m:r>
                  </m:oMath>
                </a14:m>
                <a:r>
                  <a:rPr lang="es-CO" sz="2800" dirty="0"/>
                  <a:t>  para toda </a:t>
                </a:r>
                <a:r>
                  <a:rPr lang="es-CO" sz="2800" i="1" dirty="0"/>
                  <a:t>x </a:t>
                </a:r>
                <a:r>
                  <a:rPr lang="es-CO" sz="2800" dirty="0"/>
                  <a:t>en </a:t>
                </a:r>
                <a:r>
                  <a:rPr lang="es-CO" sz="2800" i="1" dirty="0"/>
                  <a:t>I.</a:t>
                </a:r>
                <a:endParaRPr lang="es-CO" sz="2800" dirty="0"/>
              </a:p>
              <a:p>
                <a:pPr algn="ctr"/>
                <a:endParaRPr lang="es-CO" dirty="0"/>
              </a:p>
            </p:txBody>
          </p:sp>
        </mc:Choice>
        <mc:Fallback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36E6BD4B-643D-41EB-9DCF-030AB4C7E98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7147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4DEAC6-78F7-4589-8084-7B1326DD2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845127"/>
            <a:ext cx="10058400" cy="892233"/>
          </a:xfrm>
        </p:spPr>
        <p:txBody>
          <a:bodyPr/>
          <a:lstStyle/>
          <a:p>
            <a:pPr algn="ctr"/>
            <a:r>
              <a:rPr lang="es-CO" dirty="0"/>
              <a:t>DEMOSTRACION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3A65C4AD-E4E8-4A13-ABB7-236D9755DBB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pPr algn="ctr"/>
                <a:r>
                  <a:rPr lang="es-CO" sz="2200" dirty="0"/>
                  <a:t>Sea </a:t>
                </a:r>
                <a:r>
                  <a:rPr lang="es-CO" sz="2200" i="1" dirty="0"/>
                  <a:t>h </a:t>
                </a:r>
                <a:r>
                  <a:rPr lang="es-CO" sz="2200" dirty="0"/>
                  <a:t>la función definida en </a:t>
                </a:r>
                <a:r>
                  <a:rPr lang="es-CO" sz="2200" i="1" dirty="0"/>
                  <a:t>I </a:t>
                </a:r>
                <a:r>
                  <a:rPr lang="es-CO" sz="2200" dirty="0"/>
                  <a:t>mediante: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s-CO" sz="2200" i="1"/>
                      <m:t>h</m:t>
                    </m:r>
                    <m:d>
                      <m:dPr>
                        <m:ctrlPr>
                          <a:rPr lang="es-CO" sz="2200" i="1"/>
                        </m:ctrlPr>
                      </m:dPr>
                      <m:e>
                        <m:r>
                          <a:rPr lang="es-CO" sz="2200" i="1"/>
                          <m:t>𝑥</m:t>
                        </m:r>
                      </m:e>
                    </m:d>
                    <m:r>
                      <a:rPr lang="es-CO" sz="2200" i="1"/>
                      <m:t>=</m:t>
                    </m:r>
                    <m:r>
                      <a:rPr lang="es-CO" sz="2200" i="1"/>
                      <m:t>𝐹</m:t>
                    </m:r>
                    <m:d>
                      <m:dPr>
                        <m:ctrlPr>
                          <a:rPr lang="es-CO" sz="2200" i="1"/>
                        </m:ctrlPr>
                      </m:dPr>
                      <m:e>
                        <m:r>
                          <a:rPr lang="es-CO" sz="2200" i="1"/>
                          <m:t>𝑥</m:t>
                        </m:r>
                      </m:e>
                    </m:d>
                    <m:r>
                      <a:rPr lang="es-CO" sz="2200" i="1"/>
                      <m:t>−</m:t>
                    </m:r>
                    <m:r>
                      <a:rPr lang="es-CO" sz="2200" i="1"/>
                      <m:t>𝑔</m:t>
                    </m:r>
                    <m:d>
                      <m:dPr>
                        <m:ctrlPr>
                          <a:rPr lang="es-CO" sz="2200" i="1"/>
                        </m:ctrlPr>
                      </m:dPr>
                      <m:e>
                        <m:r>
                          <a:rPr lang="es-CO" sz="2200" i="1"/>
                          <m:t>𝑥</m:t>
                        </m:r>
                      </m:e>
                    </m:d>
                  </m:oMath>
                </a14:m>
                <a:endParaRPr lang="es-CO" sz="2200" dirty="0"/>
              </a:p>
              <a:p>
                <a:pPr algn="ctr"/>
                <a:r>
                  <a:rPr lang="es-CO" sz="2200" dirty="0"/>
                  <a:t>de modo que, para toda </a:t>
                </a:r>
                <a:r>
                  <a:rPr lang="es-CO" sz="2200" i="1" dirty="0"/>
                  <a:t>x </a:t>
                </a:r>
                <a:r>
                  <a:rPr lang="es-CO" sz="2200" dirty="0"/>
                  <a:t>en </a:t>
                </a:r>
                <a:r>
                  <a:rPr lang="es-CO" sz="2200" i="1" dirty="0"/>
                  <a:t>I,</a:t>
                </a:r>
                <a:endParaRPr lang="es-CO" sz="2200" dirty="0"/>
              </a:p>
              <a:p>
                <a:pPr algn="ctr"/>
                <a14:m>
                  <m:oMath xmlns:m="http://schemas.openxmlformats.org/officeDocument/2006/math">
                    <m:r>
                      <a:rPr lang="es-CO" sz="2200" i="1"/>
                      <m:t>h</m:t>
                    </m:r>
                    <m:r>
                      <a:rPr lang="es-CO" sz="2200" i="1"/>
                      <m:t>´</m:t>
                    </m:r>
                    <m:d>
                      <m:dPr>
                        <m:ctrlPr>
                          <a:rPr lang="es-CO" sz="2200" i="1"/>
                        </m:ctrlPr>
                      </m:dPr>
                      <m:e>
                        <m:r>
                          <a:rPr lang="es-CO" sz="2200" i="1"/>
                          <m:t>𝑥</m:t>
                        </m:r>
                      </m:e>
                    </m:d>
                    <m:r>
                      <a:rPr lang="es-CO" sz="2200" i="1"/>
                      <m:t>=</m:t>
                    </m:r>
                    <m:r>
                      <a:rPr lang="es-CO" sz="2200" i="1"/>
                      <m:t>𝐹</m:t>
                    </m:r>
                    <m:r>
                      <a:rPr lang="es-CO" sz="2200" i="1"/>
                      <m:t>´</m:t>
                    </m:r>
                    <m:d>
                      <m:dPr>
                        <m:ctrlPr>
                          <a:rPr lang="es-CO" sz="2200" i="1"/>
                        </m:ctrlPr>
                      </m:dPr>
                      <m:e>
                        <m:r>
                          <a:rPr lang="es-CO" sz="2200" i="1"/>
                          <m:t>𝑥</m:t>
                        </m:r>
                      </m:e>
                    </m:d>
                    <m:r>
                      <a:rPr lang="es-CO" sz="2200" i="1"/>
                      <m:t>−</m:t>
                    </m:r>
                    <m:r>
                      <a:rPr lang="es-CO" sz="2200" i="1"/>
                      <m:t>𝑔</m:t>
                    </m:r>
                    <m:r>
                      <a:rPr lang="es-CO" sz="2200" i="1"/>
                      <m:t>´</m:t>
                    </m:r>
                    <m:d>
                      <m:dPr>
                        <m:ctrlPr>
                          <a:rPr lang="es-CO" sz="2200" i="1"/>
                        </m:ctrlPr>
                      </m:dPr>
                      <m:e>
                        <m:r>
                          <a:rPr lang="es-CO" sz="2200" i="1"/>
                          <m:t>𝑥</m:t>
                        </m:r>
                      </m:e>
                    </m:d>
                  </m:oMath>
                </a14:m>
                <a:endParaRPr lang="es-CO" sz="2200" dirty="0"/>
              </a:p>
              <a:p>
                <a:pPr algn="ctr"/>
                <a:r>
                  <a:rPr lang="es-CO" sz="2200" dirty="0"/>
                  <a:t>pero, por hipótesis,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CO" sz="2200" i="1"/>
                        </m:ctrlPr>
                      </m:sSupPr>
                      <m:e>
                        <m:r>
                          <a:rPr lang="es-CO" sz="2200" i="1"/>
                          <m:t>𝐹</m:t>
                        </m:r>
                      </m:e>
                      <m:sup>
                        <m:r>
                          <a:rPr lang="es-CO" sz="2200" i="1"/>
                          <m:t>′</m:t>
                        </m:r>
                      </m:sup>
                    </m:sSup>
                    <m:d>
                      <m:dPr>
                        <m:ctrlPr>
                          <a:rPr lang="es-CO" sz="2200" i="1"/>
                        </m:ctrlPr>
                      </m:dPr>
                      <m:e>
                        <m:r>
                          <a:rPr lang="es-CO" sz="2200" i="1"/>
                          <m:t>𝑥</m:t>
                        </m:r>
                      </m:e>
                    </m:d>
                    <m:r>
                      <a:rPr lang="es-CO" sz="2200" i="1"/>
                      <m:t>=</m:t>
                    </m:r>
                    <m:sSup>
                      <m:sSupPr>
                        <m:ctrlPr>
                          <a:rPr lang="es-CO" sz="2200" i="1"/>
                        </m:ctrlPr>
                      </m:sSupPr>
                      <m:e>
                        <m:r>
                          <a:rPr lang="es-CO" sz="2200" i="1"/>
                          <m:t>𝑔</m:t>
                        </m:r>
                      </m:e>
                      <m:sup>
                        <m:r>
                          <a:rPr lang="es-CO" sz="2200" i="1"/>
                          <m:t>′</m:t>
                        </m:r>
                      </m:sup>
                    </m:sSup>
                    <m:d>
                      <m:dPr>
                        <m:ctrlPr>
                          <a:rPr lang="es-CO" sz="2200" i="1"/>
                        </m:ctrlPr>
                      </m:dPr>
                      <m:e>
                        <m:r>
                          <a:rPr lang="es-CO" sz="2200" i="1"/>
                          <m:t>𝑥</m:t>
                        </m:r>
                      </m:e>
                    </m:d>
                  </m:oMath>
                </a14:m>
                <a:r>
                  <a:rPr lang="es-CO" sz="2200" dirty="0"/>
                  <a:t> para toda </a:t>
                </a:r>
                <a:r>
                  <a:rPr lang="es-CO" sz="2200" i="1" dirty="0"/>
                  <a:t>x </a:t>
                </a:r>
                <a:r>
                  <a:rPr lang="es-CO" sz="2200" dirty="0"/>
                  <a:t>en </a:t>
                </a:r>
                <a:r>
                  <a:rPr lang="es-CO" sz="2200" i="1" dirty="0"/>
                  <a:t>I. </a:t>
                </a:r>
                <a:r>
                  <a:rPr lang="es-CO" sz="2200" dirty="0"/>
                  <a:t>por tanto,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s-CO" sz="2200" i="1"/>
                      <m:t>h</m:t>
                    </m:r>
                    <m:r>
                      <a:rPr lang="es-CO" sz="2200" i="1"/>
                      <m:t>´</m:t>
                    </m:r>
                    <m:d>
                      <m:dPr>
                        <m:ctrlPr>
                          <a:rPr lang="es-CO" sz="2200" i="1"/>
                        </m:ctrlPr>
                      </m:dPr>
                      <m:e>
                        <m:r>
                          <a:rPr lang="es-CO" sz="2200" i="1"/>
                          <m:t>𝑥</m:t>
                        </m:r>
                      </m:e>
                    </m:d>
                    <m:r>
                      <a:rPr lang="es-CO" sz="2200" i="1"/>
                      <m:t>=0</m:t>
                    </m:r>
                  </m:oMath>
                </a14:m>
                <a:r>
                  <a:rPr lang="es-CO" sz="2200" dirty="0"/>
                  <a:t> para toda </a:t>
                </a:r>
                <a:r>
                  <a:rPr lang="es-CO" sz="2200" i="1" dirty="0"/>
                  <a:t>x </a:t>
                </a:r>
                <a:r>
                  <a:rPr lang="es-CO" sz="2200" dirty="0"/>
                  <a:t>en </a:t>
                </a:r>
                <a:r>
                  <a:rPr lang="es-CO" sz="2200" i="1" dirty="0"/>
                  <a:t>I</a:t>
                </a:r>
                <a:endParaRPr lang="es-CO" sz="2200" dirty="0"/>
              </a:p>
              <a:p>
                <a:pPr algn="ctr"/>
                <a:r>
                  <a:rPr lang="es-CO" sz="2200" dirty="0"/>
                  <a:t>Al aplicar el teorema a la función </a:t>
                </a:r>
                <a:r>
                  <a:rPr lang="es-CO" sz="2200" i="1" dirty="0"/>
                  <a:t>h, </a:t>
                </a:r>
                <a:r>
                  <a:rPr lang="es-CO" sz="2200" dirty="0"/>
                  <a:t>se infiere que existe una constante </a:t>
                </a:r>
                <a:r>
                  <a:rPr lang="es-CO" sz="2200" i="1" dirty="0"/>
                  <a:t>k </a:t>
                </a:r>
                <a:r>
                  <a:rPr lang="es-CO" sz="2200" dirty="0"/>
                  <a:t>tal que: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s-CO" sz="2200" i="1"/>
                      <m:t>h</m:t>
                    </m:r>
                    <m:d>
                      <m:dPr>
                        <m:ctrlPr>
                          <a:rPr lang="es-CO" sz="2200" i="1"/>
                        </m:ctrlPr>
                      </m:dPr>
                      <m:e>
                        <m:r>
                          <a:rPr lang="es-CO" sz="2200" i="1"/>
                          <m:t>𝑥</m:t>
                        </m:r>
                      </m:e>
                    </m:d>
                    <m:r>
                      <a:rPr lang="es-CO" sz="2200" i="1"/>
                      <m:t>=</m:t>
                    </m:r>
                    <m:r>
                      <a:rPr lang="es-CO" sz="2200" i="1"/>
                      <m:t>𝑘</m:t>
                    </m:r>
                  </m:oMath>
                </a14:m>
                <a:r>
                  <a:rPr lang="es-CO" sz="2200" dirty="0"/>
                  <a:t> para toda </a:t>
                </a:r>
                <a:r>
                  <a:rPr lang="es-CO" sz="2200" i="1" dirty="0"/>
                  <a:t>x </a:t>
                </a:r>
                <a:r>
                  <a:rPr lang="es-CO" sz="2200" dirty="0"/>
                  <a:t>en </a:t>
                </a:r>
                <a:r>
                  <a:rPr lang="es-CO" sz="2200" i="1" dirty="0"/>
                  <a:t>I</a:t>
                </a:r>
                <a:endParaRPr lang="es-CO" sz="2200" dirty="0"/>
              </a:p>
              <a:p>
                <a:pPr algn="ctr"/>
                <a:r>
                  <a:rPr lang="es-CO" sz="2200" dirty="0"/>
                  <a:t>Si se sustituye </a:t>
                </a:r>
                <a:r>
                  <a:rPr lang="es-CO" sz="2200" i="1" dirty="0"/>
                  <a:t>h(x)</a:t>
                </a:r>
                <a:r>
                  <a:rPr lang="es-CO" sz="2200" dirty="0"/>
                  <a:t> por </a:t>
                </a:r>
                <a:r>
                  <a:rPr lang="es-CO" sz="2200" i="1" dirty="0"/>
                  <a:t>f(x) </a:t>
                </a:r>
                <a:r>
                  <a:rPr lang="es-CO" sz="2200" dirty="0"/>
                  <a:t>– </a:t>
                </a:r>
                <a:r>
                  <a:rPr lang="es-CO" sz="2200" i="1" dirty="0"/>
                  <a:t>g(x) </a:t>
                </a:r>
                <a:r>
                  <a:rPr lang="es-CO" sz="2200" dirty="0"/>
                  <a:t>se obtiene: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s-CO" sz="2200" i="1"/>
                      <m:t>𝑓</m:t>
                    </m:r>
                    <m:d>
                      <m:dPr>
                        <m:ctrlPr>
                          <a:rPr lang="es-CO" sz="2200" i="1"/>
                        </m:ctrlPr>
                      </m:dPr>
                      <m:e>
                        <m:r>
                          <a:rPr lang="es-CO" sz="2200" i="1"/>
                          <m:t>𝑥</m:t>
                        </m:r>
                      </m:e>
                    </m:d>
                    <m:r>
                      <a:rPr lang="es-CO" sz="2200" i="1"/>
                      <m:t>=</m:t>
                    </m:r>
                    <m:r>
                      <a:rPr lang="es-CO" sz="2200" i="1"/>
                      <m:t>𝑔</m:t>
                    </m:r>
                    <m:d>
                      <m:dPr>
                        <m:ctrlPr>
                          <a:rPr lang="es-CO" sz="2200" i="1"/>
                        </m:ctrlPr>
                      </m:dPr>
                      <m:e>
                        <m:r>
                          <a:rPr lang="es-CO" sz="2200" i="1"/>
                          <m:t>𝑥</m:t>
                        </m:r>
                      </m:e>
                    </m:d>
                    <m:r>
                      <a:rPr lang="es-CO" sz="2200" i="1"/>
                      <m:t>+</m:t>
                    </m:r>
                    <m:r>
                      <a:rPr lang="es-CO" sz="2200" i="1"/>
                      <m:t>𝑘</m:t>
                    </m:r>
                  </m:oMath>
                </a14:m>
                <a:r>
                  <a:rPr lang="es-CO" sz="2200" dirty="0"/>
                  <a:t> para toda </a:t>
                </a:r>
                <a:r>
                  <a:rPr lang="es-CO" sz="2200" i="1" dirty="0"/>
                  <a:t>x </a:t>
                </a:r>
                <a:r>
                  <a:rPr lang="es-CO" sz="2200" dirty="0"/>
                  <a:t>en </a:t>
                </a:r>
                <a:r>
                  <a:rPr lang="es-CO" sz="2200" i="1" dirty="0"/>
                  <a:t>I, </a:t>
                </a:r>
                <a:r>
                  <a:rPr lang="es-CO" sz="2200" dirty="0"/>
                  <a:t>lo que demuestra el teorema.</a:t>
                </a:r>
              </a:p>
              <a:p>
                <a:endParaRPr lang="es-CO" dirty="0"/>
              </a:p>
            </p:txBody>
          </p:sp>
        </mc:Choice>
        <mc:Fallback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3A65C4AD-E4E8-4A13-ABB7-236D9755DBB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2879" b="-1515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62071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B6FF80-FBA8-42E9-B9AA-8112415BB4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dirty="0"/>
              <a:t>TEOREMA 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93296ED4-30A8-4139-8F09-C3F2DDA19D2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algn="ctr"/>
                <a:endParaRPr lang="es-CO" sz="3200" dirty="0"/>
              </a:p>
              <a:p>
                <a:pPr algn="ctr"/>
                <a:r>
                  <a:rPr lang="es-CO" sz="3200" dirty="0"/>
                  <a:t>Si </a:t>
                </a:r>
                <a:r>
                  <a:rPr lang="es-CO" sz="3200" i="1" dirty="0"/>
                  <a:t>f </a:t>
                </a:r>
                <a:r>
                  <a:rPr lang="es-CO" sz="3200" dirty="0"/>
                  <a:t>es una antiderivada particular en </a:t>
                </a:r>
                <a:r>
                  <a:rPr lang="es-CO" sz="3200" i="1" dirty="0"/>
                  <a:t>f</a:t>
                </a:r>
                <a:r>
                  <a:rPr lang="es-CO" sz="3200" dirty="0"/>
                  <a:t> en un intervalo </a:t>
                </a:r>
                <a:r>
                  <a:rPr lang="es-CO" sz="3200" i="1" dirty="0"/>
                  <a:t>I</a:t>
                </a:r>
                <a:r>
                  <a:rPr lang="es-CO" sz="3200" dirty="0"/>
                  <a:t>, entonces cada antiderivada de </a:t>
                </a:r>
                <a:r>
                  <a:rPr lang="es-CO" sz="3200" i="1" dirty="0"/>
                  <a:t>f </a:t>
                </a:r>
                <a:r>
                  <a:rPr lang="es-CO" sz="3200" dirty="0"/>
                  <a:t>en </a:t>
                </a:r>
                <a:r>
                  <a:rPr lang="es-CO" sz="3200" i="1" dirty="0"/>
                  <a:t>I </a:t>
                </a:r>
                <a:r>
                  <a:rPr lang="es-CO" sz="3200" dirty="0"/>
                  <a:t>está dada por: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s-CO" sz="3200" i="1"/>
                      <m:t>𝐹</m:t>
                    </m:r>
                    <m:d>
                      <m:dPr>
                        <m:ctrlPr>
                          <a:rPr lang="es-CO" sz="3200" i="1"/>
                        </m:ctrlPr>
                      </m:dPr>
                      <m:e>
                        <m:r>
                          <a:rPr lang="es-CO" sz="3200" i="1"/>
                          <m:t>𝑥</m:t>
                        </m:r>
                      </m:e>
                    </m:d>
                    <m:r>
                      <a:rPr lang="es-CO" sz="3200" i="1"/>
                      <m:t>+</m:t>
                    </m:r>
                    <m:r>
                      <a:rPr lang="es-CO" sz="3200" i="1"/>
                      <m:t>𝐶</m:t>
                    </m:r>
                  </m:oMath>
                </a14:m>
                <a:endParaRPr lang="es-CO" sz="3200" dirty="0"/>
              </a:p>
              <a:p>
                <a:pPr algn="ctr"/>
                <a:r>
                  <a:rPr lang="es-CO" sz="3200" dirty="0"/>
                  <a:t>Donde </a:t>
                </a:r>
                <a:r>
                  <a:rPr lang="es-CO" sz="3200" i="1" dirty="0"/>
                  <a:t>C </a:t>
                </a:r>
                <a:r>
                  <a:rPr lang="es-CO" sz="3200" dirty="0"/>
                  <a:t>es una constante arbitraria, y todas las antiderivadas de </a:t>
                </a:r>
                <a:r>
                  <a:rPr lang="es-CO" sz="3200" i="1" dirty="0"/>
                  <a:t>f</a:t>
                </a:r>
                <a:r>
                  <a:rPr lang="es-CO" sz="3200" dirty="0"/>
                  <a:t> en </a:t>
                </a:r>
                <a:r>
                  <a:rPr lang="es-CO" sz="3200" i="1" dirty="0"/>
                  <a:t>I </a:t>
                </a:r>
                <a:r>
                  <a:rPr lang="es-CO" sz="3200" dirty="0"/>
                  <a:t>pueden obtenerse a partir de (1) asignando valores particulares a </a:t>
                </a:r>
                <a:r>
                  <a:rPr lang="es-CO" sz="3200" i="1" dirty="0"/>
                  <a:t>C.</a:t>
                </a:r>
                <a:endParaRPr lang="es-CO" sz="3200" dirty="0"/>
              </a:p>
            </p:txBody>
          </p:sp>
        </mc:Choice>
        <mc:Fallback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93296ED4-30A8-4139-8F09-C3F2DDA19D2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421290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631313-D4E8-4FDB-AE39-F3ABAC3CC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dirty="0"/>
              <a:t>DEMOSTRACION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A48EF5BC-9ECC-4EB7-A057-DB14F4CA909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097280" y="1970429"/>
                <a:ext cx="10058400" cy="4023360"/>
              </a:xfrm>
            </p:spPr>
            <p:txBody>
              <a:bodyPr>
                <a:noAutofit/>
              </a:bodyPr>
              <a:lstStyle/>
              <a:p>
                <a:pPr algn="ctr"/>
                <a:r>
                  <a:rPr lang="es-CO" sz="2400" dirty="0"/>
                  <a:t>Sea </a:t>
                </a:r>
                <a:r>
                  <a:rPr lang="es-CO" sz="2400" i="1" dirty="0"/>
                  <a:t>G </a:t>
                </a:r>
                <a:r>
                  <a:rPr lang="es-CO" sz="2400" dirty="0"/>
                  <a:t>cualquier antiderivada de </a:t>
                </a:r>
                <a:r>
                  <a:rPr lang="es-CO" sz="2400" i="1" dirty="0"/>
                  <a:t>f</a:t>
                </a:r>
                <a:r>
                  <a:rPr lang="es-CO" sz="2400" dirty="0"/>
                  <a:t> en </a:t>
                </a:r>
                <a:r>
                  <a:rPr lang="es-CO" sz="2400" i="1" dirty="0"/>
                  <a:t>I. </a:t>
                </a:r>
                <a:r>
                  <a:rPr lang="es-CO" sz="2400" dirty="0"/>
                  <a:t>Entonces </a:t>
                </a:r>
                <a14:m>
                  <m:oMath xmlns:m="http://schemas.openxmlformats.org/officeDocument/2006/math">
                    <m:r>
                      <a:rPr lang="es-CO" sz="2400" i="1"/>
                      <m:t>𝐺</m:t>
                    </m:r>
                    <m:d>
                      <m:dPr>
                        <m:ctrlPr>
                          <a:rPr lang="es-CO" sz="2400" i="1"/>
                        </m:ctrlPr>
                      </m:dPr>
                      <m:e>
                        <m:r>
                          <a:rPr lang="es-CO" sz="2400" i="1"/>
                          <m:t>𝑥</m:t>
                        </m:r>
                      </m:e>
                    </m:d>
                    <m:r>
                      <a:rPr lang="es-CO" sz="2400" i="1"/>
                      <m:t>=</m:t>
                    </m:r>
                    <m:r>
                      <a:rPr lang="es-CO" sz="2400" i="1"/>
                      <m:t>𝐹</m:t>
                    </m:r>
                    <m:d>
                      <m:dPr>
                        <m:ctrlPr>
                          <a:rPr lang="es-CO" sz="2400" i="1"/>
                        </m:ctrlPr>
                      </m:dPr>
                      <m:e>
                        <m:r>
                          <a:rPr lang="es-CO" sz="2400" i="1"/>
                          <m:t>𝑥</m:t>
                        </m:r>
                      </m:e>
                    </m:d>
                  </m:oMath>
                </a14:m>
                <a:r>
                  <a:rPr lang="es-CO" sz="2400" dirty="0"/>
                  <a:t> para toda </a:t>
                </a:r>
                <a:r>
                  <a:rPr lang="es-CO" sz="2400" i="1" dirty="0"/>
                  <a:t>x </a:t>
                </a:r>
                <a:r>
                  <a:rPr lang="es-CO" sz="2400" dirty="0"/>
                  <a:t>en </a:t>
                </a:r>
                <a:r>
                  <a:rPr lang="es-CO" sz="2400" i="1" dirty="0"/>
                  <a:t>I</a:t>
                </a:r>
                <a:endParaRPr lang="es-CO" sz="2400" dirty="0"/>
              </a:p>
              <a:p>
                <a:pPr algn="ctr"/>
                <a:r>
                  <a:rPr lang="es-CO" sz="2400" dirty="0"/>
                  <a:t>Como </a:t>
                </a:r>
                <a:r>
                  <a:rPr lang="es-CO" sz="2400" i="1" dirty="0"/>
                  <a:t>f </a:t>
                </a:r>
                <a:r>
                  <a:rPr lang="es-CO" sz="2400" dirty="0"/>
                  <a:t>es una antiderivada particular de </a:t>
                </a:r>
                <a:r>
                  <a:rPr lang="es-CO" sz="2400" i="1" dirty="0"/>
                  <a:t>f </a:t>
                </a:r>
                <a:r>
                  <a:rPr lang="es-CO" sz="2400" dirty="0"/>
                  <a:t>en </a:t>
                </a:r>
                <a:r>
                  <a:rPr lang="es-CO" sz="2400" i="1" dirty="0"/>
                  <a:t>I,</a:t>
                </a:r>
                <a:endParaRPr lang="es-CO" sz="2400" dirty="0"/>
              </a:p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es-CO" sz="2400" i="1"/>
                        </m:ctrlPr>
                      </m:sSupPr>
                      <m:e>
                        <m:r>
                          <a:rPr lang="es-CO" sz="2400" i="1"/>
                          <m:t>𝐹</m:t>
                        </m:r>
                      </m:e>
                      <m:sup>
                        <m:r>
                          <a:rPr lang="es-CO" sz="2400" i="1"/>
                          <m:t>′</m:t>
                        </m:r>
                      </m:sup>
                    </m:sSup>
                    <m:d>
                      <m:dPr>
                        <m:ctrlPr>
                          <a:rPr lang="es-CO" sz="2400" i="1"/>
                        </m:ctrlPr>
                      </m:dPr>
                      <m:e>
                        <m:r>
                          <a:rPr lang="es-CO" sz="2400" i="1"/>
                          <m:t>𝑥</m:t>
                        </m:r>
                      </m:e>
                    </m:d>
                    <m:r>
                      <a:rPr lang="es-CO" sz="2400" i="1"/>
                      <m:t>=</m:t>
                    </m:r>
                    <m:r>
                      <a:rPr lang="es-CO" sz="2400" i="1"/>
                      <m:t>𝑓</m:t>
                    </m:r>
                    <m:d>
                      <m:dPr>
                        <m:ctrlPr>
                          <a:rPr lang="es-CO" sz="2400" i="1"/>
                        </m:ctrlPr>
                      </m:dPr>
                      <m:e>
                        <m:r>
                          <a:rPr lang="es-CO" sz="2400" i="1"/>
                          <m:t>𝑥</m:t>
                        </m:r>
                      </m:e>
                    </m:d>
                  </m:oMath>
                </a14:m>
                <a:r>
                  <a:rPr lang="es-CO" sz="2400" dirty="0"/>
                  <a:t> para toda </a:t>
                </a:r>
                <a:r>
                  <a:rPr lang="es-CO" sz="2400" i="1" dirty="0"/>
                  <a:t>x </a:t>
                </a:r>
                <a:r>
                  <a:rPr lang="es-CO" sz="2400" dirty="0"/>
                  <a:t>en </a:t>
                </a:r>
                <a:r>
                  <a:rPr lang="es-CO" sz="2400" i="1" dirty="0"/>
                  <a:t>I</a:t>
                </a:r>
                <a:endParaRPr lang="es-CO" sz="2400" dirty="0"/>
              </a:p>
              <a:p>
                <a:pPr algn="ctr"/>
                <a14:m>
                  <m:oMath xmlns:m="http://schemas.openxmlformats.org/officeDocument/2006/math">
                    <m:r>
                      <a:rPr lang="es-CO" sz="2400" i="1"/>
                      <m:t>𝐺</m:t>
                    </m:r>
                    <m:r>
                      <a:rPr lang="es-CO" sz="2400" i="1"/>
                      <m:t>´</m:t>
                    </m:r>
                    <m:d>
                      <m:dPr>
                        <m:ctrlPr>
                          <a:rPr lang="es-CO" sz="2400" i="1"/>
                        </m:ctrlPr>
                      </m:dPr>
                      <m:e>
                        <m:r>
                          <a:rPr lang="es-CO" sz="2400" i="1"/>
                          <m:t>𝑥</m:t>
                        </m:r>
                      </m:e>
                    </m:d>
                    <m:r>
                      <a:rPr lang="es-CO" sz="2400" i="1"/>
                      <m:t>=</m:t>
                    </m:r>
                    <m:r>
                      <a:rPr lang="es-CO" sz="2400" i="1"/>
                      <m:t>𝐹</m:t>
                    </m:r>
                    <m:r>
                      <a:rPr lang="es-CO" sz="2400" i="1"/>
                      <m:t>´</m:t>
                    </m:r>
                    <m:d>
                      <m:dPr>
                        <m:ctrlPr>
                          <a:rPr lang="es-CO" sz="2400" i="1"/>
                        </m:ctrlPr>
                      </m:dPr>
                      <m:e>
                        <m:r>
                          <a:rPr lang="es-CO" sz="2400" i="1"/>
                          <m:t>𝑥</m:t>
                        </m:r>
                      </m:e>
                    </m:d>
                    <m:r>
                      <a:rPr lang="es-CO" sz="2400" i="1"/>
                      <m:t>+</m:t>
                    </m:r>
                    <m:r>
                      <a:rPr lang="es-CO" sz="2400" i="1"/>
                      <m:t>𝑘</m:t>
                    </m:r>
                  </m:oMath>
                </a14:m>
                <a:r>
                  <a:rPr lang="es-CO" sz="2400" dirty="0"/>
                  <a:t> para toda </a:t>
                </a:r>
                <a:r>
                  <a:rPr lang="es-CO" sz="2400" i="1" dirty="0"/>
                  <a:t>x </a:t>
                </a:r>
                <a:r>
                  <a:rPr lang="es-CO" sz="2400" dirty="0"/>
                  <a:t>en </a:t>
                </a:r>
                <a:r>
                  <a:rPr lang="es-CO" sz="2400" i="1" dirty="0"/>
                  <a:t>I</a:t>
                </a:r>
                <a:endParaRPr lang="es-CO" sz="2400" dirty="0"/>
              </a:p>
              <a:p>
                <a:pPr algn="ctr"/>
                <a:r>
                  <a:rPr lang="es-CO" sz="2400" dirty="0"/>
                  <a:t>Por tanto, por el teorema 1, existe una constante k tal que: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s-CO" sz="2400" i="1"/>
                      <m:t>𝐺</m:t>
                    </m:r>
                    <m:d>
                      <m:dPr>
                        <m:ctrlPr>
                          <a:rPr lang="es-CO" sz="2400" i="1"/>
                        </m:ctrlPr>
                      </m:dPr>
                      <m:e>
                        <m:r>
                          <a:rPr lang="es-CO" sz="2400" i="1"/>
                          <m:t>𝑥</m:t>
                        </m:r>
                      </m:e>
                    </m:d>
                    <m:r>
                      <a:rPr lang="es-CO" sz="2400" i="1"/>
                      <m:t>=</m:t>
                    </m:r>
                    <m:r>
                      <a:rPr lang="es-CO" sz="2400" i="1"/>
                      <m:t>𝐹</m:t>
                    </m:r>
                    <m:d>
                      <m:dPr>
                        <m:ctrlPr>
                          <a:rPr lang="es-CO" sz="2400" i="1"/>
                        </m:ctrlPr>
                      </m:dPr>
                      <m:e>
                        <m:r>
                          <a:rPr lang="es-CO" sz="2400" i="1"/>
                          <m:t>𝑥</m:t>
                        </m:r>
                      </m:e>
                    </m:d>
                    <m:r>
                      <a:rPr lang="es-CO" sz="2400" i="1"/>
                      <m:t>+</m:t>
                    </m:r>
                    <m:r>
                      <a:rPr lang="es-CO" sz="2400" i="1"/>
                      <m:t>𝑘</m:t>
                    </m:r>
                  </m:oMath>
                </a14:m>
                <a:r>
                  <a:rPr lang="es-CO" sz="2400" dirty="0"/>
                  <a:t> para toda </a:t>
                </a:r>
                <a:r>
                  <a:rPr lang="es-CO" sz="2400" i="1" dirty="0"/>
                  <a:t>x </a:t>
                </a:r>
                <a:r>
                  <a:rPr lang="es-CO" sz="2400" dirty="0"/>
                  <a:t>en </a:t>
                </a:r>
                <a:r>
                  <a:rPr lang="es-CO" sz="2400" i="1" dirty="0"/>
                  <a:t>I</a:t>
                </a:r>
                <a:endParaRPr lang="es-CO" sz="2400" dirty="0"/>
              </a:p>
              <a:p>
                <a:pPr algn="ctr"/>
                <a:r>
                  <a:rPr lang="es-CO" sz="2400" dirty="0"/>
                  <a:t>Como G</a:t>
                </a:r>
                <a:r>
                  <a:rPr lang="es-CO" sz="2400" i="1" dirty="0"/>
                  <a:t> </a:t>
                </a:r>
                <a:r>
                  <a:rPr lang="es-CO" sz="2400" dirty="0"/>
                  <a:t>representa cualquier antiderivada de </a:t>
                </a:r>
                <a:r>
                  <a:rPr lang="es-CO" sz="2400" i="1" dirty="0"/>
                  <a:t>f </a:t>
                </a:r>
                <a:r>
                  <a:rPr lang="es-CO" sz="2400" dirty="0"/>
                  <a:t>en </a:t>
                </a:r>
                <a:r>
                  <a:rPr lang="es-CO" sz="2400" i="1" dirty="0"/>
                  <a:t>I, </a:t>
                </a:r>
                <a:r>
                  <a:rPr lang="es-CO" sz="2400" dirty="0"/>
                  <a:t>toda antiderivada de </a:t>
                </a:r>
                <a:r>
                  <a:rPr lang="es-CO" sz="2400" i="1" dirty="0"/>
                  <a:t>f </a:t>
                </a:r>
                <a:r>
                  <a:rPr lang="es-CO" sz="2400" dirty="0"/>
                  <a:t>puede obtenerse a partir de </a:t>
                </a:r>
                <a14:m>
                  <m:oMath xmlns:m="http://schemas.openxmlformats.org/officeDocument/2006/math">
                    <m:r>
                      <a:rPr lang="es-CO" sz="2400" i="1"/>
                      <m:t>𝐹</m:t>
                    </m:r>
                    <m:d>
                      <m:dPr>
                        <m:ctrlPr>
                          <a:rPr lang="es-CO" sz="2400" i="1"/>
                        </m:ctrlPr>
                      </m:dPr>
                      <m:e>
                        <m:r>
                          <a:rPr lang="es-CO" sz="2400" i="1"/>
                          <m:t>𝑥</m:t>
                        </m:r>
                      </m:e>
                    </m:d>
                    <m:r>
                      <a:rPr lang="es-CO" sz="2400" i="1"/>
                      <m:t>+</m:t>
                    </m:r>
                    <m:r>
                      <a:rPr lang="es-CO" sz="2400" i="1"/>
                      <m:t>𝐶</m:t>
                    </m:r>
                  </m:oMath>
                </a14:m>
                <a:r>
                  <a:rPr lang="es-CO" sz="2400" dirty="0"/>
                  <a:t>, donde </a:t>
                </a:r>
                <a:r>
                  <a:rPr lang="es-CO" sz="2400" i="1" dirty="0"/>
                  <a:t>C</a:t>
                </a:r>
                <a:r>
                  <a:rPr lang="es-CO" sz="2400" dirty="0"/>
                  <a:t> es una constante arbitraria. Por tanto, se ha demostrado el teorema. </a:t>
                </a:r>
              </a:p>
            </p:txBody>
          </p:sp>
        </mc:Choice>
        <mc:Fallback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A48EF5BC-9ECC-4EB7-A057-DB14F4CA909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97280" y="1970429"/>
                <a:ext cx="10058400" cy="4023360"/>
              </a:xfrm>
              <a:blipFill>
                <a:blip r:embed="rId2"/>
                <a:stretch>
                  <a:fillRect l="-182" t="-2121" r="-1818" b="-6515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9749989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ción">
  <a:themeElements>
    <a:clrScheme name="Retrospección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50</TotalTime>
  <Words>381</Words>
  <Application>Microsoft Office PowerPoint</Application>
  <PresentationFormat>Panorámica</PresentationFormat>
  <Paragraphs>32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Calibri</vt:lpstr>
      <vt:lpstr>Calibri Light</vt:lpstr>
      <vt:lpstr>Retrospección</vt:lpstr>
      <vt:lpstr>TEOREMAS DE LA ANTIDERIVACION</vt:lpstr>
      <vt:lpstr>TEOREMA 1</vt:lpstr>
      <vt:lpstr>DEMOSTRACION</vt:lpstr>
      <vt:lpstr>TEOREMA 2</vt:lpstr>
      <vt:lpstr>DEMOSTRACION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TEOREMAS DE LA ANTIDERIVACION</dc:title>
  <dc:creator>diego mauricio calderon obando</dc:creator>
  <cp:lastModifiedBy>diego mauricio calderon obando</cp:lastModifiedBy>
  <cp:revision>12</cp:revision>
  <dcterms:created xsi:type="dcterms:W3CDTF">2018-03-18T16:31:17Z</dcterms:created>
  <dcterms:modified xsi:type="dcterms:W3CDTF">2018-03-18T17:21:34Z</dcterms:modified>
</cp:coreProperties>
</file>