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06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966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481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4052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098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37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4704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37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252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173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810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600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566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321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52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329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7AE31-07BD-4D24-A744-A5FBAAA1A67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11B2A4-048F-45DE-AE47-FD87795470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13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965269" y="901337"/>
            <a:ext cx="8595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i="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Función lineal</a:t>
            </a:r>
          </a:p>
          <a:p>
            <a:pPr algn="ctr"/>
            <a:endParaRPr lang="es-CO" sz="2400" b="1" i="0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400" b="0" i="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función lineal es del tipo:</a:t>
            </a:r>
          </a:p>
          <a:p>
            <a:r>
              <a:rPr lang="es-CO" sz="2400" b="1" i="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 = mx</a:t>
            </a:r>
          </a:p>
          <a:p>
            <a:endParaRPr lang="es-CO" sz="2400" b="0" i="0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400" b="0" i="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 gráfica es una línea recta que pasa por el origen de coordenadas.</a:t>
            </a:r>
          </a:p>
          <a:p>
            <a:endParaRPr lang="es-CO" sz="2400" b="0" i="0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400" b="0" i="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 = 2x</a:t>
            </a:r>
            <a:endParaRPr lang="es-CO" sz="24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368004"/>
              </p:ext>
            </p:extLst>
          </p:nvPr>
        </p:nvGraphicFramePr>
        <p:xfrm>
          <a:off x="2965269" y="4155657"/>
          <a:ext cx="4990014" cy="937260"/>
        </p:xfrm>
        <a:graphic>
          <a:graphicData uri="http://schemas.openxmlformats.org/drawingml/2006/table">
            <a:tbl>
              <a:tblPr/>
              <a:tblGrid>
                <a:gridCol w="831669">
                  <a:extLst>
                    <a:ext uri="{9D8B030D-6E8A-4147-A177-3AD203B41FA5}">
                      <a16:colId xmlns:a16="http://schemas.microsoft.com/office/drawing/2014/main" val="875079518"/>
                    </a:ext>
                  </a:extLst>
                </a:gridCol>
                <a:gridCol w="831669">
                  <a:extLst>
                    <a:ext uri="{9D8B030D-6E8A-4147-A177-3AD203B41FA5}">
                      <a16:colId xmlns:a16="http://schemas.microsoft.com/office/drawing/2014/main" val="3373291733"/>
                    </a:ext>
                  </a:extLst>
                </a:gridCol>
                <a:gridCol w="831669">
                  <a:extLst>
                    <a:ext uri="{9D8B030D-6E8A-4147-A177-3AD203B41FA5}">
                      <a16:colId xmlns:a16="http://schemas.microsoft.com/office/drawing/2014/main" val="1487577594"/>
                    </a:ext>
                  </a:extLst>
                </a:gridCol>
                <a:gridCol w="831669">
                  <a:extLst>
                    <a:ext uri="{9D8B030D-6E8A-4147-A177-3AD203B41FA5}">
                      <a16:colId xmlns:a16="http://schemas.microsoft.com/office/drawing/2014/main" val="2020680366"/>
                    </a:ext>
                  </a:extLst>
                </a:gridCol>
                <a:gridCol w="831669">
                  <a:extLst>
                    <a:ext uri="{9D8B030D-6E8A-4147-A177-3AD203B41FA5}">
                      <a16:colId xmlns:a16="http://schemas.microsoft.com/office/drawing/2014/main" val="3914099501"/>
                    </a:ext>
                  </a:extLst>
                </a:gridCol>
                <a:gridCol w="831669">
                  <a:extLst>
                    <a:ext uri="{9D8B030D-6E8A-4147-A177-3AD203B41FA5}">
                      <a16:colId xmlns:a16="http://schemas.microsoft.com/office/drawing/2014/main" val="13386701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b="1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8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 dirty="0">
                          <a:effectLst/>
                        </a:rPr>
                        <a:t>0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8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 dirty="0">
                          <a:effectLst/>
                        </a:rPr>
                        <a:t>1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8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2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8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3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8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4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F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717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b="1">
                          <a:solidFill>
                            <a:srgbClr val="000000"/>
                          </a:solidFill>
                          <a:effectLst/>
                        </a:rPr>
                        <a:t>y = 2x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7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0</a:t>
                      </a:r>
                    </a:p>
                  </a:txBody>
                  <a:tcPr marL="95250" marR="95250" marT="28575" marB="28575" anchor="ctr">
                    <a:lnL w="9525" cap="flat" cmpd="sng" algn="ctr">
                      <a:solidFill>
                        <a:srgbClr val="C9DC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="1" dirty="0">
                          <a:effectLst/>
                        </a:rPr>
                        <a:t>2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4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="1">
                          <a:effectLst/>
                        </a:rPr>
                        <a:t>6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="1" dirty="0">
                          <a:effectLst/>
                        </a:rPr>
                        <a:t>8</a:t>
                      </a:r>
                    </a:p>
                  </a:txBody>
                  <a:tcPr marL="95250" marR="9525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171314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38200" y="3670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s-CO" altLang="es-C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540" y="3313481"/>
            <a:ext cx="2638694" cy="3354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75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3047999" y="718457"/>
            <a:ext cx="842119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PENDIENTE</a:t>
            </a:r>
          </a:p>
          <a:p>
            <a:pPr algn="ctr"/>
            <a:endParaRPr lang="es-CO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 es la pendiente de la recta.</a:t>
            </a:r>
          </a:p>
          <a:p>
            <a:endParaRPr lang="es-CO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pendiente es la inclinación de la recta con respecto al eje de abscisas.</a:t>
            </a:r>
          </a:p>
          <a:p>
            <a:endParaRPr lang="es-CO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 m &gt; 0 la función es creciente y el ángulo que forma la recta con la parte positiva del eje OX es agudo.</a:t>
            </a:r>
            <a:endParaRPr lang="es-CO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169" y="3840480"/>
            <a:ext cx="4529002" cy="26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16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997235" y="757646"/>
            <a:ext cx="76809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 </a:t>
            </a:r>
            <a:r>
              <a:rPr lang="es-CO" sz="2800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 &lt; 0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la función es decreciente y el ángulo que forma la recta con la parte positiva del eje OX es obtuso.</a:t>
            </a:r>
            <a:endParaRPr lang="es-CO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060" y="2636248"/>
            <a:ext cx="3320687" cy="319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32819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93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2018-03-20T07:52:56Z</dcterms:created>
  <dcterms:modified xsi:type="dcterms:W3CDTF">2018-03-20T08:00:41Z</dcterms:modified>
</cp:coreProperties>
</file>