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A46-4D19-407A-AA91-6C7FFA8FCF1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1EF-9730-4E74-8C70-C0129F9FD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1872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A46-4D19-407A-AA91-6C7FFA8FCF1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1EF-9730-4E74-8C70-C0129F9FD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87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A46-4D19-407A-AA91-6C7FFA8FCF1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1EF-9730-4E74-8C70-C0129F9FD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46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A46-4D19-407A-AA91-6C7FFA8FCF1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1EF-9730-4E74-8C70-C0129F9FD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1543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A46-4D19-407A-AA91-6C7FFA8FCF1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1EF-9730-4E74-8C70-C0129F9FD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116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A46-4D19-407A-AA91-6C7FFA8FCF1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1EF-9730-4E74-8C70-C0129F9FD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86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A46-4D19-407A-AA91-6C7FFA8FCF1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1EF-9730-4E74-8C70-C0129F9FD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3055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A46-4D19-407A-AA91-6C7FFA8FCF1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1EF-9730-4E74-8C70-C0129F9FD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610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A46-4D19-407A-AA91-6C7FFA8FCF1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1EF-9730-4E74-8C70-C0129F9FD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046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A46-4D19-407A-AA91-6C7FFA8FCF1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1EF-9730-4E74-8C70-C0129F9FD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35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F9A46-4D19-407A-AA91-6C7FFA8FCF1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41EF-9730-4E74-8C70-C0129F9FD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073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F9A46-4D19-407A-AA91-6C7FFA8FCF1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D41EF-9730-4E74-8C70-C0129F9FD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886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27243" t="16161" r="8001" b="14375"/>
          <a:stretch/>
        </p:blipFill>
        <p:spPr>
          <a:xfrm>
            <a:off x="1606731" y="457201"/>
            <a:ext cx="9725110" cy="586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10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9006"/>
            <a:ext cx="10515600" cy="5967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b="1" dirty="0" smtClean="0"/>
              <a:t>Las características generales de las funciones logarítmicas son:</a:t>
            </a:r>
          </a:p>
          <a:p>
            <a:pPr marL="0" indent="0">
              <a:buNone/>
            </a:pPr>
            <a:endParaRPr lang="es-CO" sz="1200" b="1" dirty="0" smtClean="0"/>
          </a:p>
          <a:p>
            <a:pPr marL="457200" indent="-457200">
              <a:buAutoNum type="arabicParenR"/>
            </a:pPr>
            <a:r>
              <a:rPr lang="es-CO" sz="2400" dirty="0" smtClean="0"/>
              <a:t>El dominio de una función logarítmica son los números reales positivos:    </a:t>
            </a:r>
            <a:r>
              <a:rPr lang="es-CO" sz="2400" dirty="0" err="1" smtClean="0"/>
              <a:t>Dom</a:t>
            </a:r>
            <a:r>
              <a:rPr lang="es-CO" sz="2400" dirty="0" smtClean="0"/>
              <a:t>(f) = (0. + ∞) .</a:t>
            </a:r>
          </a:p>
          <a:p>
            <a:pPr marL="0" indent="0">
              <a:buNone/>
            </a:pPr>
            <a:r>
              <a:rPr lang="es-CO" sz="2400" dirty="0" smtClean="0"/>
              <a:t>2) Su recorrido es R:    </a:t>
            </a:r>
            <a:r>
              <a:rPr lang="es-CO" sz="2400" dirty="0" err="1" smtClean="0"/>
              <a:t>Im</a:t>
            </a:r>
            <a:r>
              <a:rPr lang="es-CO" sz="2400" dirty="0" smtClean="0"/>
              <a:t>(f) = R .</a:t>
            </a:r>
          </a:p>
          <a:p>
            <a:pPr marL="0" indent="0">
              <a:buNone/>
            </a:pPr>
            <a:r>
              <a:rPr lang="es-CO" sz="2400" dirty="0" smtClean="0"/>
              <a:t>3) Son funciones continuas.</a:t>
            </a:r>
          </a:p>
          <a:p>
            <a:pPr marL="0" indent="0">
              <a:buNone/>
            </a:pPr>
            <a:r>
              <a:rPr lang="es-CO" sz="2400" dirty="0" smtClean="0"/>
              <a:t>4) Como   loga1 = 0 , la función siempre pasa por el punto   (1, 0) .</a:t>
            </a:r>
          </a:p>
          <a:p>
            <a:pPr marL="0" indent="0">
              <a:buNone/>
            </a:pPr>
            <a:r>
              <a:rPr lang="es-CO" sz="2400" dirty="0" smtClean="0"/>
              <a:t> La función corta el eje X en el punto   (1, 0)   y no corta el eje Y.</a:t>
            </a:r>
          </a:p>
          <a:p>
            <a:pPr marL="0" indent="0">
              <a:buNone/>
            </a:pPr>
            <a:r>
              <a:rPr lang="es-CO" sz="2400" dirty="0" smtClean="0"/>
              <a:t>5) Como   </a:t>
            </a:r>
            <a:r>
              <a:rPr lang="es-CO" sz="2400" dirty="0" err="1" smtClean="0"/>
              <a:t>logaa</a:t>
            </a:r>
            <a:r>
              <a:rPr lang="es-CO" sz="2400" dirty="0" smtClean="0"/>
              <a:t> = 1 , la función siempre pasa por el punto   (a, 1) .</a:t>
            </a:r>
          </a:p>
          <a:p>
            <a:pPr marL="0" indent="0">
              <a:buNone/>
            </a:pPr>
            <a:r>
              <a:rPr lang="es-CO" sz="2400" dirty="0" smtClean="0"/>
              <a:t>6) Si   a &gt; 1   la función es creciente.</a:t>
            </a:r>
          </a:p>
          <a:p>
            <a:pPr marL="0" indent="0">
              <a:buNone/>
            </a:pPr>
            <a:r>
              <a:rPr lang="es-CO" sz="2400" dirty="0" smtClean="0"/>
              <a:t>   Si   0 &lt; a &lt; 1   la función es decreciente.</a:t>
            </a:r>
          </a:p>
        </p:txBody>
      </p:sp>
    </p:spTree>
    <p:extLst>
      <p:ext uri="{BB962C8B-B14F-4D97-AF65-F5344CB8AC3E}">
        <p14:creationId xmlns:p14="http://schemas.microsoft.com/office/powerpoint/2010/main" val="2355013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75211"/>
            <a:ext cx="10515600" cy="5301752"/>
          </a:xfrm>
        </p:spPr>
        <p:txBody>
          <a:bodyPr/>
          <a:lstStyle/>
          <a:p>
            <a:pPr marL="0" indent="0">
              <a:buNone/>
            </a:pPr>
            <a:r>
              <a:rPr lang="es-CO" dirty="0" smtClean="0"/>
              <a:t>7) Son convexas si   a &gt; 1 .</a:t>
            </a:r>
          </a:p>
          <a:p>
            <a:pPr marL="0" indent="0">
              <a:buNone/>
            </a:pPr>
            <a:r>
              <a:rPr lang="es-CO" dirty="0" smtClean="0"/>
              <a:t>   Son cóncavas si   0 &lt; a &lt; 1 .</a:t>
            </a:r>
          </a:p>
          <a:p>
            <a:pPr marL="0" indent="0">
              <a:buNone/>
            </a:pPr>
            <a:r>
              <a:rPr lang="es-CO" dirty="0" smtClean="0"/>
              <a:t>8) El eje Y es una asíntota vertical.</a:t>
            </a:r>
          </a:p>
          <a:p>
            <a:pPr marL="0" indent="0">
              <a:buNone/>
            </a:pPr>
            <a:r>
              <a:rPr lang="es-CO" dirty="0" smtClean="0"/>
              <a:t>Si  a &gt; 1 : 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Cuando x → 0 + , entonces log a x → - ∞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Si  0 &lt; a &lt; 1 :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Cuando x → 0 + , entonces log a x → + ∞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15953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66206"/>
            <a:ext cx="10515600" cy="5510757"/>
          </a:xfrm>
        </p:spPr>
        <p:txBody>
          <a:bodyPr/>
          <a:lstStyle/>
          <a:p>
            <a:pPr marL="0" indent="0">
              <a:buNone/>
            </a:pPr>
            <a:r>
              <a:rPr lang="es-CO" dirty="0" smtClean="0"/>
              <a:t>Ejemplo:</a:t>
            </a: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827" y="474772"/>
            <a:ext cx="8333287" cy="603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362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203</Words>
  <Application>Microsoft Office PowerPoint</Application>
  <PresentationFormat>Panorámica</PresentationFormat>
  <Paragraphs>21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2</cp:revision>
  <dcterms:created xsi:type="dcterms:W3CDTF">2018-03-20T16:32:12Z</dcterms:created>
  <dcterms:modified xsi:type="dcterms:W3CDTF">2018-03-21T00:00:40Z</dcterms:modified>
</cp:coreProperties>
</file>