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3417954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2986854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34A3-E239-4316-81FD-5C230F83F461}"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7731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3157229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34A3-E239-4316-81FD-5C230F83F461}"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646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3274094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96273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360605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11521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6EECC2-0762-4116-BE85-830EDA1F0FC1}" type="datetimeFigureOut">
              <a:rPr lang="es-CO" smtClean="0"/>
              <a:t>20/03/2018</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275358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406388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16EECC2-0762-4116-BE85-830EDA1F0FC1}" type="datetimeFigureOut">
              <a:rPr lang="es-CO" smtClean="0"/>
              <a:t>20/03/2018</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1210982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16EECC2-0762-4116-BE85-830EDA1F0FC1}" type="datetimeFigureOut">
              <a:rPr lang="es-CO" smtClean="0"/>
              <a:t>20/03/2018</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584106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EECC2-0762-4116-BE85-830EDA1F0FC1}" type="datetimeFigureOut">
              <a:rPr lang="es-CO" smtClean="0"/>
              <a:t>20/03/2018</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334120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232206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6EECC2-0762-4116-BE85-830EDA1F0FC1}" type="datetimeFigureOut">
              <a:rPr lang="es-CO" smtClean="0"/>
              <a:t>20/03/2018</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34A3-E239-4316-81FD-5C230F83F461}" type="slidenum">
              <a:rPr lang="es-CO" smtClean="0"/>
              <a:t>‹Nº›</a:t>
            </a:fld>
            <a:endParaRPr lang="es-CO"/>
          </a:p>
        </p:txBody>
      </p:sp>
    </p:spTree>
    <p:extLst>
      <p:ext uri="{BB962C8B-B14F-4D97-AF65-F5344CB8AC3E}">
        <p14:creationId xmlns:p14="http://schemas.microsoft.com/office/powerpoint/2010/main" val="40532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6EECC2-0762-4116-BE85-830EDA1F0FC1}" type="datetimeFigureOut">
              <a:rPr lang="es-CO" smtClean="0"/>
              <a:t>20/03/2018</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9834A3-E239-4316-81FD-5C230F83F461}" type="slidenum">
              <a:rPr lang="es-CO" smtClean="0"/>
              <a:t>‹Nº›</a:t>
            </a:fld>
            <a:endParaRPr lang="es-CO"/>
          </a:p>
        </p:txBody>
      </p:sp>
    </p:spTree>
    <p:extLst>
      <p:ext uri="{BB962C8B-B14F-4D97-AF65-F5344CB8AC3E}">
        <p14:creationId xmlns:p14="http://schemas.microsoft.com/office/powerpoint/2010/main" val="3425119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a:xfrm>
            <a:off x="2574388" y="488230"/>
            <a:ext cx="9214338" cy="5307659"/>
          </a:xfrm>
        </p:spPr>
        <p:txBody>
          <a:bodyPr/>
          <a:lstStyle/>
          <a:p>
            <a:pPr marL="0" indent="0" algn="ctr">
              <a:buNone/>
            </a:pPr>
            <a:r>
              <a:rPr lang="es-CO" b="1" dirty="0" smtClean="0"/>
              <a:t>FUNCION RACIONAL</a:t>
            </a:r>
          </a:p>
          <a:p>
            <a:pPr marL="0" indent="0" algn="ctr">
              <a:buNone/>
            </a:pPr>
            <a:endParaRPr lang="es-CO" b="1" dirty="0" smtClean="0"/>
          </a:p>
          <a:p>
            <a:pPr marL="0" indent="0">
              <a:buNone/>
            </a:pPr>
            <a:r>
              <a:rPr lang="es-CO" dirty="0" smtClean="0">
                <a:latin typeface="+mj-lt"/>
              </a:rPr>
              <a:t>Una función racional está definida como el cociente de polinomios en los cuales el denominador tiene un grado de por lo menos 1. En otras palabras, debe haber una variable en el denominador.</a:t>
            </a:r>
          </a:p>
          <a:p>
            <a:pPr marL="0" indent="0">
              <a:buNone/>
            </a:pPr>
            <a:endParaRPr lang="es-CO" dirty="0">
              <a:latin typeface="+mj-lt"/>
            </a:endParaRPr>
          </a:p>
          <a:p>
            <a:pPr marL="0" indent="0">
              <a:buNone/>
            </a:pPr>
            <a:endParaRPr lang="es-CO" dirty="0" smtClean="0">
              <a:latin typeface="+mj-lt"/>
            </a:endParaRPr>
          </a:p>
          <a:p>
            <a:pPr marL="0" indent="0">
              <a:buNone/>
            </a:pPr>
            <a:endParaRPr lang="es-CO" dirty="0">
              <a:latin typeface="+mj-lt"/>
            </a:endParaRPr>
          </a:p>
          <a:p>
            <a:pPr marL="0" indent="0">
              <a:buNone/>
            </a:pPr>
            <a:endParaRPr lang="es-CO" dirty="0" smtClean="0">
              <a:latin typeface="+mj-lt"/>
            </a:endParaRPr>
          </a:p>
          <a:p>
            <a:pPr marL="0" indent="0">
              <a:buNone/>
            </a:pPr>
            <a:r>
              <a:rPr lang="es-CO" dirty="0" smtClean="0">
                <a:latin typeface="+mj-lt"/>
              </a:rPr>
              <a:t>Ejemplos:</a:t>
            </a:r>
            <a:endParaRPr lang="es-CO" dirty="0">
              <a:latin typeface="+mj-lt"/>
            </a:endParaRPr>
          </a:p>
        </p:txBody>
      </p:sp>
      <p:sp>
        <p:nvSpPr>
          <p:cNvPr id="5" name="Rectangle 1"/>
          <p:cNvSpPr>
            <a:spLocks noChangeArrowheads="1"/>
          </p:cNvSpPr>
          <p:nvPr/>
        </p:nvSpPr>
        <p:spPr bwMode="auto">
          <a:xfrm>
            <a:off x="2276768" y="2935283"/>
            <a:ext cx="8304333"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b="0" i="0" u="none" strike="noStrike" cap="none" normalizeH="0" baseline="0" dirty="0" smtClean="0">
                <a:ln>
                  <a:noFill/>
                </a:ln>
                <a:solidFill>
                  <a:srgbClr val="393939"/>
                </a:solidFill>
                <a:effectLst/>
                <a:latin typeface="+mn-lt"/>
              </a:rPr>
              <a:t>La forma general de una función racional es </a:t>
            </a:r>
            <a:r>
              <a:rPr kumimoji="0" lang="es-CO" altLang="es-CO" b="0" i="0" u="none" strike="noStrike" cap="none" normalizeH="0" baseline="0" dirty="0" smtClean="0">
                <a:ln>
                  <a:noFill/>
                </a:ln>
                <a:solidFill>
                  <a:schemeClr val="tx1"/>
                </a:solidFill>
                <a:effectLst/>
                <a:latin typeface="+mn-lt"/>
              </a:rPr>
              <a:t>  </a:t>
            </a:r>
            <a:r>
              <a:rPr kumimoji="0" lang="es-CO" altLang="es-CO" b="0" i="0" u="none" strike="noStrike" cap="none" normalizeH="0" baseline="0" dirty="0" smtClean="0">
                <a:ln>
                  <a:noFill/>
                </a:ln>
                <a:solidFill>
                  <a:srgbClr val="393939"/>
                </a:solidFill>
                <a:effectLst/>
                <a:latin typeface="+mn-lt"/>
              </a:rPr>
              <a:t>         , donde </a:t>
            </a:r>
            <a:r>
              <a:rPr kumimoji="0" lang="es-CO" altLang="es-CO" b="0" i="1" u="none" strike="noStrike" cap="none" normalizeH="0" baseline="0" dirty="0" smtClean="0">
                <a:ln>
                  <a:noFill/>
                </a:ln>
                <a:solidFill>
                  <a:srgbClr val="393939"/>
                </a:solidFill>
                <a:effectLst/>
                <a:latin typeface="+mn-lt"/>
              </a:rPr>
              <a:t>p </a:t>
            </a:r>
            <a:r>
              <a:rPr kumimoji="0" lang="es-CO" altLang="es-CO" b="0" i="0" u="none" strike="noStrike" cap="none" normalizeH="0" baseline="0" dirty="0" smtClean="0">
                <a:ln>
                  <a:noFill/>
                </a:ln>
                <a:solidFill>
                  <a:srgbClr val="393939"/>
                </a:solidFill>
                <a:effectLst/>
                <a:latin typeface="+mn-lt"/>
              </a:rPr>
              <a:t>( </a:t>
            </a:r>
            <a:r>
              <a:rPr kumimoji="0" lang="es-CO" altLang="es-CO" b="0" i="1" u="none" strike="noStrike" cap="none" normalizeH="0" baseline="0" dirty="0" smtClean="0">
                <a:ln>
                  <a:noFill/>
                </a:ln>
                <a:solidFill>
                  <a:srgbClr val="393939"/>
                </a:solidFill>
                <a:effectLst/>
                <a:latin typeface="+mn-lt"/>
              </a:rPr>
              <a:t>x </a:t>
            </a:r>
            <a:r>
              <a:rPr kumimoji="0" lang="es-CO" altLang="es-CO" b="0" i="0" u="none" strike="noStrike" cap="none" normalizeH="0" baseline="0" dirty="0" smtClean="0">
                <a:ln>
                  <a:noFill/>
                </a:ln>
                <a:solidFill>
                  <a:srgbClr val="393939"/>
                </a:solidFill>
                <a:effectLst/>
                <a:latin typeface="+mn-lt"/>
              </a:rPr>
              <a:t>) y </a:t>
            </a:r>
            <a:r>
              <a:rPr kumimoji="0" lang="es-CO" altLang="es-CO" b="0" i="1" u="none" strike="noStrike" cap="none" normalizeH="0" baseline="0" dirty="0" smtClean="0">
                <a:ln>
                  <a:noFill/>
                </a:ln>
                <a:solidFill>
                  <a:srgbClr val="393939"/>
                </a:solidFill>
                <a:effectLst/>
                <a:latin typeface="+mn-lt"/>
              </a:rPr>
              <a:t>q </a:t>
            </a:r>
            <a:r>
              <a:rPr kumimoji="0" lang="es-CO" altLang="es-CO" b="0" i="0" u="none" strike="noStrike" cap="none" normalizeH="0" baseline="0" dirty="0" smtClean="0">
                <a:ln>
                  <a:noFill/>
                </a:ln>
                <a:solidFill>
                  <a:srgbClr val="393939"/>
                </a:solidFill>
                <a:effectLst/>
                <a:latin typeface="+mn-lt"/>
              </a:rPr>
              <a:t>( </a:t>
            </a:r>
            <a:r>
              <a:rPr kumimoji="0" lang="es-CO" altLang="es-CO" b="0" i="1" u="none" strike="noStrike" cap="none" normalizeH="0" baseline="0" dirty="0" smtClean="0">
                <a:ln>
                  <a:noFill/>
                </a:ln>
                <a:solidFill>
                  <a:srgbClr val="393939"/>
                </a:solidFill>
                <a:effectLst/>
                <a:latin typeface="+mn-lt"/>
              </a:rPr>
              <a:t>x </a:t>
            </a:r>
            <a:r>
              <a:rPr kumimoji="0" lang="es-CO" altLang="es-CO" b="0" i="0" u="none" strike="noStrike" cap="none" normalizeH="0" baseline="0" dirty="0" smtClean="0">
                <a:ln>
                  <a:noFill/>
                </a:ln>
                <a:solidFill>
                  <a:srgbClr val="393939"/>
                </a:solidFill>
                <a:effectLst/>
                <a:latin typeface="+mn-lt"/>
              </a:rPr>
              <a:t>) son polinomios y </a:t>
            </a:r>
            <a:r>
              <a:rPr kumimoji="0" lang="es-CO" altLang="es-CO" b="0" i="1" u="none" strike="noStrike" cap="none" normalizeH="0" baseline="0" dirty="0" smtClean="0">
                <a:ln>
                  <a:noFill/>
                </a:ln>
                <a:solidFill>
                  <a:srgbClr val="393939"/>
                </a:solidFill>
                <a:effectLst/>
                <a:latin typeface="+mn-lt"/>
              </a:rPr>
              <a:t>q </a:t>
            </a:r>
            <a:r>
              <a:rPr kumimoji="0" lang="es-CO" altLang="es-CO" b="0" i="0" u="none" strike="noStrike" cap="none" normalizeH="0" baseline="0" dirty="0" smtClean="0">
                <a:ln>
                  <a:noFill/>
                </a:ln>
                <a:solidFill>
                  <a:srgbClr val="393939"/>
                </a:solidFill>
                <a:effectLst/>
                <a:latin typeface="+mn-lt"/>
              </a:rPr>
              <a:t>( </a:t>
            </a:r>
            <a:r>
              <a:rPr kumimoji="0" lang="es-CO" altLang="es-CO" b="0" i="1" u="none" strike="noStrike" cap="none" normalizeH="0" baseline="0" dirty="0" smtClean="0">
                <a:ln>
                  <a:noFill/>
                </a:ln>
                <a:solidFill>
                  <a:srgbClr val="393939"/>
                </a:solidFill>
                <a:effectLst/>
                <a:latin typeface="+mn-lt"/>
              </a:rPr>
              <a:t>x </a:t>
            </a:r>
            <a:r>
              <a:rPr kumimoji="0" lang="es-CO" altLang="es-CO" b="0" i="0" u="none" strike="noStrike" cap="none" normalizeH="0" baseline="0" dirty="0" smtClean="0">
                <a:ln>
                  <a:noFill/>
                </a:ln>
                <a:solidFill>
                  <a:srgbClr val="393939"/>
                </a:solidFill>
                <a:effectLst/>
                <a:latin typeface="+mn-lt"/>
              </a:rPr>
              <a:t>) ≠ 0</a:t>
            </a:r>
            <a:r>
              <a:rPr kumimoji="0" lang="es-CO" altLang="es-CO" sz="1200" b="0" i="0" u="none" strike="noStrike" cap="none" normalizeH="0" baseline="0" dirty="0" smtClean="0">
                <a:ln>
                  <a:noFill/>
                </a:ln>
                <a:solidFill>
                  <a:srgbClr val="393939"/>
                </a:solidFill>
                <a:effectLst/>
                <a:latin typeface="Noto Sans"/>
              </a:rPr>
              <a:t>.</a:t>
            </a:r>
            <a:r>
              <a:rPr kumimoji="0" lang="es-CO" altLang="es-CO" sz="1100" b="0" i="0" u="none" strike="noStrike" cap="none" normalizeH="0" baseline="0" dirty="0" smtClean="0">
                <a:ln>
                  <a:noFill/>
                </a:ln>
                <a:solidFill>
                  <a:schemeClr val="tx1"/>
                </a:solidFill>
                <a:effectLst/>
              </a:rPr>
              <a:t> </a:t>
            </a:r>
            <a:endParaRPr kumimoji="0" lang="es-CO" altLang="es-CO" sz="1800" b="0" i="0" u="none" strike="noStrike" cap="none" normalizeH="0" baseline="0" dirty="0" smtClean="0">
              <a:ln>
                <a:noFill/>
              </a:ln>
              <a:solidFill>
                <a:schemeClr val="tx1"/>
              </a:solidFill>
              <a:effectLst/>
              <a:latin typeface="Arial" panose="020B0604020202020204" pitchFamily="34" charset="0"/>
            </a:endParaRPr>
          </a:p>
        </p:txBody>
      </p:sp>
      <p:pic>
        <p:nvPicPr>
          <p:cNvPr id="2050" name="Picture 2" descr="https://www.varsitytutors.com/assets/vt-hotmath-legacy/hotmath_help/spanish/topics/rational-functions/image0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6861" y="2763636"/>
            <a:ext cx="395677" cy="81797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www.varsitytutors.com/assets/vt-hotmath-legacy/hotmath_help/spanish/topics/rational-functions/image00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719" y="4718573"/>
            <a:ext cx="2828870" cy="711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1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630659" y="930454"/>
            <a:ext cx="9046698" cy="5655530"/>
          </a:xfrm>
        </p:spPr>
        <p:txBody>
          <a:bodyPr/>
          <a:lstStyle/>
          <a:p>
            <a:pPr marL="0" indent="0">
              <a:buNone/>
            </a:pPr>
            <a:r>
              <a:rPr lang="es-CO" dirty="0" smtClean="0"/>
              <a:t>La función padre de una función racional es              y la gráfica es una hipérbola .</a:t>
            </a:r>
          </a:p>
          <a:p>
            <a:pPr marL="0" indent="0">
              <a:buNone/>
            </a:pPr>
            <a:endParaRPr lang="es-CO" dirty="0"/>
          </a:p>
          <a:p>
            <a:pPr marL="0" indent="0">
              <a:buNone/>
            </a:pPr>
            <a:endParaRPr lang="es-CO" dirty="0" smtClean="0"/>
          </a:p>
          <a:p>
            <a:pPr marL="0" indent="0">
              <a:buNone/>
            </a:pPr>
            <a:endParaRPr lang="es-CO" dirty="0"/>
          </a:p>
          <a:p>
            <a:pPr marL="0" indent="0">
              <a:buNone/>
            </a:pPr>
            <a:endParaRPr lang="es-CO" dirty="0" smtClean="0"/>
          </a:p>
          <a:p>
            <a:pPr marL="0" indent="0">
              <a:buNone/>
            </a:pPr>
            <a:endParaRPr lang="es-CO" dirty="0"/>
          </a:p>
          <a:p>
            <a:pPr marL="0" indent="0">
              <a:buNone/>
            </a:pPr>
            <a:endParaRPr lang="es-CO" dirty="0" smtClean="0"/>
          </a:p>
          <a:p>
            <a:pPr marL="0" indent="0">
              <a:buNone/>
            </a:pPr>
            <a:endParaRPr lang="es-CO" dirty="0"/>
          </a:p>
          <a:p>
            <a:pPr marL="0" indent="0">
              <a:buNone/>
            </a:pPr>
            <a:endParaRPr lang="es-CO" dirty="0" smtClean="0"/>
          </a:p>
          <a:p>
            <a:pPr marL="0" indent="0">
              <a:buNone/>
            </a:pPr>
            <a:r>
              <a:rPr lang="es-CO" dirty="0" smtClean="0"/>
              <a:t>El dominio y rango es el conjunto de todos los números reales excepto 0.</a:t>
            </a:r>
            <a:endParaRPr lang="es-CO" dirty="0"/>
          </a:p>
        </p:txBody>
      </p:sp>
      <p:pic>
        <p:nvPicPr>
          <p:cNvPr id="3074" name="Picture 2" descr="https://www.varsitytutors.com/assets/vt-hotmath-legacy/hotmath_help/spanish/topics/rational-functions/image0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1763" y="897710"/>
            <a:ext cx="757052" cy="492686"/>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a:blip r:embed="rId3"/>
          <a:stretch>
            <a:fillRect/>
          </a:stretch>
        </p:blipFill>
        <p:spPr>
          <a:xfrm>
            <a:off x="4864263" y="1589648"/>
            <a:ext cx="2857500" cy="2857500"/>
          </a:xfrm>
          <a:prstGeom prst="rect">
            <a:avLst/>
          </a:prstGeom>
        </p:spPr>
      </p:pic>
      <p:pic>
        <p:nvPicPr>
          <p:cNvPr id="3076" name="Picture 4" descr="https://www.varsitytutors.com/assets/vt-hotmath-legacy/hotmath_help/spanish/topics/rational-functions/image005-spanish.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4590" y="5688076"/>
            <a:ext cx="1769924" cy="698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74509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49</Words>
  <Application>Microsoft Office PowerPoint</Application>
  <PresentationFormat>Panorámica</PresentationFormat>
  <Paragraphs>19</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Century Gothic</vt:lpstr>
      <vt:lpstr>Noto Sans</vt:lpstr>
      <vt:lpstr>Wingdings 3</vt:lpstr>
      <vt:lpstr>Espiral</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dc:creator>
  <cp:lastModifiedBy>DANIEL</cp:lastModifiedBy>
  <cp:revision>5</cp:revision>
  <dcterms:created xsi:type="dcterms:W3CDTF">2018-03-20T15:00:02Z</dcterms:created>
  <dcterms:modified xsi:type="dcterms:W3CDTF">2018-03-20T15:31:34Z</dcterms:modified>
</cp:coreProperties>
</file>