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16283" y="825981"/>
            <a:ext cx="711624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FUNCIONES</a:t>
            </a:r>
          </a:p>
          <a:p>
            <a:pPr algn="ctr"/>
            <a:r>
              <a:rPr lang="es-E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RACIONALES</a:t>
            </a:r>
            <a:endParaRPr lang="es-E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959" y="2226365"/>
            <a:ext cx="4832478" cy="40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853" y="0"/>
            <a:ext cx="9875520" cy="1356360"/>
          </a:xfrm>
        </p:spPr>
        <p:txBody>
          <a:bodyPr/>
          <a:lstStyle/>
          <a:p>
            <a:r>
              <a:rPr lang="es-CO" dirty="0" smtClean="0"/>
              <a:t>¿Qué es?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47" y="1156253"/>
            <a:ext cx="7855227" cy="5284304"/>
          </a:xfrm>
        </p:spPr>
        <p:txBody>
          <a:bodyPr>
            <a:norm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Una función racional f(x) es el cociente de dos polinomios. La palabra racional hace referencia a que esta función es una razón.</a:t>
            </a:r>
          </a:p>
          <a:p>
            <a:pPr algn="just"/>
            <a:endParaRPr lang="es-CO" dirty="0" smtClean="0"/>
          </a:p>
          <a:p>
            <a:pPr marL="45720" indent="0" algn="just">
              <a:buNone/>
            </a:pPr>
            <a:endParaRPr lang="es-CO" dirty="0" smtClean="0"/>
          </a:p>
          <a:p>
            <a:pPr algn="just"/>
            <a:r>
              <a:rPr lang="es-CO" dirty="0">
                <a:solidFill>
                  <a:schemeClr val="tx1"/>
                </a:solidFill>
              </a:rPr>
              <a:t>P(x) es </a:t>
            </a:r>
            <a:r>
              <a:rPr lang="es-CO" dirty="0" smtClean="0">
                <a:solidFill>
                  <a:schemeClr val="tx1"/>
                </a:solidFill>
              </a:rPr>
              <a:t>el </a:t>
            </a:r>
            <a:r>
              <a:rPr lang="es-CO" dirty="0">
                <a:solidFill>
                  <a:schemeClr val="tx1"/>
                </a:solidFill>
              </a:rPr>
              <a:t>polinomio del numerador y Q(x) el del denominador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O" dirty="0">
                <a:solidFill>
                  <a:schemeClr val="tx1"/>
                </a:solidFill>
              </a:rPr>
              <a:t>El dominio de una función racional son todos los números reales los valores de la variable x que anulan el denominador (Q(x)) = 0), es decir, excepto las raíces del polinomio correspondiente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gráfica de estas funciones, si el polinomio del denominador Q(x) es de grado 1, es una hipérbola: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722" t="42980" r="31667" b="45607"/>
          <a:stretch/>
        </p:blipFill>
        <p:spPr>
          <a:xfrm>
            <a:off x="2062368" y="1895689"/>
            <a:ext cx="2040836" cy="11278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9185" t="25951" r="25657" b="68614"/>
          <a:stretch/>
        </p:blipFill>
        <p:spPr>
          <a:xfrm>
            <a:off x="742123" y="4598505"/>
            <a:ext cx="5237259" cy="6361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3686" t="35009" r="24027" b="21512"/>
          <a:stretch/>
        </p:blipFill>
        <p:spPr>
          <a:xfrm>
            <a:off x="8344728" y="1720463"/>
            <a:ext cx="3419061" cy="41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851" y="357808"/>
            <a:ext cx="11592339" cy="1356360"/>
          </a:xfrm>
        </p:spPr>
        <p:txBody>
          <a:bodyPr/>
          <a:lstStyle/>
          <a:p>
            <a:pPr algn="ctr"/>
            <a:r>
              <a:rPr lang="es-CO" dirty="0"/>
              <a:t>Existen varios casos particulares de funciones </a:t>
            </a:r>
            <a:r>
              <a:rPr lang="es-CO" dirty="0" smtClean="0"/>
              <a:t>racionales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851" y="1714168"/>
            <a:ext cx="11367051" cy="4620371"/>
          </a:xfrm>
        </p:spPr>
        <p:txBody>
          <a:bodyPr/>
          <a:lstStyle/>
          <a:p>
            <a:pPr marL="45720" indent="0" algn="just">
              <a:buNone/>
            </a:pPr>
            <a:r>
              <a:rPr lang="es-CO" dirty="0" smtClean="0">
                <a:solidFill>
                  <a:srgbClr val="FF0000"/>
                </a:solidFill>
              </a:rPr>
              <a:t>FUNCIONES DE PROPORCIONALIDAD INVERSA:</a:t>
            </a:r>
          </a:p>
          <a:p>
            <a:pPr algn="just"/>
            <a:r>
              <a:rPr lang="es-CO" dirty="0">
                <a:solidFill>
                  <a:schemeClr val="tx1"/>
                </a:solidFill>
              </a:rPr>
              <a:t>Una función es de proporcionalidad inversa cuando la relación entre las variables es de proporcionalidad inversa, es decir, cuando la variable dependiente y es igual a una constante dividida por la variable independiente x. Su expresión es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El dominio de la función de proporcionalidad inversa es todos los reales menos el 0: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145" t="54937" r="29121" b="31073"/>
          <a:stretch/>
        </p:blipFill>
        <p:spPr>
          <a:xfrm>
            <a:off x="721217" y="3483605"/>
            <a:ext cx="2962141" cy="11710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5114" t="39745" r="29940" b="51276"/>
          <a:stretch/>
        </p:blipFill>
        <p:spPr>
          <a:xfrm>
            <a:off x="721217" y="5293388"/>
            <a:ext cx="2472744" cy="8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7" y="373487"/>
            <a:ext cx="11346287" cy="6104586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Su gráfica es una hipérbola con asíntotas los ejes de coordenadas X e Y. Su gráfica es simétrica respecto al origen de coordenadas (0,0).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66" t="23723" r="22168" b="13480"/>
          <a:stretch/>
        </p:blipFill>
        <p:spPr>
          <a:xfrm>
            <a:off x="600501" y="1349397"/>
            <a:ext cx="7028597" cy="51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5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373" y="378726"/>
            <a:ext cx="11412940" cy="6117608"/>
          </a:xfrm>
        </p:spPr>
        <p:txBody>
          <a:bodyPr/>
          <a:lstStyle/>
          <a:p>
            <a:pPr marL="45720" indent="0">
              <a:buNone/>
            </a:pPr>
            <a:r>
              <a:rPr lang="es-CO" sz="2400" dirty="0" smtClean="0">
                <a:solidFill>
                  <a:srgbClr val="FF0000"/>
                </a:solidFill>
              </a:rPr>
              <a:t>FUNCIONES DEL TIPO </a:t>
            </a:r>
            <a:r>
              <a:rPr lang="es-CO" dirty="0" smtClean="0">
                <a:solidFill>
                  <a:srgbClr val="FF0000"/>
                </a:solidFill>
              </a:rPr>
              <a:t>(</a:t>
            </a:r>
            <a:r>
              <a:rPr lang="es-CO" dirty="0" err="1">
                <a:solidFill>
                  <a:srgbClr val="FF0000"/>
                </a:solidFill>
              </a:rPr>
              <a:t>ax+b</a:t>
            </a:r>
            <a:r>
              <a:rPr lang="es-CO" dirty="0">
                <a:solidFill>
                  <a:srgbClr val="FF0000"/>
                </a:solidFill>
              </a:rPr>
              <a:t>)/(</a:t>
            </a:r>
            <a:r>
              <a:rPr lang="es-CO" dirty="0" err="1" smtClean="0">
                <a:solidFill>
                  <a:srgbClr val="FF0000"/>
                </a:solidFill>
              </a:rPr>
              <a:t>cx+d</a:t>
            </a:r>
            <a:r>
              <a:rPr lang="es-CO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s-CO" dirty="0">
                <a:solidFill>
                  <a:schemeClr val="tx1"/>
                </a:solidFill>
              </a:rPr>
              <a:t>Son funciones del tipo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gráfica de estas funciones también son hipérbolas.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223" t="30924" r="32133" b="59934"/>
          <a:stretch/>
        </p:blipFill>
        <p:spPr>
          <a:xfrm>
            <a:off x="723330" y="1323832"/>
            <a:ext cx="1910687" cy="843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6469" t="20289" r="23007" b="33815"/>
          <a:stretch/>
        </p:blipFill>
        <p:spPr>
          <a:xfrm>
            <a:off x="938283" y="2663072"/>
            <a:ext cx="4957549" cy="38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251" y="382138"/>
            <a:ext cx="5936776" cy="6168788"/>
          </a:xfrm>
        </p:spPr>
        <p:txBody>
          <a:bodyPr/>
          <a:lstStyle/>
          <a:p>
            <a:pPr marL="4572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FUNCIONES DEL TIPO k</a:t>
            </a:r>
            <a:r>
              <a:rPr lang="es-CO" dirty="0">
                <a:solidFill>
                  <a:srgbClr val="FF0000"/>
                </a:solidFill>
              </a:rPr>
              <a:t>/(</a:t>
            </a:r>
            <a:r>
              <a:rPr lang="es-CO" dirty="0" err="1">
                <a:solidFill>
                  <a:srgbClr val="FF0000"/>
                </a:solidFill>
              </a:rPr>
              <a:t>x+a</a:t>
            </a:r>
            <a:r>
              <a:rPr lang="es-CO" dirty="0">
                <a:solidFill>
                  <a:srgbClr val="FF0000"/>
                </a:solidFill>
              </a:rPr>
              <a:t>)+</a:t>
            </a:r>
            <a:r>
              <a:rPr lang="es-CO" dirty="0" smtClean="0">
                <a:solidFill>
                  <a:srgbClr val="FF0000"/>
                </a:solidFill>
              </a:rPr>
              <a:t>b</a:t>
            </a:r>
          </a:p>
          <a:p>
            <a:r>
              <a:rPr lang="es-CO" dirty="0">
                <a:solidFill>
                  <a:schemeClr val="tx1"/>
                </a:solidFill>
              </a:rPr>
              <a:t>Sean las funciones racionales del tipo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pPr algn="just"/>
            <a:r>
              <a:rPr lang="es-CO" dirty="0">
                <a:solidFill>
                  <a:schemeClr val="tx1"/>
                </a:solidFill>
              </a:rPr>
              <a:t>Estas funciones son iguales que las funciones de proporcionalidad inversa pero trasladadas. En este caso las asíntotas son las rectas paralelas a los ejes x = –a y </a:t>
            </a:r>
            <a:r>
              <a:rPr lang="es-CO" dirty="0" err="1">
                <a:solidFill>
                  <a:schemeClr val="tx1"/>
                </a:solidFill>
              </a:rPr>
              <a:t>y</a:t>
            </a:r>
            <a:r>
              <a:rPr lang="es-CO" dirty="0">
                <a:solidFill>
                  <a:schemeClr val="tx1"/>
                </a:solidFill>
              </a:rPr>
              <a:t> = b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650" t="31856" r="30979" b="59562"/>
          <a:stretch/>
        </p:blipFill>
        <p:spPr>
          <a:xfrm>
            <a:off x="600502" y="1269240"/>
            <a:ext cx="2415654" cy="8110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7517" t="33535" r="23218" b="19077"/>
          <a:stretch/>
        </p:blipFill>
        <p:spPr>
          <a:xfrm>
            <a:off x="6237027" y="974866"/>
            <a:ext cx="5690141" cy="51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1298" y="469795"/>
            <a:ext cx="5796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CARACTERISTICAS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176" t="32043" r="41259" b="23769"/>
          <a:stretch/>
        </p:blipFill>
        <p:spPr>
          <a:xfrm>
            <a:off x="1283617" y="1602784"/>
            <a:ext cx="9351820" cy="47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157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28</TotalTime>
  <Words>273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Corbel</vt:lpstr>
      <vt:lpstr>Base</vt:lpstr>
      <vt:lpstr>Presentación de PowerPoint</vt:lpstr>
      <vt:lpstr>¿Qué es?</vt:lpstr>
      <vt:lpstr>Existen varios casos particulares de funciones racionales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4</cp:revision>
  <dcterms:created xsi:type="dcterms:W3CDTF">2018-03-20T16:24:08Z</dcterms:created>
  <dcterms:modified xsi:type="dcterms:W3CDTF">2018-03-20T16:52:21Z</dcterms:modified>
</cp:coreProperties>
</file>