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100584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572000"/>
            <a:ext cx="861568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3368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5" y="5486400"/>
            <a:ext cx="10212916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5" y="3852863"/>
            <a:ext cx="8180916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92800" y="1536192"/>
            <a:ext cx="48768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2800" y="1535113"/>
            <a:ext cx="48768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2800" y="2174875"/>
            <a:ext cx="4876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1" y="5495544"/>
            <a:ext cx="103632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6400" y="6096000"/>
            <a:ext cx="103632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06400" y="381000"/>
            <a:ext cx="103632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5495278"/>
            <a:ext cx="103632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12776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2336" y="6096000"/>
            <a:ext cx="103632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P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16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16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1277600" y="0"/>
            <a:ext cx="9144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277600" y="5486400"/>
            <a:ext cx="9144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5717" y="5648960"/>
            <a:ext cx="73152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B368F85-BF1F-4AF5-927F-8B81CC73E3A5}" type="slidenum">
              <a:rPr lang="es-PE" smtClean="0"/>
              <a:t>‹Nº›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10510428" y="3987800"/>
            <a:ext cx="2367281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P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474869" y="1584960"/>
            <a:ext cx="2438399" cy="4876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11E57E-E2BF-4FEE-B728-DB50DFF82071}" type="datetimeFigureOut">
              <a:rPr lang="es-PE" smtClean="0"/>
              <a:t>21/06/2018</a:t>
            </a:fld>
            <a:endParaRPr lang="es-P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6479" y="2090057"/>
            <a:ext cx="10160000" cy="2070782"/>
          </a:xfrm>
        </p:spPr>
        <p:txBody>
          <a:bodyPr/>
          <a:lstStyle/>
          <a:p>
            <a:pPr algn="ctr"/>
            <a:r>
              <a:rPr lang="es-PE" dirty="0" smtClean="0"/>
              <a:t>PP 0018 ENFERMEDADES NO TRANSMISIBLES </a:t>
            </a:r>
            <a:br>
              <a:rPr lang="es-PE" dirty="0" smtClean="0"/>
            </a:br>
            <a:r>
              <a:rPr lang="es-PE" dirty="0"/>
              <a:t/>
            </a:r>
            <a:br>
              <a:rPr lang="es-PE" dirty="0"/>
            </a:br>
            <a:r>
              <a:rPr lang="es-PE" dirty="0" smtClean="0"/>
              <a:t/>
            </a:r>
            <a:br>
              <a:rPr lang="es-PE" dirty="0" smtClean="0"/>
            </a:br>
            <a:r>
              <a:rPr lang="es-PE" dirty="0" smtClean="0"/>
              <a:t>Salud Bucal                                             </a:t>
            </a:r>
            <a:endParaRPr lang="es-PE" dirty="0"/>
          </a:p>
        </p:txBody>
      </p:sp>
      <p:pic>
        <p:nvPicPr>
          <p:cNvPr id="4" name="Imagen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17488"/>
            <a:ext cx="3133725" cy="54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61566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23" t="8653" r="5815" b="9033"/>
          <a:stretch>
            <a:fillRect/>
          </a:stretch>
        </p:blipFill>
        <p:spPr bwMode="auto">
          <a:xfrm>
            <a:off x="1771135" y="238897"/>
            <a:ext cx="8872151" cy="61701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22123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195" y="650789"/>
            <a:ext cx="9366422" cy="55852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0355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812984"/>
              </p:ext>
            </p:extLst>
          </p:nvPr>
        </p:nvGraphicFramePr>
        <p:xfrm>
          <a:off x="1527803" y="1639084"/>
          <a:ext cx="8550876" cy="3668088"/>
        </p:xfrm>
        <a:graphic>
          <a:graphicData uri="http://schemas.openxmlformats.org/drawingml/2006/table">
            <a:tbl>
              <a:tblPr firstRow="1" firstCol="1" bandRow="1"/>
              <a:tblGrid>
                <a:gridCol w="2137719"/>
                <a:gridCol w="2137719"/>
                <a:gridCol w="2137719"/>
                <a:gridCol w="2137719"/>
              </a:tblGrid>
              <a:tr h="3326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FINAL</a:t>
                      </a:r>
                      <a:endParaRPr lang="es-P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INTERMEDIO</a:t>
                      </a:r>
                      <a:endParaRPr lang="es-P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RESULTADO INMEDIATO</a:t>
                      </a:r>
                      <a:endParaRPr lang="es-P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b="1" dirty="0"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PRODUCTOS</a:t>
                      </a:r>
                      <a:endParaRPr lang="es-PE" sz="16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302367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Reducción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 la morbilidad,  mortalidad y  discapacidad por Enfermedades No Transmisibles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Mayor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número de personas con problemas de salud bucal manejadas satisfactoriamente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Población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tamizada y diagnosticada con enfermedades de la cavidad bucal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Atención estomatológica preventiva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73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estomatológica </a:t>
                      </a: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recuperativa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873"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s-PE" sz="1600" dirty="0" smtClean="0">
                        <a:effectLst/>
                        <a:latin typeface="Arial Narrow" panose="020B0606020202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Atención </a:t>
                      </a:r>
                      <a:r>
                        <a:rPr lang="es-PE" sz="1600" dirty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estomatológica </a:t>
                      </a:r>
                      <a:r>
                        <a:rPr lang="es-PE" sz="1600" dirty="0" smtClean="0"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especializada</a:t>
                      </a:r>
                      <a:endParaRPr lang="es-P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ángulo 4"/>
          <p:cNvSpPr/>
          <p:nvPr/>
        </p:nvSpPr>
        <p:spPr>
          <a:xfrm>
            <a:off x="2767914" y="540829"/>
            <a:ext cx="5700584" cy="529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PE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anose="020B0606020202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MODELO LOGICO</a:t>
            </a:r>
            <a:endParaRPr lang="es-PE" sz="28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99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5249" y="444843"/>
            <a:ext cx="10515600" cy="628007"/>
          </a:xfrm>
        </p:spPr>
        <p:txBody>
          <a:bodyPr>
            <a:normAutofit/>
          </a:bodyPr>
          <a:lstStyle/>
          <a:p>
            <a:pPr algn="ctr"/>
            <a:r>
              <a:rPr lang="es-P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Flujo de procesos: Producto Preventivo </a:t>
            </a:r>
            <a:endParaRPr lang="es-PE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773" y="1072850"/>
            <a:ext cx="6392562" cy="5649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470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2183"/>
          </a:xfrm>
        </p:spPr>
        <p:txBody>
          <a:bodyPr>
            <a:normAutofit fontScale="90000"/>
          </a:bodyPr>
          <a:lstStyle/>
          <a:p>
            <a:pPr algn="ctr"/>
            <a:r>
              <a:rPr lang="es-PE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Flujo de procesos: Producto </a:t>
            </a:r>
            <a:r>
              <a:rPr lang="es-PE" sz="28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Recuperativo</a:t>
            </a:r>
            <a:endParaRPr lang="es-P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373" y="957178"/>
            <a:ext cx="5441307" cy="5723744"/>
          </a:xfrm>
          <a:prstGeom prst="rect">
            <a:avLst/>
          </a:prstGeom>
          <a:solidFill>
            <a:srgbClr val="FFFFFF"/>
          </a:solidFill>
        </p:spPr>
      </p:pic>
    </p:spTree>
    <p:extLst>
      <p:ext uri="{BB962C8B-B14F-4D97-AF65-F5344CB8AC3E}">
        <p14:creationId xmlns:p14="http://schemas.microsoft.com/office/powerpoint/2010/main" val="2916923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839436"/>
              </p:ext>
            </p:extLst>
          </p:nvPr>
        </p:nvGraphicFramePr>
        <p:xfrm>
          <a:off x="2874782" y="345989"/>
          <a:ext cx="6252742" cy="444843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6252742"/>
              </a:tblGrid>
              <a:tr h="4448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8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INDICADORES DE DESEMPEÑO </a:t>
                      </a:r>
                      <a:endParaRPr lang="es-PE" sz="18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399001"/>
              </p:ext>
            </p:extLst>
          </p:nvPr>
        </p:nvGraphicFramePr>
        <p:xfrm>
          <a:off x="967988" y="1006679"/>
          <a:ext cx="6569634" cy="300221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569634"/>
              </a:tblGrid>
              <a:tr h="30022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Proporción de Niños de 6 meses a  11 años Protegidos con Topicaciones de  Flúor</a:t>
                      </a:r>
                      <a:endParaRPr lang="es-P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49342"/>
              </p:ext>
            </p:extLst>
          </p:nvPr>
        </p:nvGraphicFramePr>
        <p:xfrm>
          <a:off x="2885442" y="1502725"/>
          <a:ext cx="5666105" cy="1104646"/>
        </p:xfrm>
        <a:graphic>
          <a:graphicData uri="http://schemas.openxmlformats.org/drawingml/2006/table">
            <a:tbl>
              <a:tblPr firstRow="1" firstCol="1" bandRow="1"/>
              <a:tblGrid>
                <a:gridCol w="994410"/>
                <a:gridCol w="3606165"/>
                <a:gridCol w="1065530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DESCRIPCIÓN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Numerador:   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de niños de 6 meses a  11 años de edad que recibieron  la segunda </a:t>
                      </a:r>
                      <a:r>
                        <a:rPr lang="es-PE" sz="12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topicación</a:t>
                      </a: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de flúor en un año.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X100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1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Denominador: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Total de Niños  de 6 meses a 11 años  de edad programados en el establecimiento de salud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262313" y="344963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0329639"/>
              </p:ext>
            </p:extLst>
          </p:nvPr>
        </p:nvGraphicFramePr>
        <p:xfrm>
          <a:off x="982574" y="2818701"/>
          <a:ext cx="5445125" cy="293615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445125"/>
              </a:tblGrid>
              <a:tr h="293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Proporción de Gestantes con Alta Básica Odontológica. ABO </a:t>
                      </a:r>
                      <a:endParaRPr lang="es-P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721488"/>
              </p:ext>
            </p:extLst>
          </p:nvPr>
        </p:nvGraphicFramePr>
        <p:xfrm>
          <a:off x="2885442" y="3314070"/>
          <a:ext cx="5666105" cy="1005332"/>
        </p:xfrm>
        <a:graphic>
          <a:graphicData uri="http://schemas.openxmlformats.org/drawingml/2006/table">
            <a:tbl>
              <a:tblPr firstRow="1" firstCol="1" bandRow="1"/>
              <a:tblGrid>
                <a:gridCol w="994410"/>
                <a:gridCol w="3606165"/>
                <a:gridCol w="1065530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DESCRIPCIÓN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Numerador:   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de Gestantes con Alta Básica Odontológica.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X100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56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Denominador: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Nº de Gestantes Atendidas en el servicio de odontología.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262313" y="3498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/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783418"/>
              </p:ext>
            </p:extLst>
          </p:nvPr>
        </p:nvGraphicFramePr>
        <p:xfrm>
          <a:off x="999352" y="4554380"/>
          <a:ext cx="5445125" cy="30734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445125"/>
              </a:tblGrid>
              <a:tr h="307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s-PE" sz="1200" b="1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Proporción </a:t>
                      </a:r>
                      <a:r>
                        <a:rPr lang="es-PE" sz="12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 Prótesis Dentales entregadas a los Adultos Mayores</a:t>
                      </a:r>
                      <a:endParaRPr lang="es-PE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5434007"/>
              </p:ext>
            </p:extLst>
          </p:nvPr>
        </p:nvGraphicFramePr>
        <p:xfrm>
          <a:off x="2835108" y="5084881"/>
          <a:ext cx="5666105" cy="936752"/>
        </p:xfrm>
        <a:graphic>
          <a:graphicData uri="http://schemas.openxmlformats.org/drawingml/2006/table">
            <a:tbl>
              <a:tblPr firstRow="1" firstCol="1" bandRow="1"/>
              <a:tblGrid>
                <a:gridCol w="994410"/>
                <a:gridCol w="3606165"/>
                <a:gridCol w="1065530"/>
              </a:tblGrid>
              <a:tr h="1619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DESCRIPCIÓN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FACTOR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Numerador:   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de Prótesis Dentales Entregadas.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X100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Denominador: 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PE" sz="12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Nº de Prótesis Dentales Programadas al año.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834474" y="508415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27681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832021" y="337063"/>
            <a:ext cx="9399374" cy="128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>
              <a:spcBef>
                <a:spcPts val="600"/>
              </a:spcBef>
              <a:spcAft>
                <a:spcPts val="600"/>
              </a:spcAft>
            </a:pPr>
            <a:r>
              <a:rPr lang="es-ES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DEFINICIONES OPERACIONALES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s-E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ATENCIÓN ESTOMATOLÓGICA PREVENTIVA – (3000680) </a:t>
            </a:r>
            <a:endParaRPr lang="es-PE" dirty="0" smtClean="0">
              <a:effectLst/>
            </a:endParaRPr>
          </a:p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PE" sz="1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PE" sz="1000" b="1" dirty="0" smtClean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</a:t>
            </a:r>
            <a:r>
              <a:rPr lang="es-PE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Definición operacional:</a:t>
            </a:r>
            <a:r>
              <a:rPr lang="es-PE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Conjunto de procedimientos estomatológicos dirigidos a la población priorizada niños, gestantes y adulto mayor con la finalidad de      	                            prevenir la aparición de enfermedades en el sistema Estomatognático, actuando sobre los factores de riesgo.</a:t>
            </a:r>
            <a:endParaRPr lang="es-P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551126"/>
              </p:ext>
            </p:extLst>
          </p:nvPr>
        </p:nvGraphicFramePr>
        <p:xfrm>
          <a:off x="1364657" y="1711096"/>
          <a:ext cx="7350977" cy="1647511"/>
        </p:xfrm>
        <a:graphic>
          <a:graphicData uri="http://schemas.openxmlformats.org/drawingml/2006/table">
            <a:tbl>
              <a:tblPr firstRow="1" firstCol="1" bandRow="1"/>
              <a:tblGrid>
                <a:gridCol w="1008270"/>
                <a:gridCol w="2665082"/>
                <a:gridCol w="974092"/>
                <a:gridCol w="2703533"/>
              </a:tblGrid>
              <a:tr h="5171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Denominación de los Sub productos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Código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Denominación de los Sub productos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0068001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Asesoría nutricional para el control de enfermedades dentales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5000602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Aplicación de flúor barniz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0068002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Examen estomatológico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5000603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Aplicación del flúor gel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0068003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Instrucción de higiene oral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5000606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Profilaxis dental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5000601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Aplicación de sellantes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2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975" marR="685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Rectángulo 14"/>
          <p:cNvSpPr/>
          <p:nvPr/>
        </p:nvSpPr>
        <p:spPr>
          <a:xfrm>
            <a:off x="1260389" y="3462505"/>
            <a:ext cx="6096000" cy="57554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PE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medida  del producto:</a:t>
            </a:r>
            <a:endParaRPr lang="es-PE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s-PE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460. Persona tratada </a:t>
            </a:r>
            <a:endParaRPr lang="es-PE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1260389" y="4038047"/>
            <a:ext cx="528862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PE" sz="10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 física del producto:</a:t>
            </a:r>
            <a:r>
              <a:rPr lang="es-PE" sz="10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Igual a la meta física del  sub producto examen estomatológico</a:t>
            </a:r>
            <a:endParaRPr lang="es-PE" dirty="0"/>
          </a:p>
        </p:txBody>
      </p:sp>
      <p:graphicFrame>
        <p:nvGraphicFramePr>
          <p:cNvPr id="17" name="Tabla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039970"/>
              </p:ext>
            </p:extLst>
          </p:nvPr>
        </p:nvGraphicFramePr>
        <p:xfrm>
          <a:off x="1350422" y="4368874"/>
          <a:ext cx="7373446" cy="1357250"/>
        </p:xfrm>
        <a:graphic>
          <a:graphicData uri="http://schemas.openxmlformats.org/drawingml/2006/table">
            <a:tbl>
              <a:tblPr firstRow="1" firstCol="1" bandRow="1"/>
              <a:tblGrid>
                <a:gridCol w="940192"/>
                <a:gridCol w="310814"/>
                <a:gridCol w="309953"/>
                <a:gridCol w="309953"/>
                <a:gridCol w="309953"/>
                <a:gridCol w="365917"/>
                <a:gridCol w="318563"/>
                <a:gridCol w="410688"/>
                <a:gridCol w="418437"/>
                <a:gridCol w="415854"/>
                <a:gridCol w="627656"/>
                <a:gridCol w="778328"/>
                <a:gridCol w="854094"/>
                <a:gridCol w="490760"/>
                <a:gridCol w="512284"/>
              </a:tblGrid>
              <a:tr h="2082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000" b="1" spc="-3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1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3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Categoría de establecimiento de salud y nivel en el que se programa los sub productos que determinan la meta física del producto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</a:tr>
              <a:tr h="2336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3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Productos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I-3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I-4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II-E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III-1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III-E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AISPED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IGSS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DIRESA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GERESA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9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INS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b="1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0068002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 spc="-3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PE" sz="10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17780" marB="1778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PE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7780" marR="17780" marT="17780" marB="177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85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30</TotalTime>
  <Words>308</Words>
  <Application>Microsoft Office PowerPoint</Application>
  <PresentationFormat>Panorámica</PresentationFormat>
  <Paragraphs>113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Cambria</vt:lpstr>
      <vt:lpstr>Times New Roman</vt:lpstr>
      <vt:lpstr>Adyacencia</vt:lpstr>
      <vt:lpstr>PP 0018 ENFERMEDADES NO TRANSMISIBLES    Salud Bucal                                             </vt:lpstr>
      <vt:lpstr>Presentación de PowerPoint</vt:lpstr>
      <vt:lpstr>Presentación de PowerPoint</vt:lpstr>
      <vt:lpstr>Presentación de PowerPoint</vt:lpstr>
      <vt:lpstr>Flujo de procesos: Producto Preventivo </vt:lpstr>
      <vt:lpstr>Flujo de procesos: Producto Recuperativo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JOSE PORTOCARRERO OLANO</dc:creator>
  <cp:lastModifiedBy>Christiam</cp:lastModifiedBy>
  <cp:revision>6</cp:revision>
  <dcterms:created xsi:type="dcterms:W3CDTF">2017-03-10T15:13:49Z</dcterms:created>
  <dcterms:modified xsi:type="dcterms:W3CDTF">2018-06-21T07:44:23Z</dcterms:modified>
</cp:coreProperties>
</file>