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7" r:id="rId3"/>
    <p:sldId id="257" r:id="rId4"/>
    <p:sldId id="299" r:id="rId5"/>
    <p:sldId id="300" r:id="rId6"/>
    <p:sldId id="268" r:id="rId7"/>
    <p:sldId id="270" r:id="rId8"/>
    <p:sldId id="271" r:id="rId9"/>
    <p:sldId id="272" r:id="rId10"/>
    <p:sldId id="316" r:id="rId11"/>
  </p:sldIdLst>
  <p:sldSz cx="9144000" cy="5715000" type="screen16x1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6600CC"/>
    <a:srgbClr val="4B4599"/>
    <a:srgbClr val="524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24" autoAdjust="0"/>
  </p:normalViewPr>
  <p:slideViewPr>
    <p:cSldViewPr>
      <p:cViewPr varScale="1">
        <p:scale>
          <a:sx n="82" d="100"/>
          <a:sy n="82" d="100"/>
        </p:scale>
        <p:origin x="792" y="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CBC04-4ABC-4425-86F9-36C559F9DD4B}" type="datetimeFigureOut">
              <a:rPr lang="es-ES" smtClean="0"/>
              <a:pPr/>
              <a:t>24/06/2018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343EB-BAD3-431A-A541-B7A9B0EF8F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43EB-BAD3-431A-A541-B7A9B0EF8FC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43EB-BAD3-431A-A541-B7A9B0EF8FC4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43EB-BAD3-431A-A541-B7A9B0EF8FC4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43EB-BAD3-431A-A541-B7A9B0EF8FC4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43EB-BAD3-431A-A541-B7A9B0EF8FC4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43EB-BAD3-431A-A541-B7A9B0EF8FC4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43EB-BAD3-431A-A541-B7A9B0EF8FC4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77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2603500"/>
            <a:ext cx="6172200" cy="157863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4169436"/>
            <a:ext cx="6172200" cy="11430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5121" y="946664"/>
            <a:ext cx="1905000" cy="381000"/>
          </a:xfrm>
        </p:spPr>
        <p:txBody>
          <a:bodyPr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069" y="3452720"/>
            <a:ext cx="30480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482346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374650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107253"/>
            <a:ext cx="609600" cy="431270"/>
          </a:xfrm>
        </p:spPr>
        <p:txBody>
          <a:bodyPr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1676400" cy="487627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7467600" cy="40614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413000"/>
            <a:ext cx="6172200" cy="1711326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4175126"/>
            <a:ext cx="6172200" cy="11430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3756" y="943610"/>
            <a:ext cx="1905000" cy="381000"/>
          </a:xfrm>
        </p:spPr>
        <p:txBody>
          <a:bodyPr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256" y="3450336"/>
            <a:ext cx="30480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482600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373324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107253"/>
            <a:ext cx="609600" cy="431270"/>
          </a:xfrm>
        </p:spPr>
        <p:txBody>
          <a:bodyPr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542"/>
            <a:ext cx="7543800" cy="9525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897630" y="2628900"/>
            <a:ext cx="525780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28600"/>
            <a:ext cx="1527048" cy="41529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638800" cy="527304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875913" y="2628900"/>
            <a:ext cx="525780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715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20662"/>
            <a:ext cx="1524000" cy="4130040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7467600" cy="9525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7467600" cy="40614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757160" y="869538"/>
            <a:ext cx="1676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7256886" y="3083887"/>
            <a:ext cx="26670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4778376"/>
            <a:ext cx="609600" cy="43434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7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7.png"/><Relationship Id="rId10" Type="http://schemas.openxmlformats.org/officeDocument/2006/relationships/image" Target="../media/image7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195736" y="3803573"/>
            <a:ext cx="6786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s-CL" sz="2800" i="1" u="sng" dirty="0">
                <a:solidFill>
                  <a:srgbClr val="9933FF"/>
                </a:solidFill>
                <a:latin typeface="Gabriola" pitchFamily="82" charset="0"/>
              </a:rPr>
            </a:br>
            <a:r>
              <a:rPr lang="es-CL" sz="2800" i="1" u="sng" dirty="0">
                <a:solidFill>
                  <a:srgbClr val="9933FF"/>
                </a:solidFill>
                <a:latin typeface="Gabriola" pitchFamily="82" charset="0"/>
              </a:rPr>
              <a:t>Objetivo: </a:t>
            </a:r>
            <a:r>
              <a:rPr lang="es-CL" sz="2800" i="1" dirty="0">
                <a:solidFill>
                  <a:srgbClr val="9933FF"/>
                </a:solidFill>
                <a:latin typeface="Gabriola" pitchFamily="82" charset="0"/>
              </a:rPr>
              <a:t>  </a:t>
            </a:r>
            <a:r>
              <a:rPr lang="es-CL" sz="2800" dirty="0">
                <a:solidFill>
                  <a:srgbClr val="9933FF"/>
                </a:solidFill>
                <a:latin typeface="Gabriola" pitchFamily="82" charset="0"/>
              </a:rPr>
              <a:t>Describir el concepto de razón por medio de sus propiedades .</a:t>
            </a:r>
            <a:br>
              <a:rPr lang="es-CL" sz="2800" dirty="0">
                <a:solidFill>
                  <a:srgbClr val="9933FF"/>
                </a:solidFill>
                <a:latin typeface="Gabriola" pitchFamily="82" charset="0"/>
              </a:rPr>
            </a:br>
            <a:endParaRPr lang="es-CL" sz="2800" dirty="0">
              <a:solidFill>
                <a:srgbClr val="9933FF"/>
              </a:solidFill>
              <a:latin typeface="Gabriola" pitchFamily="8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85918" y="2641476"/>
            <a:ext cx="7358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6600CC"/>
                </a:solidFill>
                <a:latin typeface="Segoe Print" pitchFamily="2" charset="0"/>
              </a:rPr>
              <a:t>Razones y proporciones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352278">
            <a:off x="600319" y="3070396"/>
            <a:ext cx="1173801" cy="702939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239715">
            <a:off x="1326796" y="4162507"/>
            <a:ext cx="539682" cy="323192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1944029" y="3834238"/>
            <a:ext cx="285959" cy="171249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1663458" y="4896493"/>
            <a:ext cx="195331" cy="116976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1087233" y="4592055"/>
            <a:ext cx="123696" cy="74076"/>
          </a:xfrm>
          <a:prstGeom prst="rect">
            <a:avLst/>
          </a:prstGeom>
        </p:spPr>
      </p:pic>
      <p:pic>
        <p:nvPicPr>
          <p:cNvPr id="10" name="Imagen 13">
            <a:extLst>
              <a:ext uri="{FF2B5EF4-FFF2-40B4-BE49-F238E27FC236}">
                <a16:creationId xmlns:a16="http://schemas.microsoft.com/office/drawing/2014/main" id="{690F1172-D458-4C08-BA53-516D90142D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1329"/>
            <a:ext cx="1512168" cy="19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29" y="3507489"/>
            <a:ext cx="1944216" cy="198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0" y="5476893"/>
            <a:ext cx="2699792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5476893"/>
            <a:ext cx="3586720" cy="238107"/>
          </a:xfrm>
          <a:prstGeom prst="rect">
            <a:avLst/>
          </a:prstGeom>
          <a:solidFill>
            <a:srgbClr val="4B4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286512" y="5476893"/>
            <a:ext cx="2643206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432871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Matemática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8234239" y="4865333"/>
            <a:ext cx="419850" cy="25143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365">
            <a:off x="2593594" y="966972"/>
            <a:ext cx="2718801" cy="285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520978"/>
      </p:ext>
    </p:extLst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476893"/>
            <a:ext cx="2699792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5476893"/>
            <a:ext cx="3586720" cy="238107"/>
          </a:xfrm>
          <a:prstGeom prst="rect">
            <a:avLst/>
          </a:prstGeom>
          <a:solidFill>
            <a:srgbClr val="4B4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286512" y="5476893"/>
            <a:ext cx="2643206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432871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Matemática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8234239" y="4865333"/>
            <a:ext cx="419850" cy="25143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080120" y="51187"/>
            <a:ext cx="3491880" cy="604781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es-ES" sz="3600" cap="small" dirty="0">
                <a:solidFill>
                  <a:srgbClr val="514843"/>
                </a:solidFill>
                <a:latin typeface="Segoe Print" pitchFamily="2" charset="0"/>
                <a:ea typeface="+mj-ea"/>
                <a:cs typeface="+mj-cs"/>
              </a:rPr>
              <a:t>Ejemplo cotidiano: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20131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n 13">
            <a:extLst>
              <a:ext uri="{FF2B5EF4-FFF2-40B4-BE49-F238E27FC236}">
                <a16:creationId xmlns:a16="http://schemas.microsoft.com/office/drawing/2014/main" id="{3C40F609-8E62-4D55-97D2-F19917EB21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365"/>
            <a:ext cx="432048" cy="55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Resultado de imagen para 8 de cada 10 gatos prefieren whiskas">
            <a:extLst>
              <a:ext uri="{FF2B5EF4-FFF2-40B4-BE49-F238E27FC236}">
                <a16:creationId xmlns:a16="http://schemas.microsoft.com/office/drawing/2014/main" id="{9140AA13-768C-4016-ABDD-AFC6DD2D0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t="16857" r="3786" b="8966"/>
          <a:stretch/>
        </p:blipFill>
        <p:spPr bwMode="auto">
          <a:xfrm>
            <a:off x="2188896" y="1217343"/>
            <a:ext cx="4608512" cy="28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F03816E-CD02-4105-A401-5A2DA7C5D2C8}"/>
              </a:ext>
            </a:extLst>
          </p:cNvPr>
          <p:cNvPicPr/>
          <p:nvPr/>
        </p:nvPicPr>
        <p:blipFill>
          <a:blip r:embed="rId6" cstate="print"/>
          <a:srcRect l="11111" t="32915" r="36332" b="30721"/>
          <a:stretch>
            <a:fillRect/>
          </a:stretch>
        </p:blipFill>
        <p:spPr bwMode="auto">
          <a:xfrm>
            <a:off x="1080120" y="1306036"/>
            <a:ext cx="6315769" cy="202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89B2E26-C721-493C-AE6F-5D5D14CC054E}"/>
              </a:ext>
            </a:extLst>
          </p:cNvPr>
          <p:cNvPicPr/>
          <p:nvPr/>
        </p:nvPicPr>
        <p:blipFill>
          <a:blip r:embed="rId7" cstate="print"/>
          <a:srcRect l="4233" t="24451" r="34215" b="34796"/>
          <a:stretch>
            <a:fillRect/>
          </a:stretch>
        </p:blipFill>
        <p:spPr bwMode="auto">
          <a:xfrm>
            <a:off x="970905" y="1290010"/>
            <a:ext cx="6482110" cy="199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0FD5F17-1B36-452C-A43E-32DFE5B6627D}"/>
              </a:ext>
            </a:extLst>
          </p:cNvPr>
          <p:cNvPicPr/>
          <p:nvPr/>
        </p:nvPicPr>
        <p:blipFill>
          <a:blip r:embed="rId8" cstate="print"/>
          <a:srcRect l="5467" t="9718" r="35273" b="70846"/>
          <a:stretch>
            <a:fillRect/>
          </a:stretch>
        </p:blipFill>
        <p:spPr bwMode="auto">
          <a:xfrm>
            <a:off x="1179612" y="1422247"/>
            <a:ext cx="6064696" cy="190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Pergamino horizontal"/>
          <p:cNvSpPr/>
          <p:nvPr/>
        </p:nvSpPr>
        <p:spPr>
          <a:xfrm>
            <a:off x="755576" y="2797493"/>
            <a:ext cx="3312368" cy="1140127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0" y="326295"/>
            <a:ext cx="8568952" cy="610992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3600" dirty="0">
                <a:solidFill>
                  <a:srgbClr val="514843"/>
                </a:solidFill>
                <a:latin typeface="Segoe Print" pitchFamily="2" charset="0"/>
              </a:rPr>
              <a:t>Razón</a:t>
            </a:r>
            <a:endParaRPr lang="es-ES" sz="3600" b="0" i="0" dirty="0">
              <a:solidFill>
                <a:srgbClr val="514843"/>
              </a:solidFill>
              <a:latin typeface="Segoe Print" pitchFamily="2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0" y="5481810"/>
            <a:ext cx="2699792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5481810"/>
            <a:ext cx="3586720" cy="238107"/>
          </a:xfrm>
          <a:prstGeom prst="rect">
            <a:avLst/>
          </a:prstGeom>
          <a:solidFill>
            <a:srgbClr val="4B4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286512" y="5481810"/>
            <a:ext cx="2643206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437787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Matemática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8190542" y="4907215"/>
            <a:ext cx="419850" cy="25143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79512" y="123732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Segoe Print" pitchFamily="2" charset="0"/>
              </a:rPr>
              <a:t>Es una comparación entre 2 cantidades en forma de cociente.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-36512" y="171737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a</a:t>
            </a:r>
            <a:r>
              <a:rPr lang="es-ES" sz="4000" dirty="0"/>
              <a:t> : </a:t>
            </a:r>
            <a:r>
              <a:rPr lang="es-ES" sz="4000" dirty="0">
                <a:solidFill>
                  <a:srgbClr val="6600CC"/>
                </a:solidFill>
              </a:rPr>
              <a:t>b</a:t>
            </a:r>
            <a:r>
              <a:rPr lang="es-ES" sz="4000" dirty="0"/>
              <a:t> = </a:t>
            </a:r>
            <a:r>
              <a:rPr lang="es-ES" sz="4000" dirty="0">
                <a:solidFill>
                  <a:schemeClr val="accent6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563888" y="1717373"/>
            <a:ext cx="1152128" cy="72008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30 Conector recto de flecha"/>
          <p:cNvCxnSpPr/>
          <p:nvPr/>
        </p:nvCxnSpPr>
        <p:spPr>
          <a:xfrm flipH="1">
            <a:off x="2915816" y="2077413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5076056" y="1717373"/>
            <a:ext cx="576064" cy="72008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33 Conector recto de flecha"/>
          <p:cNvCxnSpPr/>
          <p:nvPr/>
        </p:nvCxnSpPr>
        <p:spPr>
          <a:xfrm>
            <a:off x="5724128" y="2077413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1835696" y="195740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Segoe Print" pitchFamily="2" charset="0"/>
              </a:rPr>
              <a:t>Razón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6156176" y="19240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Segoe Print" pitchFamily="2" charset="0"/>
              </a:rPr>
              <a:t>Valor de la Razón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971600" y="2917509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a = Antecedente</a:t>
            </a:r>
          </a:p>
          <a:p>
            <a:r>
              <a:rPr lang="es-ES" sz="2800" dirty="0">
                <a:solidFill>
                  <a:srgbClr val="9933FF"/>
                </a:solidFill>
              </a:rPr>
              <a:t>b = Consecuente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endParaRPr lang="es-ES" sz="28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971600" y="390043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a</a:t>
            </a:r>
            <a:r>
              <a:rPr lang="es-ES" sz="4000" dirty="0"/>
              <a:t> </a:t>
            </a:r>
            <a:endParaRPr lang="es-E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1187624" y="444167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6600CC"/>
                </a:solidFill>
              </a:rPr>
              <a:t>b </a:t>
            </a:r>
            <a:endParaRPr lang="es-E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5" name="44 Conector recto"/>
          <p:cNvCxnSpPr/>
          <p:nvPr/>
        </p:nvCxnSpPr>
        <p:spPr>
          <a:xfrm>
            <a:off x="1619672" y="4513684"/>
            <a:ext cx="648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45 Flecha derecha"/>
          <p:cNvSpPr/>
          <p:nvPr/>
        </p:nvSpPr>
        <p:spPr>
          <a:xfrm>
            <a:off x="2699792" y="4320481"/>
            <a:ext cx="1296144" cy="217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CuadroTexto"/>
          <p:cNvSpPr txBox="1"/>
          <p:nvPr/>
        </p:nvSpPr>
        <p:spPr>
          <a:xfrm>
            <a:off x="4139952" y="4140463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“</a:t>
            </a:r>
            <a:r>
              <a:rPr lang="es-ES" sz="3200" dirty="0">
                <a:solidFill>
                  <a:srgbClr val="FF0000"/>
                </a:solidFill>
              </a:rPr>
              <a:t>a</a:t>
            </a:r>
            <a:r>
              <a:rPr lang="es-ES" sz="2800" dirty="0"/>
              <a:t>” es a “</a:t>
            </a:r>
            <a:r>
              <a:rPr lang="es-ES" sz="3200" dirty="0">
                <a:solidFill>
                  <a:srgbClr val="6600CC"/>
                </a:solidFill>
              </a:rPr>
              <a:t>b</a:t>
            </a:r>
            <a:r>
              <a:rPr lang="es-ES" sz="2800" dirty="0"/>
              <a:t>”</a:t>
            </a:r>
          </a:p>
        </p:txBody>
      </p:sp>
      <p:pic>
        <p:nvPicPr>
          <p:cNvPr id="24" name="Imagen 13">
            <a:extLst>
              <a:ext uri="{FF2B5EF4-FFF2-40B4-BE49-F238E27FC236}">
                <a16:creationId xmlns:a16="http://schemas.microsoft.com/office/drawing/2014/main" id="{F0B445F1-912E-4978-B932-FCD0A085C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365"/>
            <a:ext cx="432048" cy="55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2" grpId="0"/>
      <p:bldP spid="14" grpId="0"/>
      <p:bldP spid="23" grpId="0" animBg="1"/>
      <p:bldP spid="32" grpId="0" animBg="1"/>
      <p:bldP spid="35" grpId="0"/>
      <p:bldP spid="36" grpId="0"/>
      <p:bldP spid="37" grpId="0"/>
      <p:bldP spid="41" grpId="0"/>
      <p:bldP spid="42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476893"/>
            <a:ext cx="2699792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5476893"/>
            <a:ext cx="3586720" cy="238107"/>
          </a:xfrm>
          <a:prstGeom prst="rect">
            <a:avLst/>
          </a:prstGeom>
          <a:solidFill>
            <a:srgbClr val="4B4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286512" y="5476893"/>
            <a:ext cx="2643206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432871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Matemática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8234239" y="4865333"/>
            <a:ext cx="419850" cy="25143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791072" y="0"/>
            <a:ext cx="3491880" cy="604781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/>
          <a:p>
            <a:pPr algn="ctr">
              <a:lnSpc>
                <a:spcPct val="90000"/>
              </a:lnSpc>
            </a:pPr>
            <a:r>
              <a:rPr lang="es-ES" sz="3600" cap="small" dirty="0">
                <a:solidFill>
                  <a:srgbClr val="514843"/>
                </a:solidFill>
                <a:latin typeface="Segoe Print" pitchFamily="2" charset="0"/>
                <a:ea typeface="+mj-ea"/>
                <a:cs typeface="+mj-cs"/>
              </a:rPr>
              <a:t>En la vida cotidiana: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n 13">
            <a:extLst>
              <a:ext uri="{FF2B5EF4-FFF2-40B4-BE49-F238E27FC236}">
                <a16:creationId xmlns:a16="http://schemas.microsoft.com/office/drawing/2014/main" id="{3C40F609-8E62-4D55-97D2-F19917EB21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365"/>
            <a:ext cx="432048" cy="55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Resultado de imagen para velocimetro">
            <a:extLst>
              <a:ext uri="{FF2B5EF4-FFF2-40B4-BE49-F238E27FC236}">
                <a16:creationId xmlns:a16="http://schemas.microsoft.com/office/drawing/2014/main" id="{FA974AEC-93DB-4E04-ADAE-21E332819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44" y="750779"/>
            <a:ext cx="2787428" cy="183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plano">
            <a:extLst>
              <a:ext uri="{FF2B5EF4-FFF2-40B4-BE49-F238E27FC236}">
                <a16:creationId xmlns:a16="http://schemas.microsoft.com/office/drawing/2014/main" id="{8A95D487-6DCC-481C-BD9A-D8745392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97" y="202460"/>
            <a:ext cx="2833271" cy="3028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dibujos a escala">
            <a:extLst>
              <a:ext uri="{FF2B5EF4-FFF2-40B4-BE49-F238E27FC236}">
                <a16:creationId xmlns:a16="http://schemas.microsoft.com/office/drawing/2014/main" id="{0B77D965-2A84-48F2-B0E1-7C615AE79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04727"/>
            <a:ext cx="30480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autos a escala con el real">
            <a:extLst>
              <a:ext uri="{FF2B5EF4-FFF2-40B4-BE49-F238E27FC236}">
                <a16:creationId xmlns:a16="http://schemas.microsoft.com/office/drawing/2014/main" id="{0258C3E0-D8A2-4F1F-A744-6FE836004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23770" r="5457" b="17467"/>
          <a:stretch/>
        </p:blipFill>
        <p:spPr bwMode="auto">
          <a:xfrm>
            <a:off x="600699" y="2998168"/>
            <a:ext cx="3625354" cy="181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139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476893"/>
            <a:ext cx="2699792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5476893"/>
            <a:ext cx="3586720" cy="238107"/>
          </a:xfrm>
          <a:prstGeom prst="rect">
            <a:avLst/>
          </a:prstGeom>
          <a:solidFill>
            <a:srgbClr val="4B4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286512" y="5476893"/>
            <a:ext cx="2643206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432871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Matemática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8234239" y="4865333"/>
            <a:ext cx="419850" cy="25143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07504" y="121196"/>
            <a:ext cx="3491880" cy="60478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3600" cap="small" dirty="0">
                <a:solidFill>
                  <a:srgbClr val="514843"/>
                </a:solidFill>
                <a:latin typeface="Segoe Print" pitchFamily="2" charset="0"/>
                <a:ea typeface="+mj-ea"/>
                <a:cs typeface="+mj-cs"/>
              </a:rPr>
              <a:t>Ejemplo: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55576" y="841276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Para encontrar la razón entre niñas y niños de un curso, sabemos los siguientes datos:</a:t>
            </a:r>
          </a:p>
          <a:p>
            <a:endParaRPr lang="es-ES" dirty="0"/>
          </a:p>
          <a:p>
            <a:r>
              <a:rPr lang="es-ES" dirty="0"/>
              <a:t>Niñas= 15</a:t>
            </a:r>
          </a:p>
          <a:p>
            <a:r>
              <a:rPr lang="es-ES" dirty="0"/>
              <a:t>Niños= 20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987824" y="213742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razón de niñas a niños es:</a:t>
            </a:r>
          </a:p>
          <a:p>
            <a:endParaRPr lang="es-ES" dirty="0"/>
          </a:p>
          <a:p>
            <a:r>
              <a:rPr lang="es-ES" dirty="0"/>
              <a:t>15:20             o          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683568" y="3723337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En el caso de la escritura como fracción estas se pueden simplificar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641476"/>
            <a:ext cx="255218" cy="576064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441676"/>
            <a:ext cx="333375" cy="75247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441676"/>
            <a:ext cx="485775" cy="74295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5220072" y="321754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Imagen 13">
            <a:extLst>
              <a:ext uri="{FF2B5EF4-FFF2-40B4-BE49-F238E27FC236}">
                <a16:creationId xmlns:a16="http://schemas.microsoft.com/office/drawing/2014/main" id="{3C40F609-8E62-4D55-97D2-F19917EB21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365"/>
            <a:ext cx="432048" cy="55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8 Imagen">
            <a:extLst>
              <a:ext uri="{FF2B5EF4-FFF2-40B4-BE49-F238E27FC236}">
                <a16:creationId xmlns:a16="http://schemas.microsoft.com/office/drawing/2014/main" id="{B9E111A6-6332-4D88-86CE-9D3FB45208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8321" r="4006" b="9775"/>
          <a:stretch/>
        </p:blipFill>
        <p:spPr>
          <a:xfrm>
            <a:off x="7016211" y="1898087"/>
            <a:ext cx="1199886" cy="10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3750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476893"/>
            <a:ext cx="2699792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5476893"/>
            <a:ext cx="3586720" cy="238107"/>
          </a:xfrm>
          <a:prstGeom prst="rect">
            <a:avLst/>
          </a:prstGeom>
          <a:solidFill>
            <a:srgbClr val="4B4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286512" y="5476893"/>
            <a:ext cx="2643206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432871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Matemática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8234239" y="4865333"/>
            <a:ext cx="419850" cy="25143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755576" y="84127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el mismo caso la razón de niñas al total de alumnos sería:</a:t>
            </a:r>
          </a:p>
          <a:p>
            <a:endParaRPr lang="es-ES" dirty="0"/>
          </a:p>
          <a:p>
            <a:r>
              <a:rPr lang="es-ES" dirty="0"/>
              <a:t>Niñas= 15</a:t>
            </a:r>
          </a:p>
          <a:p>
            <a:r>
              <a:rPr lang="es-ES" dirty="0"/>
              <a:t>Niños= 20</a:t>
            </a:r>
          </a:p>
          <a:p>
            <a:pPr lvl="8"/>
            <a:endParaRPr lang="es-ES" dirty="0"/>
          </a:p>
          <a:p>
            <a:pPr lvl="8"/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07504" y="121196"/>
            <a:ext cx="3491880" cy="60478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3600" cap="small" dirty="0">
                <a:solidFill>
                  <a:srgbClr val="514843"/>
                </a:solidFill>
                <a:latin typeface="Segoe Print" pitchFamily="2" charset="0"/>
                <a:ea typeface="+mj-ea"/>
                <a:cs typeface="+mj-cs"/>
              </a:rPr>
              <a:t>Ejemplo: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547664" y="24254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15:35          o           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4358" y="2353444"/>
            <a:ext cx="269570" cy="608459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99592" y="357758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¿Cómo sería la razón de hombres al total de alumnos?</a:t>
            </a:r>
          </a:p>
        </p:txBody>
      </p:sp>
      <p:pic>
        <p:nvPicPr>
          <p:cNvPr id="18" name="Imagen 13">
            <a:extLst>
              <a:ext uri="{FF2B5EF4-FFF2-40B4-BE49-F238E27FC236}">
                <a16:creationId xmlns:a16="http://schemas.microsoft.com/office/drawing/2014/main" id="{C7B20D50-B1FF-4DEB-A142-99F115E418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365"/>
            <a:ext cx="432048" cy="55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476893"/>
            <a:ext cx="2699792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5476893"/>
            <a:ext cx="3586720" cy="238107"/>
          </a:xfrm>
          <a:prstGeom prst="rect">
            <a:avLst/>
          </a:prstGeom>
          <a:solidFill>
            <a:srgbClr val="4B4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286512" y="5476893"/>
            <a:ext cx="2643206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432871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Matemática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8234239" y="4865333"/>
            <a:ext cx="419850" cy="25143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07504" y="121196"/>
            <a:ext cx="6984776" cy="60478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3600" cap="small" dirty="0">
                <a:solidFill>
                  <a:srgbClr val="514843"/>
                </a:solidFill>
                <a:latin typeface="Segoe Print" pitchFamily="2" charset="0"/>
                <a:ea typeface="+mj-ea"/>
                <a:cs typeface="+mj-cs"/>
              </a:rPr>
              <a:t>Valor de una razón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55576" y="105730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Para determinar el valor de una razón se debe dividir los números de la razón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67544" y="213742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Ejemplo:       Con $2400 podemos comprar 6 lápices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403648" y="300151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La razón es 2400:6    o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3001516"/>
            <a:ext cx="545183" cy="598934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95536" y="422565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Por lo tanto, el valor de la razón es</a:t>
            </a:r>
          </a:p>
          <a:p>
            <a:r>
              <a:rPr lang="es-ES" dirty="0"/>
              <a:t>                                                              2400 : 6 = 400</a:t>
            </a:r>
          </a:p>
        </p:txBody>
      </p:sp>
      <p:pic>
        <p:nvPicPr>
          <p:cNvPr id="19" name="Imagen 13">
            <a:extLst>
              <a:ext uri="{FF2B5EF4-FFF2-40B4-BE49-F238E27FC236}">
                <a16:creationId xmlns:a16="http://schemas.microsoft.com/office/drawing/2014/main" id="{02F078D8-E4E0-47AD-828F-A7587F8E77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365"/>
            <a:ext cx="432048" cy="55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4 Imagen">
            <a:extLst>
              <a:ext uri="{FF2B5EF4-FFF2-40B4-BE49-F238E27FC236}">
                <a16:creationId xmlns:a16="http://schemas.microsoft.com/office/drawing/2014/main" id="{892DCC46-42EC-4110-B589-BC9BC95781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95" y="2787824"/>
            <a:ext cx="1834569" cy="126847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476893"/>
            <a:ext cx="2699792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5476893"/>
            <a:ext cx="3586720" cy="238107"/>
          </a:xfrm>
          <a:prstGeom prst="rect">
            <a:avLst/>
          </a:prstGeom>
          <a:solidFill>
            <a:srgbClr val="4B4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286512" y="5476893"/>
            <a:ext cx="2643206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432871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Matemática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8234239" y="4865333"/>
            <a:ext cx="419850" cy="25143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25150" y="180467"/>
            <a:ext cx="6480720" cy="60478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3600" cap="small" dirty="0">
                <a:solidFill>
                  <a:srgbClr val="514843"/>
                </a:solidFill>
                <a:latin typeface="Segoe Print" pitchFamily="2" charset="0"/>
                <a:ea typeface="+mj-ea"/>
                <a:cs typeface="+mj-cs"/>
              </a:rPr>
              <a:t>Razones equivalentes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95536" y="127332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Dos razones son equivalentes cuando sus valores son iguales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11560" y="2281436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Ejemplo:               , su valor es 8 : 4 = 2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                             , su valor es 10 : 5 = 2 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209428"/>
            <a:ext cx="154833" cy="670942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338686"/>
            <a:ext cx="268752" cy="598934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95536" y="460768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Se pueden encontrar razones equivalentes simplificando o amplificando una razón</a:t>
            </a:r>
          </a:p>
        </p:txBody>
      </p:sp>
      <p:pic>
        <p:nvPicPr>
          <p:cNvPr id="19" name="Imagen 13">
            <a:extLst>
              <a:ext uri="{FF2B5EF4-FFF2-40B4-BE49-F238E27FC236}">
                <a16:creationId xmlns:a16="http://schemas.microsoft.com/office/drawing/2014/main" id="{68A12C13-94E1-4993-8369-0FF3190919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365"/>
            <a:ext cx="432048" cy="55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Resultado de imagen para estudiante animado">
            <a:extLst>
              <a:ext uri="{FF2B5EF4-FFF2-40B4-BE49-F238E27FC236}">
                <a16:creationId xmlns:a16="http://schemas.microsoft.com/office/drawing/2014/main" id="{FB6B8D3E-BD95-47EE-8F17-0E9DA762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8680">
            <a:off x="6557599" y="2712489"/>
            <a:ext cx="2101032" cy="122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476893"/>
            <a:ext cx="2699792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5476893"/>
            <a:ext cx="3586720" cy="238107"/>
          </a:xfrm>
          <a:prstGeom prst="rect">
            <a:avLst/>
          </a:prstGeom>
          <a:solidFill>
            <a:srgbClr val="4B4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286512" y="5476893"/>
            <a:ext cx="2643206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432871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Matemática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8234239" y="4865333"/>
            <a:ext cx="419850" cy="25143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11560" y="154809"/>
            <a:ext cx="6480720" cy="60478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3600" cap="small" dirty="0">
                <a:solidFill>
                  <a:srgbClr val="514843"/>
                </a:solidFill>
                <a:latin typeface="Segoe Print" pitchFamily="2" charset="0"/>
                <a:ea typeface="+mj-ea"/>
                <a:cs typeface="+mj-cs"/>
              </a:rPr>
              <a:t>Calcula mentalmente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83568" y="1201316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Una razón equivalente: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209428"/>
            <a:ext cx="171450" cy="74295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6454" y="3793604"/>
            <a:ext cx="171450" cy="742950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209428"/>
            <a:ext cx="333375" cy="742950"/>
          </a:xfrm>
          <a:prstGeom prst="rect">
            <a:avLst/>
          </a:prstGeom>
          <a:noFill/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793604"/>
            <a:ext cx="333375" cy="742950"/>
          </a:xfrm>
          <a:prstGeom prst="rect">
            <a:avLst/>
          </a:prstGeom>
          <a:noFill/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2841" y="2209428"/>
            <a:ext cx="333375" cy="742950"/>
          </a:xfrm>
          <a:prstGeom prst="rect">
            <a:avLst/>
          </a:prstGeom>
          <a:noFill/>
        </p:spPr>
      </p:pic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793604"/>
            <a:ext cx="171450" cy="742950"/>
          </a:xfrm>
          <a:prstGeom prst="rect">
            <a:avLst/>
          </a:prstGeom>
          <a:noFill/>
        </p:spPr>
      </p:pic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n 13">
            <a:extLst>
              <a:ext uri="{FF2B5EF4-FFF2-40B4-BE49-F238E27FC236}">
                <a16:creationId xmlns:a16="http://schemas.microsoft.com/office/drawing/2014/main" id="{805F63F4-26CA-4D0C-A762-C0EA7171A0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365"/>
            <a:ext cx="432048" cy="55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" descr="Resultado de imagen para leer kawaii">
            <a:extLst>
              <a:ext uri="{FF2B5EF4-FFF2-40B4-BE49-F238E27FC236}">
                <a16:creationId xmlns:a16="http://schemas.microsoft.com/office/drawing/2014/main" id="{A11C4BBE-7896-4518-B256-F61A322A3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 t="-4112" r="6445"/>
          <a:stretch/>
        </p:blipFill>
        <p:spPr bwMode="auto">
          <a:xfrm>
            <a:off x="7196572" y="587604"/>
            <a:ext cx="1303651" cy="164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12259</TotalTime>
  <Words>245</Words>
  <Application>Microsoft Office PowerPoint</Application>
  <PresentationFormat>Presentación en pantalla (16:10)</PresentationFormat>
  <Paragraphs>62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Schoolbook</vt:lpstr>
      <vt:lpstr>Gabriola</vt:lpstr>
      <vt:lpstr>Segoe Print</vt:lpstr>
      <vt:lpstr>Wingdings</vt:lpstr>
      <vt:lpstr>Wingdings 2</vt:lpstr>
      <vt:lpstr>Mirador</vt:lpstr>
      <vt:lpstr>Presentación de PowerPoint</vt:lpstr>
      <vt:lpstr>Presentación de PowerPoint</vt:lpstr>
      <vt:lpstr>Razón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esteban</dc:creator>
  <cp:lastModifiedBy>juan esteban villablanca obreque</cp:lastModifiedBy>
  <cp:revision>157</cp:revision>
  <dcterms:created xsi:type="dcterms:W3CDTF">2014-05-15T15:20:06Z</dcterms:created>
  <dcterms:modified xsi:type="dcterms:W3CDTF">2018-06-24T14:57:15Z</dcterms:modified>
</cp:coreProperties>
</file>