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17" r:id="rId2"/>
    <p:sldId id="283" r:id="rId3"/>
    <p:sldId id="284" r:id="rId4"/>
    <p:sldId id="285" r:id="rId5"/>
    <p:sldId id="286" r:id="rId6"/>
    <p:sldId id="287" r:id="rId7"/>
    <p:sldId id="288" r:id="rId8"/>
    <p:sldId id="316" r:id="rId9"/>
  </p:sldIdLst>
  <p:sldSz cx="9144000" cy="5715000" type="screen16x1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6600CC"/>
    <a:srgbClr val="4B4599"/>
    <a:srgbClr val="524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24" autoAdjust="0"/>
  </p:normalViewPr>
  <p:slideViewPr>
    <p:cSldViewPr>
      <p:cViewPr varScale="1">
        <p:scale>
          <a:sx n="82" d="100"/>
          <a:sy n="82" d="100"/>
        </p:scale>
        <p:origin x="792" y="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CBC04-4ABC-4425-86F9-36C559F9DD4B}" type="datetimeFigureOut">
              <a:rPr lang="es-ES" smtClean="0"/>
              <a:pPr/>
              <a:t>24/06/2018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343EB-BAD3-431A-A541-B7A9B0EF8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343EB-BAD3-431A-A541-B7A9B0EF8FC4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4772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2603500"/>
            <a:ext cx="6172200" cy="157863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4169436"/>
            <a:ext cx="6172200" cy="11430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955121" y="946664"/>
            <a:ext cx="1905000" cy="381000"/>
          </a:xfrm>
        </p:spPr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382069" y="3452720"/>
            <a:ext cx="30480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5715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5715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5715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5715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5715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5715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5715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2857500"/>
            <a:ext cx="1295400" cy="10795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055627"/>
            <a:ext cx="641424" cy="5345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4583860"/>
            <a:ext cx="137160" cy="1143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4823460"/>
            <a:ext cx="274320" cy="2286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3746500"/>
            <a:ext cx="365760" cy="30480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107253"/>
            <a:ext cx="609600" cy="431270"/>
          </a:xfrm>
        </p:spPr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868"/>
            <a:ext cx="1676400" cy="487627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333500"/>
            <a:ext cx="7467600" cy="40614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413000"/>
            <a:ext cx="6172200" cy="1711326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4175126"/>
            <a:ext cx="6172200" cy="11430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953756" y="943610"/>
            <a:ext cx="1905000" cy="381000"/>
          </a:xfrm>
        </p:spPr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382256" y="3450336"/>
            <a:ext cx="30480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5715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5715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5715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5715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5715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5715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5715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2857500"/>
            <a:ext cx="1295400" cy="10795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055627"/>
            <a:ext cx="641424" cy="5345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4583860"/>
            <a:ext cx="137160" cy="1143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4826000"/>
            <a:ext cx="274320" cy="2286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3733240"/>
            <a:ext cx="365760" cy="30480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5715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107253"/>
            <a:ext cx="609600" cy="431270"/>
          </a:xfrm>
        </p:spPr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333500"/>
            <a:ext cx="3657600" cy="3810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333500"/>
            <a:ext cx="3657600" cy="3810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542"/>
            <a:ext cx="7543800" cy="9525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1968500"/>
            <a:ext cx="3657600" cy="32385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1968500"/>
            <a:ext cx="3657600" cy="32385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308100"/>
            <a:ext cx="3657600" cy="54864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308100"/>
            <a:ext cx="3657600" cy="54864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5715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897630" y="2628900"/>
            <a:ext cx="525780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28600"/>
            <a:ext cx="1527048" cy="415290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5715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5715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5715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5715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8156448" y="4762500"/>
            <a:ext cx="548640" cy="45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638800" cy="527304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5715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8156448" y="4762500"/>
            <a:ext cx="548640" cy="45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875913" y="2628900"/>
            <a:ext cx="525780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715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dirty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20662"/>
            <a:ext cx="1524000" cy="4130040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5715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5715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5715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5715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28866"/>
            <a:ext cx="7467600" cy="9525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7467600" cy="40614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757160" y="869538"/>
            <a:ext cx="1676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44FC75-911F-49FA-90D1-3BD47E1F1FF6}" type="datetimeFigureOut">
              <a:rPr lang="es-ES" smtClean="0"/>
              <a:pPr/>
              <a:t>24/06/2018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7256886" y="3083887"/>
            <a:ext cx="26670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5715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5715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5715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5715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8156448" y="4762500"/>
            <a:ext cx="548640" cy="45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4778376"/>
            <a:ext cx="609600" cy="43434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50D03B-CD3A-4027-B057-BEDF7A5B7C9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sh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2195736" y="3803573"/>
            <a:ext cx="67866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s-CL" sz="2800" i="1" u="sng" dirty="0">
                <a:solidFill>
                  <a:srgbClr val="9933FF"/>
                </a:solidFill>
                <a:latin typeface="Gabriola" pitchFamily="82" charset="0"/>
              </a:rPr>
            </a:br>
            <a:r>
              <a:rPr lang="es-CL" sz="2800" i="1" u="sng" dirty="0">
                <a:solidFill>
                  <a:srgbClr val="9933FF"/>
                </a:solidFill>
                <a:latin typeface="Gabriola" pitchFamily="82" charset="0"/>
              </a:rPr>
              <a:t>Objetivo: </a:t>
            </a:r>
            <a:r>
              <a:rPr lang="es-CL" sz="2800" i="1" dirty="0">
                <a:solidFill>
                  <a:srgbClr val="9933FF"/>
                </a:solidFill>
                <a:latin typeface="Gabriola" pitchFamily="82" charset="0"/>
              </a:rPr>
              <a:t>  Resolver problemas cotidianos utilizando las proporciones</a:t>
            </a:r>
            <a:r>
              <a:rPr lang="es-CL" sz="2800" dirty="0">
                <a:solidFill>
                  <a:srgbClr val="9933FF"/>
                </a:solidFill>
                <a:latin typeface="Gabriola" pitchFamily="82" charset="0"/>
              </a:rPr>
              <a:t>.</a:t>
            </a:r>
            <a:br>
              <a:rPr lang="es-CL" sz="2800" dirty="0">
                <a:solidFill>
                  <a:srgbClr val="9933FF"/>
                </a:solidFill>
                <a:latin typeface="Gabriola" pitchFamily="82" charset="0"/>
              </a:rPr>
            </a:br>
            <a:endParaRPr lang="es-CL" sz="2800" dirty="0">
              <a:solidFill>
                <a:srgbClr val="9933FF"/>
              </a:solidFill>
              <a:latin typeface="Gabriola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785918" y="2641476"/>
            <a:ext cx="7358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rgbClr val="6600CC"/>
                </a:solidFill>
                <a:latin typeface="Segoe Print" pitchFamily="2" charset="0"/>
              </a:rPr>
              <a:t>Razones y proporciones</a:t>
            </a: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352278">
            <a:off x="600319" y="3070396"/>
            <a:ext cx="1173801" cy="702939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239715">
            <a:off x="1326796" y="4162507"/>
            <a:ext cx="539682" cy="323192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1944029" y="3834238"/>
            <a:ext cx="285959" cy="171249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1663458" y="4896493"/>
            <a:ext cx="195331" cy="116976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1087233" y="4592055"/>
            <a:ext cx="123696" cy="74076"/>
          </a:xfrm>
          <a:prstGeom prst="rect">
            <a:avLst/>
          </a:prstGeom>
        </p:spPr>
      </p:pic>
      <p:pic>
        <p:nvPicPr>
          <p:cNvPr id="10" name="Imagen 13">
            <a:extLst>
              <a:ext uri="{FF2B5EF4-FFF2-40B4-BE49-F238E27FC236}">
                <a16:creationId xmlns:a16="http://schemas.microsoft.com/office/drawing/2014/main" id="{690F1172-D458-4C08-BA53-516D90142D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01329"/>
            <a:ext cx="1512168" cy="19474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23249564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539552" y="19320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1. Si 12 obreros demoran 2 meses en hacer una casa, ¿Cuánto demoran 4 obreros? </a:t>
            </a:r>
          </a:p>
          <a:p>
            <a:pPr algn="ctr">
              <a:buFont typeface="Arial" pitchFamily="34" charset="0"/>
              <a:buChar char="•"/>
            </a:pPr>
            <a:endParaRPr lang="es-E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83568" y="2857500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2. Laura compra 16 lápices en $1920, ¿Cuántos lápices hubiera podido comprar con $720? </a:t>
            </a:r>
          </a:p>
          <a:p>
            <a:pPr algn="ctr">
              <a:buFont typeface="Arial" pitchFamily="34" charset="0"/>
              <a:buChar char="•"/>
            </a:pPr>
            <a:endParaRPr lang="es-E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539552" y="19320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3. Un cuadrado de lado 5 cm tiene área 25 cm</a:t>
            </a:r>
            <a:r>
              <a:rPr lang="es-ES" sz="2400" baseline="30000" dirty="0"/>
              <a:t>2</a:t>
            </a:r>
            <a:r>
              <a:rPr lang="es-ES" sz="2400" dirty="0"/>
              <a:t>. ¿Cuánto mide el lado de un cuadrado de área 625 cm</a:t>
            </a:r>
            <a:r>
              <a:rPr lang="es-ES" sz="2400" baseline="30000" dirty="0"/>
              <a:t>2</a:t>
            </a:r>
            <a:r>
              <a:rPr lang="es-ES" sz="2400" dirty="0"/>
              <a:t>? </a:t>
            </a:r>
            <a:endParaRPr lang="es-E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23528" y="285750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4. 8 amigos salen de camping y por un día en total de gastos ocupan $48000, ¿Cuánto gastarían en las mismas condiciones solo 6 amigos? </a:t>
            </a:r>
          </a:p>
          <a:p>
            <a:pPr algn="ctr"/>
            <a:r>
              <a:rPr lang="es-ES" sz="2400" dirty="0"/>
              <a:t> </a:t>
            </a:r>
          </a:p>
          <a:p>
            <a:pPr algn="ctr">
              <a:buFont typeface="Arial" pitchFamily="34" charset="0"/>
              <a:buChar char="•"/>
            </a:pPr>
            <a:endParaRPr lang="es-E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539552" y="19320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5. Un auto demora 180 minutos en recorrer cierto terreno a 60 km/hrs, ¿A cuántos kilómetros por hora demoraría solo 90 minutos?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23528" y="285750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6. En una fiesta 130 invitados consumen 60 litros de bebida, ¿Cuántos litros consumirán 90 personas?  </a:t>
            </a:r>
          </a:p>
        </p:txBody>
      </p:sp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539552" y="19320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7. Si 2 obreros demoran 45 semanas en construir una oficina, ¿Cuántos obreros de necesitarían para terminar la oficina en 15 semanas?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23528" y="285750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8.  Ignacio compro 8 dulces en $480, ¿Cuánto pagará Ignacio si compra solo un dulce? </a:t>
            </a:r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539552" y="19320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9.  La mamá de Laura hizo un queque para 6 personas y ocupó 4 huevos, ¿Cuántos huevos ocupará en hacer un queque para 9 personas?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23528" y="2857500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10. Seis personas tardan 1 día en limpiar un jardín, sí se necesita listo en 8 horas, ¿Cuántas personas deberán trabajar? </a:t>
            </a:r>
          </a:p>
        </p:txBody>
      </p:sp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467544" y="91328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11. Luis pinta 24 casas en 2 meses, pero ahora su hijo y su sobrino le ayudarán a pintar ¿Cuántas casas pintarán ahora en 2 meses? </a:t>
            </a:r>
          </a:p>
        </p:txBody>
      </p:sp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468362"/>
            <a:ext cx="1944216" cy="198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0" y="5476893"/>
            <a:ext cx="2699792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2699792" y="5476893"/>
            <a:ext cx="3586720" cy="238107"/>
          </a:xfrm>
          <a:prstGeom prst="rect">
            <a:avLst/>
          </a:prstGeom>
          <a:solidFill>
            <a:srgbClr val="4B45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6286512" y="5476893"/>
            <a:ext cx="2643206" cy="23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5432871"/>
            <a:ext cx="889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bg1"/>
                </a:solidFill>
              </a:rPr>
              <a:t>Matemática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7" t="11517" r="11818" b="4242"/>
          <a:stretch/>
        </p:blipFill>
        <p:spPr>
          <a:xfrm rot="21019512">
            <a:off x="8234239" y="4865333"/>
            <a:ext cx="419850" cy="251430"/>
          </a:xfrm>
          <a:prstGeom prst="rect">
            <a:avLst/>
          </a:prstGeom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3365">
            <a:off x="2748275" y="811511"/>
            <a:ext cx="2718801" cy="285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520978"/>
      </p:ext>
    </p:extLst>
  </p:cSld>
  <p:clrMapOvr>
    <a:masterClrMapping/>
  </p:clrMapOvr>
  <p:transition>
    <p:pu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12259</TotalTime>
  <Words>292</Words>
  <Application>Microsoft Office PowerPoint</Application>
  <PresentationFormat>Presentación en pantalla (16:10)</PresentationFormat>
  <Paragraphs>28</Paragraphs>
  <Slides>8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Schoolbook</vt:lpstr>
      <vt:lpstr>Gabriola</vt:lpstr>
      <vt:lpstr>Segoe Print</vt:lpstr>
      <vt:lpstr>Wingdings</vt:lpstr>
      <vt:lpstr>Wingdings 2</vt:lpstr>
      <vt:lpstr>Mirador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esteban</dc:creator>
  <cp:lastModifiedBy>juan esteban villablanca obreque</cp:lastModifiedBy>
  <cp:revision>157</cp:revision>
  <dcterms:created xsi:type="dcterms:W3CDTF">2014-05-15T15:20:06Z</dcterms:created>
  <dcterms:modified xsi:type="dcterms:W3CDTF">2018-06-24T15:00:11Z</dcterms:modified>
</cp:coreProperties>
</file>