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09" r:id="rId2"/>
    <p:sldId id="301" r:id="rId3"/>
    <p:sldId id="258" r:id="rId4"/>
    <p:sldId id="269" r:id="rId5"/>
    <p:sldId id="273" r:id="rId6"/>
    <p:sldId id="274" r:id="rId7"/>
    <p:sldId id="275" r:id="rId8"/>
    <p:sldId id="276" r:id="rId9"/>
    <p:sldId id="266" r:id="rId10"/>
    <p:sldId id="277" r:id="rId11"/>
    <p:sldId id="279" r:id="rId12"/>
    <p:sldId id="310" r:id="rId13"/>
    <p:sldId id="311" r:id="rId14"/>
    <p:sldId id="312" r:id="rId15"/>
    <p:sldId id="313" r:id="rId16"/>
    <p:sldId id="314" r:id="rId17"/>
    <p:sldId id="315" r:id="rId18"/>
  </p:sldIdLst>
  <p:sldSz cx="9144000" cy="5715000" type="screen16x1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6600CC"/>
    <a:srgbClr val="4B4599"/>
    <a:srgbClr val="524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24" autoAdjust="0"/>
  </p:normalViewPr>
  <p:slideViewPr>
    <p:cSldViewPr>
      <p:cViewPr varScale="1">
        <p:scale>
          <a:sx n="82" d="100"/>
          <a:sy n="82" d="100"/>
        </p:scale>
        <p:origin x="792" y="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xVal>
            <c:numRef>
              <c:f>Hoja1!$A$1:$A$6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</c:numCache>
            </c:numRef>
          </c:xVal>
          <c:yVal>
            <c:numRef>
              <c:f>Hoja1!$B$1:$B$6</c:f>
              <c:numCache>
                <c:formatCode>General</c:formatCode>
                <c:ptCount val="6"/>
                <c:pt idx="0">
                  <c:v>150</c:v>
                </c:pt>
                <c:pt idx="1">
                  <c:v>450</c:v>
                </c:pt>
                <c:pt idx="2">
                  <c:v>600</c:v>
                </c:pt>
                <c:pt idx="3">
                  <c:v>750</c:v>
                </c:pt>
                <c:pt idx="4">
                  <c:v>900</c:v>
                </c:pt>
                <c:pt idx="5">
                  <c:v>1050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BB-4139-9721-0D054F611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125120"/>
        <c:axId val="99131392"/>
      </c:scatterChart>
      <c:valAx>
        <c:axId val="991251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Kilos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131392"/>
        <c:crosses val="autoZero"/>
        <c:crossBetween val="midCat"/>
      </c:valAx>
      <c:valAx>
        <c:axId val="99131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Precio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125120"/>
        <c:crosses val="autoZero"/>
        <c:crossBetween val="midCat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xVal>
            <c:numRef>
              <c:f>Hoja1!$A$9:$A$14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9</c:v>
                </c:pt>
              </c:numCache>
            </c:numRef>
          </c:xVal>
          <c:yVal>
            <c:numRef>
              <c:f>Hoja1!$B$9:$B$14</c:f>
              <c:numCache>
                <c:formatCode>General</c:formatCode>
                <c:ptCount val="6"/>
                <c:pt idx="0">
                  <c:v>36</c:v>
                </c:pt>
                <c:pt idx="1">
                  <c:v>18</c:v>
                </c:pt>
                <c:pt idx="2">
                  <c:v>12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ED0-4A34-A54E-8B0CFCA1C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956608"/>
        <c:axId val="97958528"/>
      </c:scatterChart>
      <c:valAx>
        <c:axId val="9795660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Obreros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7958528"/>
        <c:crosses val="autoZero"/>
        <c:crossBetween val="midCat"/>
      </c:valAx>
      <c:valAx>
        <c:axId val="97958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Días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7956608"/>
        <c:crosses val="autoZero"/>
        <c:crossBetween val="midCat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CBC04-4ABC-4425-86F9-36C559F9DD4B}" type="datetimeFigureOut">
              <a:rPr lang="es-ES" smtClean="0"/>
              <a:pPr/>
              <a:t>24/06/2018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43EB-BAD3-431A-A541-B7A9B0EF8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839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884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170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038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19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373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2603500"/>
            <a:ext cx="6172200" cy="157863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4169436"/>
            <a:ext cx="6172200" cy="11430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955121" y="946664"/>
            <a:ext cx="1905000" cy="381000"/>
          </a:xfrm>
        </p:spPr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382069" y="3452720"/>
            <a:ext cx="30480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5715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5715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5715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5715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5715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5715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2857500"/>
            <a:ext cx="1295400" cy="10795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055627"/>
            <a:ext cx="641424" cy="5345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4583860"/>
            <a:ext cx="137160" cy="1143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4823460"/>
            <a:ext cx="274320" cy="2286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3746500"/>
            <a:ext cx="365760" cy="3048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107253"/>
            <a:ext cx="609600" cy="431270"/>
          </a:xfrm>
        </p:spPr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8"/>
            <a:ext cx="1676400" cy="487627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7467600" cy="40614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413000"/>
            <a:ext cx="6172200" cy="1711326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4175126"/>
            <a:ext cx="6172200" cy="11430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953756" y="943610"/>
            <a:ext cx="1905000" cy="381000"/>
          </a:xfrm>
        </p:spPr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382256" y="3450336"/>
            <a:ext cx="30480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5715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5715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5715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5715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5715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5715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2857500"/>
            <a:ext cx="1295400" cy="10795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055627"/>
            <a:ext cx="641424" cy="5345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4583860"/>
            <a:ext cx="137160" cy="1143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4826000"/>
            <a:ext cx="274320" cy="2286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3733240"/>
            <a:ext cx="365760" cy="3048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107253"/>
            <a:ext cx="609600" cy="431270"/>
          </a:xfrm>
        </p:spPr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3657600" cy="3810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333500"/>
            <a:ext cx="3657600" cy="3810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542"/>
            <a:ext cx="7543800" cy="9525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1968500"/>
            <a:ext cx="3657600" cy="32385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1968500"/>
            <a:ext cx="3657600" cy="32385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308100"/>
            <a:ext cx="3657600" cy="5486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308100"/>
            <a:ext cx="3657600" cy="5486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897630" y="2628900"/>
            <a:ext cx="525780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28600"/>
            <a:ext cx="1527048" cy="41529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5715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638800" cy="527304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875913" y="2628900"/>
            <a:ext cx="525780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715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20662"/>
            <a:ext cx="1524000" cy="4130040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5715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7467600" cy="9525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7467600" cy="40614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757160" y="869538"/>
            <a:ext cx="1676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7256886" y="3083887"/>
            <a:ext cx="26670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4778376"/>
            <a:ext cx="609600" cy="43434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0.png"/><Relationship Id="rId3" Type="http://schemas.openxmlformats.org/officeDocument/2006/relationships/image" Target="../media/image8.gif"/><Relationship Id="rId7" Type="http://schemas.openxmlformats.org/officeDocument/2006/relationships/image" Target="../media/image4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0.png"/><Relationship Id="rId5" Type="http://schemas.openxmlformats.org/officeDocument/2006/relationships/image" Target="../media/image7.jpeg"/><Relationship Id="rId4" Type="http://schemas.openxmlformats.org/officeDocument/2006/relationships/image" Target="../media/image9.png"/><Relationship Id="rId9" Type="http://schemas.openxmlformats.org/officeDocument/2006/relationships/image" Target="../media/image4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2195736" y="3803573"/>
            <a:ext cx="67866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s-CL" sz="2800" i="1" u="sng" dirty="0">
                <a:solidFill>
                  <a:srgbClr val="9933FF"/>
                </a:solidFill>
                <a:latin typeface="Gabriola" pitchFamily="82" charset="0"/>
              </a:rPr>
            </a:br>
            <a:r>
              <a:rPr lang="es-CL" sz="2800" i="1" u="sng" dirty="0">
                <a:solidFill>
                  <a:srgbClr val="9933FF"/>
                </a:solidFill>
                <a:latin typeface="Gabriola" pitchFamily="82" charset="0"/>
              </a:rPr>
              <a:t>Objetivo: </a:t>
            </a:r>
            <a:r>
              <a:rPr lang="es-CL" sz="2800" i="1" dirty="0">
                <a:solidFill>
                  <a:srgbClr val="9933FF"/>
                </a:solidFill>
                <a:latin typeface="Gabriola" pitchFamily="82" charset="0"/>
              </a:rPr>
              <a:t>  Conocer el concepto de proporción y sus propiedades</a:t>
            </a:r>
            <a:r>
              <a:rPr lang="es-CL" sz="2800" dirty="0">
                <a:solidFill>
                  <a:srgbClr val="9933FF"/>
                </a:solidFill>
                <a:latin typeface="Gabriola" pitchFamily="82" charset="0"/>
              </a:rPr>
              <a:t>.</a:t>
            </a:r>
            <a:br>
              <a:rPr lang="es-CL" sz="2800" dirty="0">
                <a:solidFill>
                  <a:srgbClr val="9933FF"/>
                </a:solidFill>
                <a:latin typeface="Gabriola" pitchFamily="82" charset="0"/>
              </a:rPr>
            </a:br>
            <a:endParaRPr lang="es-CL" sz="2800" dirty="0">
              <a:solidFill>
                <a:srgbClr val="9933FF"/>
              </a:solidFill>
              <a:latin typeface="Gabriola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85918" y="2641476"/>
            <a:ext cx="7358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6600CC"/>
                </a:solidFill>
                <a:latin typeface="Segoe Print" pitchFamily="2" charset="0"/>
              </a:rPr>
              <a:t>Razones y proporciones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352278">
            <a:off x="600319" y="3070396"/>
            <a:ext cx="1173801" cy="702939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239715">
            <a:off x="1326796" y="4162507"/>
            <a:ext cx="539682" cy="323192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944029" y="3834238"/>
            <a:ext cx="285959" cy="171249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663458" y="4896493"/>
            <a:ext cx="195331" cy="116976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087233" y="4592055"/>
            <a:ext cx="123696" cy="74076"/>
          </a:xfrm>
          <a:prstGeom prst="rect">
            <a:avLst/>
          </a:prstGeom>
        </p:spPr>
      </p:pic>
      <p:pic>
        <p:nvPicPr>
          <p:cNvPr id="10" name="Imagen 13">
            <a:extLst>
              <a:ext uri="{FF2B5EF4-FFF2-40B4-BE49-F238E27FC236}">
                <a16:creationId xmlns:a16="http://schemas.microsoft.com/office/drawing/2014/main" id="{690F1172-D458-4C08-BA53-516D90142D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1329"/>
            <a:ext cx="1512168" cy="1947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9585709"/>
      </p:ext>
    </p:extLst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611560" y="4918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 Martina, al subir a un taxi, le pregunta al conductor como funciona el taxímetro. El conductor le explica que cuando se sube un pasajero se enciende el taxímetro el cual cada 200m va aumentado $70. Al terminar el viaje Martina pagó $1540. ¿Cuántos metros ha recorrido en el taxi?</a:t>
            </a:r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4067944" y="3073524"/>
          <a:ext cx="4463998" cy="504190"/>
        </p:xfrm>
        <a:graphic>
          <a:graphicData uri="http://schemas.openxmlformats.org/drawingml/2006/table">
            <a:tbl>
              <a:tblPr/>
              <a:tblGrid>
                <a:gridCol w="138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Precio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Km Recorridos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2" name="21 CuadroTexto"/>
          <p:cNvSpPr txBox="1"/>
          <p:nvPr/>
        </p:nvSpPr>
        <p:spPr>
          <a:xfrm>
            <a:off x="827584" y="10279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400" dirty="0">
                <a:solidFill>
                  <a:schemeClr val="accent4">
                    <a:lumMod val="75000"/>
                  </a:schemeClr>
                </a:solidFill>
              </a:rPr>
              <a:t> Tres kilos de papas cuestan $450 ¿Cuál es el valor de 5 kilos de papas?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611560" y="2737291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 Tres obreros demorar 12 días en pintar una muralla ¿Cuánto demoran cuatro obreros en pintar en las mismas condiciones?</a:t>
            </a:r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4283968" y="4801716"/>
          <a:ext cx="3791954" cy="504190"/>
        </p:xfrm>
        <a:graphic>
          <a:graphicData uri="http://schemas.openxmlformats.org/drawingml/2006/table">
            <a:tbl>
              <a:tblPr/>
              <a:tblGrid>
                <a:gridCol w="117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24 Tabla"/>
          <p:cNvGraphicFramePr>
            <a:graphicFrameLocks noGrp="1"/>
          </p:cNvGraphicFramePr>
          <p:nvPr/>
        </p:nvGraphicFramePr>
        <p:xfrm>
          <a:off x="4283968" y="2137420"/>
          <a:ext cx="3791954" cy="504190"/>
        </p:xfrm>
        <a:graphic>
          <a:graphicData uri="http://schemas.openxmlformats.org/drawingml/2006/table">
            <a:tbl>
              <a:tblPr/>
              <a:tblGrid>
                <a:gridCol w="117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1" name="20 Imagen" descr="insig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378" y="0"/>
            <a:ext cx="484182" cy="840093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19" name="18 Rectángulo"/>
          <p:cNvSpPr/>
          <p:nvPr/>
        </p:nvSpPr>
        <p:spPr>
          <a:xfrm>
            <a:off x="899592" y="625252"/>
            <a:ext cx="748883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En matemática se utiliza el término 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</a:rPr>
              <a:t>variable</a:t>
            </a:r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Variable: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Es una letra o símbolo dentro de una expresión o fórmula matemática que representa una magnitud que toma diversos valores. </a:t>
            </a:r>
          </a:p>
          <a:p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Existen variables independientes y variables dependientes:</a:t>
            </a:r>
          </a:p>
          <a:p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● </a:t>
            </a: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Las variables independientes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pueden tomar cualquier valor dentro de un rango de valores posibles. </a:t>
            </a:r>
          </a:p>
          <a:p>
            <a:endParaRPr lang="es-ES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● </a:t>
            </a: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Las variables dependientes </a:t>
            </a: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adquieren valores en función de la valoración dada a las variables independientes. </a:t>
            </a:r>
          </a:p>
        </p:txBody>
      </p:sp>
    </p:spTree>
    <p:extLst>
      <p:ext uri="{BB962C8B-B14F-4D97-AF65-F5344CB8AC3E}">
        <p14:creationId xmlns:p14="http://schemas.microsoft.com/office/powerpoint/2010/main" val="2078335864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1" name="20 Imagen" descr="insig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378" y="0"/>
            <a:ext cx="484182" cy="840093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l="16603" t="7875" r="20306" b="5501"/>
          <a:stretch>
            <a:fillRect/>
          </a:stretch>
        </p:blipFill>
        <p:spPr bwMode="auto">
          <a:xfrm>
            <a:off x="971600" y="0"/>
            <a:ext cx="6984776" cy="541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7606812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2" name="21 CuadroTexto"/>
          <p:cNvSpPr txBox="1"/>
          <p:nvPr/>
        </p:nvSpPr>
        <p:spPr>
          <a:xfrm>
            <a:off x="827584" y="10279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200" dirty="0">
                <a:solidFill>
                  <a:schemeClr val="accent4">
                    <a:lumMod val="75000"/>
                  </a:schemeClr>
                </a:solidFill>
              </a:rPr>
              <a:t> Tres kilos de papas cuestan $450 ¿Cuál es el valor de 5 kilos de papas?</a:t>
            </a:r>
          </a:p>
        </p:txBody>
      </p:sp>
      <p:graphicFrame>
        <p:nvGraphicFramePr>
          <p:cNvPr id="25" name="24 Tabla"/>
          <p:cNvGraphicFramePr>
            <a:graphicFrameLocks noGrp="1"/>
          </p:cNvGraphicFramePr>
          <p:nvPr/>
        </p:nvGraphicFramePr>
        <p:xfrm>
          <a:off x="4139950" y="1002428"/>
          <a:ext cx="4536506" cy="630936"/>
        </p:xfrm>
        <a:graphic>
          <a:graphicData uri="http://schemas.openxmlformats.org/drawingml/2006/table">
            <a:tbl>
              <a:tblPr/>
              <a:tblGrid>
                <a:gridCol w="1402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kilos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Precio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450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900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1050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4 Gráfico"/>
          <p:cNvGraphicFramePr/>
          <p:nvPr/>
        </p:nvGraphicFramePr>
        <p:xfrm>
          <a:off x="1547664" y="1993404"/>
          <a:ext cx="5616624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107504" y="987033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V. Independiente: Kilos</a:t>
            </a:r>
          </a:p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V. Dependiente: Precio</a:t>
            </a:r>
          </a:p>
        </p:txBody>
      </p:sp>
    </p:spTree>
    <p:extLst>
      <p:ext uri="{BB962C8B-B14F-4D97-AF65-F5344CB8AC3E}">
        <p14:creationId xmlns:p14="http://schemas.microsoft.com/office/powerpoint/2010/main" val="78628088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755576" y="49188"/>
            <a:ext cx="7704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200" dirty="0">
                <a:solidFill>
                  <a:schemeClr val="accent3">
                    <a:lumMod val="75000"/>
                  </a:schemeClr>
                </a:solidFill>
              </a:rPr>
              <a:t> Tres obreros demorar 12 días en pintar una muralla ¿Cuánto demoran cuatro obreros en pintar en las mismas condiciones?</a:t>
            </a:r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3995936" y="1273324"/>
          <a:ext cx="4320478" cy="701040"/>
        </p:xfrm>
        <a:graphic>
          <a:graphicData uri="http://schemas.openxmlformats.org/drawingml/2006/table">
            <a:tbl>
              <a:tblPr/>
              <a:tblGrid>
                <a:gridCol w="133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74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Obreros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Días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6 Gráfico"/>
          <p:cNvGraphicFramePr/>
          <p:nvPr/>
        </p:nvGraphicFramePr>
        <p:xfrm>
          <a:off x="2051720" y="2209428"/>
          <a:ext cx="4968552" cy="317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251520" y="12733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V. Independiente: Obreros</a:t>
            </a:r>
          </a:p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V. Dependiente: Días</a:t>
            </a:r>
          </a:p>
        </p:txBody>
      </p:sp>
    </p:spTree>
    <p:extLst>
      <p:ext uri="{BB962C8B-B14F-4D97-AF65-F5344CB8AC3E}">
        <p14:creationId xmlns:p14="http://schemas.microsoft.com/office/powerpoint/2010/main" val="415626326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9" name="Título 12"/>
          <p:cNvSpPr>
            <a:spLocks noGrp="1"/>
          </p:cNvSpPr>
          <p:nvPr>
            <p:ph type="title"/>
          </p:nvPr>
        </p:nvSpPr>
        <p:spPr>
          <a:xfrm>
            <a:off x="0" y="86268"/>
            <a:ext cx="8568952" cy="6109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3600" dirty="0">
                <a:solidFill>
                  <a:srgbClr val="514843"/>
                </a:solidFill>
                <a:latin typeface="Segoe Print" pitchFamily="2" charset="0"/>
              </a:rPr>
              <a:t>Proporciones</a:t>
            </a:r>
            <a:endParaRPr lang="es-ES" sz="3600" b="0" i="0" dirty="0">
              <a:solidFill>
                <a:srgbClr val="514843"/>
              </a:solidFill>
              <a:latin typeface="Segoe Print" pitchFamily="2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3203848" y="697260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716016" y="697260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691680" y="10573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Directa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652120" y="10573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Inversa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49388"/>
            <a:ext cx="408908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770054"/>
            <a:ext cx="3384376" cy="285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511785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68362"/>
            <a:ext cx="1944216" cy="198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3365">
            <a:off x="2748275" y="811511"/>
            <a:ext cx="2718801" cy="285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430693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Resultado de imagen para super 8">
            <a:extLst>
              <a:ext uri="{FF2B5EF4-FFF2-40B4-BE49-F238E27FC236}">
                <a16:creationId xmlns:a16="http://schemas.microsoft.com/office/drawing/2014/main" id="{DD848307-B8F0-46D6-B84A-BB3817E7C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1015">
            <a:off x="342721" y="214822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Imagen 13">
            <a:extLst>
              <a:ext uri="{FF2B5EF4-FFF2-40B4-BE49-F238E27FC236}">
                <a16:creationId xmlns:a16="http://schemas.microsoft.com/office/drawing/2014/main" id="{C7B20D50-B1FF-4DEB-A142-99F115E418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5365"/>
            <a:ext cx="432048" cy="5564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Resultado de imagen para super 8">
            <a:extLst>
              <a:ext uri="{FF2B5EF4-FFF2-40B4-BE49-F238E27FC236}">
                <a16:creationId xmlns:a16="http://schemas.microsoft.com/office/drawing/2014/main" id="{B99BED82-DFD6-4CE0-B532-75A764201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97709">
            <a:off x="285051" y="946449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echa: a la derecha con bandas 1">
            <a:extLst>
              <a:ext uri="{FF2B5EF4-FFF2-40B4-BE49-F238E27FC236}">
                <a16:creationId xmlns:a16="http://schemas.microsoft.com/office/drawing/2014/main" id="{AA8914FC-30F7-4FFC-8988-64D81E38F3F3}"/>
              </a:ext>
            </a:extLst>
          </p:cNvPr>
          <p:cNvSpPr/>
          <p:nvPr/>
        </p:nvSpPr>
        <p:spPr>
          <a:xfrm>
            <a:off x="2426522" y="1513091"/>
            <a:ext cx="845840" cy="37764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3B09452-D5B2-451C-8892-C7669B1745E0}"/>
                  </a:ext>
                </a:extLst>
              </p:cNvPr>
              <p:cNvSpPr txBox="1"/>
              <p:nvPr/>
            </p:nvSpPr>
            <p:spPr>
              <a:xfrm>
                <a:off x="3524320" y="1486471"/>
                <a:ext cx="8768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solidFill>
                            <a:srgbClr val="9933FF"/>
                          </a:solidFill>
                          <a:latin typeface="Cambria Math" panose="02040503050406030204" pitchFamily="18" charset="0"/>
                        </a:rPr>
                        <m:t>$250</m:t>
                      </m:r>
                    </m:oMath>
                  </m:oMathPara>
                </a14:m>
                <a:endParaRPr lang="es-CL" dirty="0">
                  <a:solidFill>
                    <a:srgbClr val="9933FF"/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3B09452-D5B2-451C-8892-C7669B174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20" y="1486471"/>
                <a:ext cx="87684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ítulo 12">
            <a:extLst>
              <a:ext uri="{FF2B5EF4-FFF2-40B4-BE49-F238E27FC236}">
                <a16:creationId xmlns:a16="http://schemas.microsoft.com/office/drawing/2014/main" id="{B37EA087-9607-4471-BE72-CACE0E8C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9017" y="8301"/>
            <a:ext cx="8568952" cy="6109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3200" dirty="0">
                <a:solidFill>
                  <a:srgbClr val="514843"/>
                </a:solidFill>
                <a:latin typeface="Segoe Print" pitchFamily="2" charset="0"/>
              </a:rPr>
              <a:t>Razón en la vida diaria</a:t>
            </a:r>
            <a:endParaRPr lang="es-ES" sz="3200" b="0" i="0" dirty="0">
              <a:solidFill>
                <a:srgbClr val="514843"/>
              </a:solidFill>
              <a:latin typeface="Segoe Print" pitchFamily="2" charset="0"/>
            </a:endParaRPr>
          </a:p>
        </p:txBody>
      </p:sp>
      <p:pic>
        <p:nvPicPr>
          <p:cNvPr id="22" name="Picture 2" descr="Resultado de imagen para super 8">
            <a:extLst>
              <a:ext uri="{FF2B5EF4-FFF2-40B4-BE49-F238E27FC236}">
                <a16:creationId xmlns:a16="http://schemas.microsoft.com/office/drawing/2014/main" id="{D2E85B2E-4A83-4707-8315-DA40345E5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341">
            <a:off x="243486" y="187111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0B24CA09-4977-4647-BD8F-0E88A3928328}"/>
                  </a:ext>
                </a:extLst>
              </p:cNvPr>
              <p:cNvSpPr txBox="1"/>
              <p:nvPr/>
            </p:nvSpPr>
            <p:spPr>
              <a:xfrm>
                <a:off x="3524320" y="2653054"/>
                <a:ext cx="8768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solidFill>
                            <a:srgbClr val="9933FF"/>
                          </a:solidFill>
                          <a:latin typeface="Cambria Math" panose="02040503050406030204" pitchFamily="18" charset="0"/>
                        </a:rPr>
                        <m:t>$500</m:t>
                      </m:r>
                    </m:oMath>
                  </m:oMathPara>
                </a14:m>
                <a:endParaRPr lang="es-CL" dirty="0">
                  <a:solidFill>
                    <a:srgbClr val="9933FF"/>
                  </a:solidFill>
                </a:endParaRP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0B24CA09-4977-4647-BD8F-0E88A3928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20" y="2653054"/>
                <a:ext cx="87684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" descr="Resultado de imagen para super 8">
            <a:extLst>
              <a:ext uri="{FF2B5EF4-FFF2-40B4-BE49-F238E27FC236}">
                <a16:creationId xmlns:a16="http://schemas.microsoft.com/office/drawing/2014/main" id="{ECE28901-D80D-4E78-BDFD-2D33ACAD9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341">
            <a:off x="414763" y="359055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Resultado de imagen para super 8">
            <a:extLst>
              <a:ext uri="{FF2B5EF4-FFF2-40B4-BE49-F238E27FC236}">
                <a16:creationId xmlns:a16="http://schemas.microsoft.com/office/drawing/2014/main" id="{CC21C55B-3DAD-4349-AB32-DA2F2D50F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341">
            <a:off x="276474" y="343247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Resultado de imagen para super 8">
            <a:extLst>
              <a:ext uri="{FF2B5EF4-FFF2-40B4-BE49-F238E27FC236}">
                <a16:creationId xmlns:a16="http://schemas.microsoft.com/office/drawing/2014/main" id="{A272FAF3-7E25-4D35-B94A-EEE06E075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341">
            <a:off x="243485" y="371509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esultado de imagen para super 8">
            <a:extLst>
              <a:ext uri="{FF2B5EF4-FFF2-40B4-BE49-F238E27FC236}">
                <a16:creationId xmlns:a16="http://schemas.microsoft.com/office/drawing/2014/main" id="{92A782DC-4935-4674-B26B-073024A82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341">
            <a:off x="150733" y="316918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Flecha: a la derecha con bandas 30">
            <a:extLst>
              <a:ext uri="{FF2B5EF4-FFF2-40B4-BE49-F238E27FC236}">
                <a16:creationId xmlns:a16="http://schemas.microsoft.com/office/drawing/2014/main" id="{7D686355-81CF-48C6-8B06-281A5FD36D37}"/>
              </a:ext>
            </a:extLst>
          </p:cNvPr>
          <p:cNvSpPr/>
          <p:nvPr/>
        </p:nvSpPr>
        <p:spPr>
          <a:xfrm>
            <a:off x="2388331" y="2655965"/>
            <a:ext cx="845840" cy="37764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Flecha: a la derecha con bandas 31">
            <a:extLst>
              <a:ext uri="{FF2B5EF4-FFF2-40B4-BE49-F238E27FC236}">
                <a16:creationId xmlns:a16="http://schemas.microsoft.com/office/drawing/2014/main" id="{2BB94831-2924-4160-A508-70B46C2349CD}"/>
              </a:ext>
            </a:extLst>
          </p:cNvPr>
          <p:cNvSpPr/>
          <p:nvPr/>
        </p:nvSpPr>
        <p:spPr>
          <a:xfrm>
            <a:off x="2410340" y="4053442"/>
            <a:ext cx="845840" cy="37764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A353BEF-F132-4E3E-9CC7-9441BE598CF8}"/>
                  </a:ext>
                </a:extLst>
              </p:cNvPr>
              <p:cNvSpPr txBox="1"/>
              <p:nvPr/>
            </p:nvSpPr>
            <p:spPr>
              <a:xfrm>
                <a:off x="3527652" y="3981970"/>
                <a:ext cx="10756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solidFill>
                            <a:srgbClr val="9933FF"/>
                          </a:solidFill>
                          <a:latin typeface="Cambria Math" panose="02040503050406030204" pitchFamily="18" charset="0"/>
                        </a:rPr>
                        <m:t>$1000</m:t>
                      </m:r>
                    </m:oMath>
                  </m:oMathPara>
                </a14:m>
                <a:endParaRPr lang="es-CL" dirty="0">
                  <a:solidFill>
                    <a:srgbClr val="9933FF"/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A353BEF-F132-4E3E-9CC7-9441BE598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652" y="3981970"/>
                <a:ext cx="107561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B29989CA-306A-4A01-BFBF-806DA3E9DFA0}"/>
              </a:ext>
            </a:extLst>
          </p:cNvPr>
          <p:cNvSpPr txBox="1"/>
          <p:nvPr/>
        </p:nvSpPr>
        <p:spPr>
          <a:xfrm>
            <a:off x="553838" y="87347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Cantidad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C3A2F3F-A801-4F10-A356-C4E73499DB89}"/>
              </a:ext>
            </a:extLst>
          </p:cNvPr>
          <p:cNvSpPr txBox="1"/>
          <p:nvPr/>
        </p:nvSpPr>
        <p:spPr>
          <a:xfrm>
            <a:off x="3507327" y="871632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Dinero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F405AAA-ED77-4FC0-9D78-FC0F298996A7}"/>
                  </a:ext>
                </a:extLst>
              </p:cNvPr>
              <p:cNvSpPr txBox="1"/>
              <p:nvPr/>
            </p:nvSpPr>
            <p:spPr>
              <a:xfrm>
                <a:off x="5677547" y="2584651"/>
                <a:ext cx="2160656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𝐶𝑎𝑛𝑡𝑖𝑑𝑎𝑑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𝑠𝑢𝑝𝑒𝑟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8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𝐷𝑖𝑛𝑒𝑟𝑜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F405AAA-ED77-4FC0-9D78-FC0F29899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547" y="2584651"/>
                <a:ext cx="2160656" cy="5241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97970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4762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4762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4762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1475656" y="2821496"/>
            <a:ext cx="2232248" cy="9721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0" y="302292"/>
            <a:ext cx="8568952" cy="6109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3600" dirty="0">
                <a:solidFill>
                  <a:srgbClr val="514843"/>
                </a:solidFill>
                <a:latin typeface="Segoe Print" pitchFamily="2" charset="0"/>
              </a:rPr>
              <a:t>Proporción</a:t>
            </a:r>
            <a:endParaRPr lang="es-ES" sz="3600" b="0" i="0" dirty="0">
              <a:solidFill>
                <a:srgbClr val="514843"/>
              </a:solidFill>
              <a:latin typeface="Segoe Print" pitchFamily="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76834"/>
            <a:ext cx="419850" cy="25143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467544" y="112930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Segoe Print" pitchFamily="2" charset="0"/>
              </a:rPr>
              <a:t>Es la igualdad entre 2 o más razones.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0" y="1669368"/>
            <a:ext cx="5940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FF0000"/>
                </a:solidFill>
              </a:rPr>
              <a:t>a</a:t>
            </a:r>
            <a:r>
              <a:rPr lang="es-ES" sz="4000" dirty="0"/>
              <a:t> : </a:t>
            </a:r>
            <a:r>
              <a:rPr lang="es-ES" sz="4000" dirty="0">
                <a:solidFill>
                  <a:srgbClr val="6600CC"/>
                </a:solidFill>
              </a:rPr>
              <a:t>b</a:t>
            </a:r>
            <a:r>
              <a:rPr lang="es-ES" sz="4000" dirty="0"/>
              <a:t> = </a:t>
            </a:r>
            <a:r>
              <a:rPr lang="es-ES" sz="4000" dirty="0">
                <a:solidFill>
                  <a:srgbClr val="6600CC"/>
                </a:solidFill>
              </a:rPr>
              <a:t>c </a:t>
            </a:r>
            <a:r>
              <a:rPr lang="es-ES" sz="4000" dirty="0"/>
              <a:t>: </a:t>
            </a:r>
            <a:r>
              <a:rPr lang="es-ES" sz="4000" dirty="0">
                <a:solidFill>
                  <a:srgbClr val="FF0000"/>
                </a:solidFill>
              </a:rPr>
              <a:t>d</a:t>
            </a:r>
            <a:endParaRPr lang="es-ES" sz="4000" dirty="0">
              <a:solidFill>
                <a:srgbClr val="6600CC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580112" y="152535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solidFill>
                  <a:srgbClr val="FF0000"/>
                </a:solidFill>
              </a:rPr>
              <a:t>a</a:t>
            </a:r>
            <a:r>
              <a:rPr lang="es-ES" dirty="0"/>
              <a:t> y </a:t>
            </a:r>
            <a:r>
              <a:rPr lang="es-ES" dirty="0">
                <a:solidFill>
                  <a:srgbClr val="FF0000"/>
                </a:solidFill>
              </a:rPr>
              <a:t>d</a:t>
            </a:r>
            <a:r>
              <a:rPr lang="es-ES" dirty="0"/>
              <a:t> son extremos</a:t>
            </a:r>
          </a:p>
          <a:p>
            <a:pPr>
              <a:lnSpc>
                <a:spcPct val="150000"/>
              </a:lnSpc>
            </a:pPr>
            <a:r>
              <a:rPr lang="es-ES" dirty="0">
                <a:solidFill>
                  <a:srgbClr val="4B4599"/>
                </a:solidFill>
              </a:rPr>
              <a:t>b</a:t>
            </a:r>
            <a:r>
              <a:rPr lang="es-ES" dirty="0"/>
              <a:t> y </a:t>
            </a:r>
            <a:r>
              <a:rPr lang="es-ES" dirty="0">
                <a:solidFill>
                  <a:srgbClr val="4B4599"/>
                </a:solidFill>
              </a:rPr>
              <a:t>c</a:t>
            </a:r>
            <a:r>
              <a:rPr lang="es-ES" dirty="0"/>
              <a:t> son medios</a:t>
            </a:r>
          </a:p>
        </p:txBody>
      </p:sp>
      <p:sp>
        <p:nvSpPr>
          <p:cNvPr id="18" name="17 Flecha derecha"/>
          <p:cNvSpPr/>
          <p:nvPr/>
        </p:nvSpPr>
        <p:spPr>
          <a:xfrm>
            <a:off x="4716016" y="1957400"/>
            <a:ext cx="576064" cy="21602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1115616" y="2677480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FF0000"/>
                </a:solidFill>
              </a:rPr>
              <a:t>a</a:t>
            </a:r>
            <a:r>
              <a:rPr lang="es-ES" sz="4000" dirty="0"/>
              <a:t> </a:t>
            </a:r>
            <a:endParaRPr lang="es-E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331640" y="314553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6600CC"/>
                </a:solidFill>
              </a:rPr>
              <a:t>b </a:t>
            </a:r>
            <a:endParaRPr lang="es-E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1763688" y="3290731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2483768" y="26774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6600CC"/>
                </a:solidFill>
              </a:rPr>
              <a:t>c</a:t>
            </a:r>
            <a:r>
              <a:rPr lang="es-ES" sz="4000" dirty="0"/>
              <a:t> </a:t>
            </a:r>
            <a:endParaRPr lang="es-E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483768" y="3167695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25" name="24 Conector recto"/>
          <p:cNvCxnSpPr/>
          <p:nvPr/>
        </p:nvCxnSpPr>
        <p:spPr>
          <a:xfrm>
            <a:off x="2915816" y="3290731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1907704" y="2893504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accent4">
                    <a:lumMod val="50000"/>
                  </a:schemeClr>
                </a:solidFill>
              </a:rPr>
              <a:t>=</a:t>
            </a:r>
            <a:r>
              <a:rPr lang="es-ES" sz="4000" dirty="0"/>
              <a:t> </a:t>
            </a:r>
            <a:endParaRPr lang="es-E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27 Flecha derecha"/>
          <p:cNvSpPr/>
          <p:nvPr/>
        </p:nvSpPr>
        <p:spPr>
          <a:xfrm>
            <a:off x="4211960" y="3109528"/>
            <a:ext cx="576064" cy="21602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4932040" y="2965512"/>
            <a:ext cx="30243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solidFill>
                  <a:srgbClr val="FF0000"/>
                </a:solidFill>
              </a:rPr>
              <a:t>a</a:t>
            </a:r>
            <a:r>
              <a:rPr lang="es-ES" dirty="0"/>
              <a:t> es a </a:t>
            </a:r>
            <a:r>
              <a:rPr lang="es-ES" dirty="0">
                <a:solidFill>
                  <a:srgbClr val="4B4599"/>
                </a:solidFill>
              </a:rPr>
              <a:t>b </a:t>
            </a:r>
            <a:r>
              <a:rPr lang="es-ES" dirty="0"/>
              <a:t>como </a:t>
            </a:r>
            <a:r>
              <a:rPr lang="es-ES" dirty="0">
                <a:solidFill>
                  <a:srgbClr val="6600CC"/>
                </a:solidFill>
              </a:rPr>
              <a:t>c </a:t>
            </a:r>
            <a:r>
              <a:rPr lang="es-ES" dirty="0"/>
              <a:t>es a </a:t>
            </a:r>
            <a:r>
              <a:rPr lang="es-ES" dirty="0">
                <a:solidFill>
                  <a:srgbClr val="FF0000"/>
                </a:solidFill>
              </a:rPr>
              <a:t>d</a:t>
            </a:r>
            <a:r>
              <a:rPr lang="es-ES" dirty="0"/>
              <a:t> 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79512" y="41658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En toda proporción el valor de un extremo equivale al producto de los medios, dividido entre el extremo restante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9" grpId="0"/>
      <p:bldP spid="12" grpId="0"/>
      <p:bldP spid="14" grpId="0"/>
      <p:bldP spid="18" grpId="0" animBg="1"/>
      <p:bldP spid="19" grpId="0"/>
      <p:bldP spid="20" grpId="0"/>
      <p:bldP spid="23" grpId="0"/>
      <p:bldP spid="24" grpId="0"/>
      <p:bldP spid="26" grpId="0"/>
      <p:bldP spid="28" grpId="0" animBg="1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107504" y="121196"/>
            <a:ext cx="7056784" cy="936104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es-ES" sz="3600" cap="small" dirty="0">
                <a:solidFill>
                  <a:srgbClr val="514843"/>
                </a:solidFill>
                <a:latin typeface="Segoe Print" pitchFamily="2" charset="0"/>
                <a:ea typeface="+mj-ea"/>
                <a:cs typeface="+mj-cs"/>
              </a:rPr>
              <a:t>Propiedad fundamental de las proporciones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95536" y="170537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 refiere que en una proporción el producto de los medios es igual al producto de los extremos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857500"/>
            <a:ext cx="1076325" cy="74295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67544" y="30735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Ejemplo: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259632" y="415364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14 * 10 = 140</a:t>
            </a:r>
          </a:p>
          <a:p>
            <a:endParaRPr lang="es-ES" b="1" dirty="0"/>
          </a:p>
          <a:p>
            <a:r>
              <a:rPr lang="es-ES" b="1" dirty="0"/>
              <a:t>20 *  7  = 140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971600" y="193204"/>
            <a:ext cx="7056784" cy="936104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es-ES" sz="3600" cap="small" dirty="0">
                <a:solidFill>
                  <a:srgbClr val="514843"/>
                </a:solidFill>
                <a:latin typeface="Segoe Print" pitchFamily="2" charset="0"/>
                <a:ea typeface="+mj-ea"/>
                <a:cs typeface="+mj-cs"/>
              </a:rPr>
              <a:t>Término desconocido de una proporción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67544" y="163336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Tres kilos de manzana valen $ 750</a:t>
            </a:r>
          </a:p>
          <a:p>
            <a:endParaRPr lang="es-ES" dirty="0"/>
          </a:p>
          <a:p>
            <a:r>
              <a:rPr lang="es-ES" dirty="0"/>
              <a:t>¿cuánto valen cuatro kilos?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39552" y="30015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Para resolver este problema plantearemos una proporción con un termino desconocido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225652"/>
            <a:ext cx="1076325" cy="74295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555776" y="4153644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término x representa el valor desconocido y para calcularlo aplicamos la propiedad fundamental de las proporciones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6" name="25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899592" y="49188"/>
            <a:ext cx="727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400" dirty="0"/>
              <a:t> </a:t>
            </a:r>
            <a:r>
              <a:rPr lang="es-ES" sz="2000" dirty="0"/>
              <a:t>Sofía es capaz de confeccionar dos mascaras de diario en tres horas. ¿Cuántas será capaz de elaborar en 9 horas?</a:t>
            </a:r>
            <a:endParaRPr lang="es-ES" sz="2400" dirty="0"/>
          </a:p>
        </p:txBody>
      </p:sp>
      <p:graphicFrame>
        <p:nvGraphicFramePr>
          <p:cNvPr id="49" name="48 Tabla"/>
          <p:cNvGraphicFramePr>
            <a:graphicFrameLocks noGrp="1"/>
          </p:cNvGraphicFramePr>
          <p:nvPr/>
        </p:nvGraphicFramePr>
        <p:xfrm>
          <a:off x="4860032" y="1687584"/>
          <a:ext cx="3791954" cy="630936"/>
        </p:xfrm>
        <a:graphic>
          <a:graphicData uri="http://schemas.openxmlformats.org/drawingml/2006/table">
            <a:tbl>
              <a:tblPr/>
              <a:tblGrid>
                <a:gridCol w="117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Horas</a:t>
                      </a: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Máscaras</a:t>
                      </a: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50 CuadroTexto"/>
          <p:cNvSpPr txBox="1"/>
          <p:nvPr/>
        </p:nvSpPr>
        <p:spPr>
          <a:xfrm>
            <a:off x="539552" y="2497460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ES" sz="2000" dirty="0"/>
              <a:t> Pregunta a 6 personas cuál es su edad y cuánto pesan y completa la tabla con esa información. Luego determina si existe o no existe proporcionalidad entre las variables.</a:t>
            </a:r>
          </a:p>
        </p:txBody>
      </p:sp>
      <p:graphicFrame>
        <p:nvGraphicFramePr>
          <p:cNvPr id="52" name="51 Tabla"/>
          <p:cNvGraphicFramePr>
            <a:graphicFrameLocks noGrp="1"/>
          </p:cNvGraphicFramePr>
          <p:nvPr/>
        </p:nvGraphicFramePr>
        <p:xfrm>
          <a:off x="251520" y="3721596"/>
          <a:ext cx="3791954" cy="630936"/>
        </p:xfrm>
        <a:graphic>
          <a:graphicData uri="http://schemas.openxmlformats.org/drawingml/2006/table">
            <a:tbl>
              <a:tblPr/>
              <a:tblGrid>
                <a:gridCol w="117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6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Edad</a:t>
                      </a: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Peso</a:t>
                      </a:r>
                      <a:endParaRPr lang="es-ES" sz="1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6" name="25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sp>
        <p:nvSpPr>
          <p:cNvPr id="30" name="Título 12"/>
          <p:cNvSpPr>
            <a:spLocks noGrp="1"/>
          </p:cNvSpPr>
          <p:nvPr>
            <p:ph type="title"/>
          </p:nvPr>
        </p:nvSpPr>
        <p:spPr>
          <a:xfrm>
            <a:off x="0" y="86268"/>
            <a:ext cx="8568952" cy="6109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3600" dirty="0">
                <a:solidFill>
                  <a:srgbClr val="514843"/>
                </a:solidFill>
                <a:latin typeface="Segoe Print" pitchFamily="2" charset="0"/>
              </a:rPr>
              <a:t>Proporciones</a:t>
            </a:r>
            <a:endParaRPr lang="es-ES" sz="3600" b="0" i="0" dirty="0">
              <a:solidFill>
                <a:srgbClr val="514843"/>
              </a:solidFill>
              <a:latin typeface="Segoe Print" pitchFamily="2" charset="0"/>
            </a:endParaRPr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3203848" y="697260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4716016" y="697260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1691680" y="10573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Directa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5652120" y="10573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Inversa</a:t>
            </a:r>
          </a:p>
        </p:txBody>
      </p:sp>
      <p:sp>
        <p:nvSpPr>
          <p:cNvPr id="46" name="45 Esquina doblada"/>
          <p:cNvSpPr/>
          <p:nvPr/>
        </p:nvSpPr>
        <p:spPr>
          <a:xfrm>
            <a:off x="971600" y="1705372"/>
            <a:ext cx="6552728" cy="648072"/>
          </a:xfrm>
          <a:prstGeom prst="foldedCorne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Estas sirven para resolver problemas donde se desconoce uno de los datos de la igualdad  entre las razones.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0" y="2497460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</a:t>
            </a: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Cómo saber cuando si es una proporción directa o inversa </a:t>
            </a:r>
            <a:r>
              <a:rPr lang="es-E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547664" y="318792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Directa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508104" y="318792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Inversa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-36512" y="3721596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Al aumentar o disminuir una de las variables, la otra aumenta o disminuye, respectivamente.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4499992" y="3721596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Si una de las variables aumenta, la otra disminuye y si una de las variables disminuye, la otra aumenta.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971600" y="4801716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H="1">
            <a:off x="1259632" y="4801716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H="1">
            <a:off x="5364088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H="1">
            <a:off x="7236296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V="1">
            <a:off x="2339752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V="1">
            <a:off x="2627784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V="1">
            <a:off x="5652120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flipV="1">
            <a:off x="6948264" y="480171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1835696" y="48737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6372200" y="48737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 animBg="1"/>
      <p:bldP spid="16" grpId="0"/>
      <p:bldP spid="17" grpId="0"/>
      <p:bldP spid="18" grpId="0"/>
      <p:bldP spid="19" grpId="0"/>
      <p:bldP spid="20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6" name="25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547664" y="163587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Directa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508104" y="163587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Inversa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-36512" y="697260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Al aumentar o disminuir una de las variables, la otra aumenta o disminuye, respectivamente.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499992" y="697260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Si una de las variables aumenta, la otra disminuye y si una de las variables disminuye, la otra aumenta.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 flipH="1">
            <a:off x="971600" y="177738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1259632" y="177738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5364088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7236296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2339752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V="1">
            <a:off x="2627784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5652120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6948264" y="17773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1835696" y="1849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6372200" y="1849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</a:t>
            </a:r>
          </a:p>
        </p:txBody>
      </p:sp>
      <p:sp>
        <p:nvSpPr>
          <p:cNvPr id="33" name="32 Nube"/>
          <p:cNvSpPr/>
          <p:nvPr/>
        </p:nvSpPr>
        <p:spPr>
          <a:xfrm>
            <a:off x="2267744" y="2497460"/>
            <a:ext cx="4176464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Ejemplos</a:t>
            </a:r>
          </a:p>
        </p:txBody>
      </p:sp>
      <p:graphicFrame>
        <p:nvGraphicFramePr>
          <p:cNvPr id="34" name="33 Tabla"/>
          <p:cNvGraphicFramePr>
            <a:graphicFrameLocks noGrp="1"/>
          </p:cNvGraphicFramePr>
          <p:nvPr/>
        </p:nvGraphicFramePr>
        <p:xfrm>
          <a:off x="323870" y="3289548"/>
          <a:ext cx="2807970" cy="2018030"/>
        </p:xfrm>
        <a:graphic>
          <a:graphicData uri="http://schemas.openxmlformats.org/drawingml/2006/table">
            <a:tbl>
              <a:tblPr/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Cantidad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Precio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 Helado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$300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10 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$3000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15 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$4500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20 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$6000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Calibri"/>
                          <a:ea typeface="Calibri"/>
                          <a:cs typeface="Times New Roman"/>
                        </a:rPr>
                        <a:t>___Helados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$____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___Helados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$____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6" name="35 Tabla"/>
          <p:cNvGraphicFramePr>
            <a:graphicFrameLocks noGrp="1"/>
          </p:cNvGraphicFramePr>
          <p:nvPr/>
        </p:nvGraphicFramePr>
        <p:xfrm>
          <a:off x="5220414" y="3287742"/>
          <a:ext cx="2807970" cy="2018030"/>
        </p:xfrm>
        <a:graphic>
          <a:graphicData uri="http://schemas.openxmlformats.org/drawingml/2006/table">
            <a:tbl>
              <a:tblPr/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Nº Obreros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Días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179512" y="109969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Directa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79512" y="42256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</a:rPr>
              <a:t>Inversa</a:t>
            </a:r>
          </a:p>
        </p:txBody>
      </p:sp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1691680" y="337220"/>
          <a:ext cx="2520280" cy="2018030"/>
        </p:xfrm>
        <a:graphic>
          <a:graphicData uri="http://schemas.openxmlformats.org/drawingml/2006/table">
            <a:tbl>
              <a:tblPr/>
              <a:tblGrid>
                <a:gridCol w="133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Cantidad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Precio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 Helado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$300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10 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$3000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15 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$4500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Calibri"/>
                          <a:ea typeface="Calibri"/>
                          <a:cs typeface="Times New Roman"/>
                        </a:rPr>
                        <a:t>20 Helados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$6000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___Helados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$____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___Helados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$____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1691680" y="3289548"/>
          <a:ext cx="2520280" cy="2018030"/>
        </p:xfrm>
        <a:graphic>
          <a:graphicData uri="http://schemas.openxmlformats.org/drawingml/2006/table">
            <a:tbl>
              <a:tblPr/>
              <a:tblGrid>
                <a:gridCol w="133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Nº Obreros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Días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F49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6501" y="416983"/>
            <a:ext cx="797627" cy="784333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1635580"/>
            <a:ext cx="864096" cy="717864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2038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7847" y="3505572"/>
            <a:ext cx="1276321" cy="448816"/>
          </a:xfrm>
          <a:prstGeom prst="rect">
            <a:avLst/>
          </a:prstGeom>
          <a:noFill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37779" y="4657700"/>
            <a:ext cx="1318397" cy="44881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12260</TotalTime>
  <Words>726</Words>
  <Application>Microsoft Office PowerPoint</Application>
  <PresentationFormat>Presentación en pantalla (16:10)</PresentationFormat>
  <Paragraphs>207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 Math</vt:lpstr>
      <vt:lpstr>Century Schoolbook</vt:lpstr>
      <vt:lpstr>Gabriola</vt:lpstr>
      <vt:lpstr>Segoe Print</vt:lpstr>
      <vt:lpstr>Times New Roman</vt:lpstr>
      <vt:lpstr>Wingdings</vt:lpstr>
      <vt:lpstr>Wingdings 2</vt:lpstr>
      <vt:lpstr>Mirador</vt:lpstr>
      <vt:lpstr>Presentación de PowerPoint</vt:lpstr>
      <vt:lpstr>Razón en la vida diaria</vt:lpstr>
      <vt:lpstr>Proporción</vt:lpstr>
      <vt:lpstr>Presentación de PowerPoint</vt:lpstr>
      <vt:lpstr>Presentación de PowerPoint</vt:lpstr>
      <vt:lpstr>Presentación de PowerPoint</vt:lpstr>
      <vt:lpstr>Proporciones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Proporciones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esteban</dc:creator>
  <cp:lastModifiedBy>juan esteban villablanca obreque</cp:lastModifiedBy>
  <cp:revision>158</cp:revision>
  <dcterms:created xsi:type="dcterms:W3CDTF">2014-05-15T15:20:06Z</dcterms:created>
  <dcterms:modified xsi:type="dcterms:W3CDTF">2018-06-24T15:00:38Z</dcterms:modified>
</cp:coreProperties>
</file>