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98EF35DF-224D-4836-83D8-CA7F3EF91A2E}"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4127404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8EF35DF-224D-4836-83D8-CA7F3EF91A2E}"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34814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8EF35DF-224D-4836-83D8-CA7F3EF91A2E}"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3187402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8EF35DF-224D-4836-83D8-CA7F3EF91A2E}"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3319274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98EF35DF-224D-4836-83D8-CA7F3EF91A2E}"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376990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8EF35DF-224D-4836-83D8-CA7F3EF91A2E}" type="datetimeFigureOut">
              <a:rPr lang="es-CO" smtClean="0"/>
              <a:t>9/07/2018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3539659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8EF35DF-224D-4836-83D8-CA7F3EF91A2E}" type="datetimeFigureOut">
              <a:rPr lang="es-CO" smtClean="0"/>
              <a:t>9/07/2018</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992613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8EF35DF-224D-4836-83D8-CA7F3EF91A2E}" type="datetimeFigureOut">
              <a:rPr lang="es-CO" smtClean="0"/>
              <a:t>9/07/2018</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61439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8EF35DF-224D-4836-83D8-CA7F3EF91A2E}" type="datetimeFigureOut">
              <a:rPr lang="es-CO" smtClean="0"/>
              <a:t>9/07/2018</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527054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8EF35DF-224D-4836-83D8-CA7F3EF91A2E}" type="datetimeFigureOut">
              <a:rPr lang="es-CO" smtClean="0"/>
              <a:t>9/07/2018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105096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8EF35DF-224D-4836-83D8-CA7F3EF91A2E}" type="datetimeFigureOut">
              <a:rPr lang="es-CO" smtClean="0"/>
              <a:t>9/07/2018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693462B1-9710-4FCA-A833-50C152B9F4D4}" type="slidenum">
              <a:rPr lang="es-CO" smtClean="0"/>
              <a:t>‹Nº›</a:t>
            </a:fld>
            <a:endParaRPr lang="es-CO"/>
          </a:p>
        </p:txBody>
      </p:sp>
    </p:spTree>
    <p:extLst>
      <p:ext uri="{BB962C8B-B14F-4D97-AF65-F5344CB8AC3E}">
        <p14:creationId xmlns:p14="http://schemas.microsoft.com/office/powerpoint/2010/main" val="38625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F35DF-224D-4836-83D8-CA7F3EF91A2E}" type="datetimeFigureOut">
              <a:rPr lang="es-CO" smtClean="0"/>
              <a:t>9/07/2018</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462B1-9710-4FCA-A833-50C152B9F4D4}" type="slidenum">
              <a:rPr lang="es-CO" smtClean="0"/>
              <a:t>‹Nº›</a:t>
            </a:fld>
            <a:endParaRPr lang="es-CO"/>
          </a:p>
        </p:txBody>
      </p:sp>
    </p:spTree>
    <p:extLst>
      <p:ext uri="{BB962C8B-B14F-4D97-AF65-F5344CB8AC3E}">
        <p14:creationId xmlns:p14="http://schemas.microsoft.com/office/powerpoint/2010/main" val="1029466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18012" y="391886"/>
            <a:ext cx="11443062" cy="6466114"/>
          </a:xfrm>
        </p:spPr>
        <p:txBody>
          <a:bodyPr/>
          <a:lstStyle/>
          <a:p>
            <a:r>
              <a:rPr lang="es-CO" b="1" dirty="0">
                <a:latin typeface="Arial" panose="020B0604020202020204" pitchFamily="34" charset="0"/>
                <a:cs typeface="Arial" panose="020B0604020202020204" pitchFamily="34" charset="0"/>
              </a:rPr>
              <a:t>3.14 EL MÉTODO INDIRECTO EN LAS PRUEBAS</a:t>
            </a:r>
          </a:p>
          <a:p>
            <a:r>
              <a:rPr lang="es-CO" b="1" dirty="0">
                <a:latin typeface="Arial" panose="020B0604020202020204" pitchFamily="34" charset="0"/>
                <a:cs typeface="Arial" panose="020B0604020202020204" pitchFamily="34" charset="0"/>
              </a:rPr>
              <a:t>DE VALIDEZ DE </a:t>
            </a:r>
            <a:r>
              <a:rPr lang="es-CO" b="1" dirty="0" smtClean="0">
                <a:latin typeface="Arial" panose="020B0604020202020204" pitchFamily="34" charset="0"/>
                <a:cs typeface="Arial" panose="020B0604020202020204" pitchFamily="34" charset="0"/>
              </a:rPr>
              <a:t>RAZONAMIENTOS</a:t>
            </a:r>
          </a:p>
          <a:p>
            <a:endParaRPr lang="es-CO" b="1" dirty="0" smtClean="0">
              <a:latin typeface="Arial" panose="020B0604020202020204" pitchFamily="34" charset="0"/>
              <a:cs typeface="Arial" panose="020B0604020202020204" pitchFamily="34" charset="0"/>
            </a:endParaRPr>
          </a:p>
          <a:p>
            <a:endParaRPr lang="es-CO" b="1" dirty="0" smtClean="0">
              <a:latin typeface="Arial" panose="020B0604020202020204" pitchFamily="34" charset="0"/>
              <a:cs typeface="Arial" panose="020B0604020202020204" pitchFamily="34" charset="0"/>
            </a:endParaRPr>
          </a:p>
          <a:p>
            <a:pPr algn="l"/>
            <a:r>
              <a:rPr lang="es-CO" b="1" dirty="0">
                <a:latin typeface="Arial" panose="020B0604020202020204" pitchFamily="34" charset="0"/>
                <a:cs typeface="Arial" panose="020B0604020202020204" pitchFamily="34" charset="0"/>
              </a:rPr>
              <a:t>3.14.1 El método indirecto por asignación de valores</a:t>
            </a:r>
            <a:endParaRPr lang="es-CO" b="1" dirty="0" smtClean="0">
              <a:latin typeface="Arial" panose="020B0604020202020204" pitchFamily="34" charset="0"/>
              <a:cs typeface="Arial" panose="020B0604020202020204" pitchFamily="34" charset="0"/>
            </a:endParaRPr>
          </a:p>
          <a:p>
            <a:pPr algn="l"/>
            <a:endParaRPr lang="es-CO" dirty="0" smtClean="0"/>
          </a:p>
          <a:p>
            <a:pPr algn="l"/>
            <a:r>
              <a:rPr lang="es-CO" sz="2000" dirty="0" smtClean="0">
                <a:latin typeface="Arial" panose="020B0604020202020204" pitchFamily="34" charset="0"/>
                <a:cs typeface="Arial" panose="020B0604020202020204" pitchFamily="34" charset="0"/>
              </a:rPr>
              <a:t>(( p </a:t>
            </a:r>
            <a:r>
              <a:rPr lang="es-CO" sz="2000" dirty="0">
                <a:latin typeface="Arial" panose="020B0604020202020204" pitchFamily="34" charset="0"/>
                <a:cs typeface="Arial" panose="020B0604020202020204" pitchFamily="34" charset="0"/>
              </a:rPr>
              <a:t>→</a:t>
            </a:r>
            <a:r>
              <a:rPr lang="es-CO" sz="2000" dirty="0" smtClean="0">
                <a:latin typeface="Arial" panose="020B0604020202020204" pitchFamily="34" charset="0"/>
                <a:cs typeface="Arial" panose="020B0604020202020204" pitchFamily="34" charset="0"/>
              </a:rPr>
              <a:t> (q v r ) ) ^ ( s </a:t>
            </a:r>
            <a:r>
              <a:rPr lang="es-CO" sz="2000" dirty="0">
                <a:latin typeface="Arial" panose="020B0604020202020204" pitchFamily="34" charset="0"/>
                <a:cs typeface="Arial" panose="020B0604020202020204" pitchFamily="34" charset="0"/>
              </a:rPr>
              <a:t>→</a:t>
            </a:r>
            <a:r>
              <a:rPr lang="es-CO" sz="2000" dirty="0" smtClean="0">
                <a:latin typeface="Arial" panose="020B0604020202020204" pitchFamily="34" charset="0"/>
                <a:cs typeface="Arial" panose="020B0604020202020204" pitchFamily="34" charset="0"/>
              </a:rPr>
              <a:t> ¬ q ) ^( t </a:t>
            </a:r>
            <a:r>
              <a:rPr lang="es-CO" sz="2000" dirty="0">
                <a:latin typeface="Arial" panose="020B0604020202020204" pitchFamily="34" charset="0"/>
                <a:cs typeface="Arial" panose="020B0604020202020204" pitchFamily="34" charset="0"/>
              </a:rPr>
              <a:t>→</a:t>
            </a:r>
            <a:r>
              <a:rPr lang="es-CO" sz="2000" dirty="0" smtClean="0">
                <a:latin typeface="Arial" panose="020B0604020202020204" pitchFamily="34" charset="0"/>
                <a:cs typeface="Arial" panose="020B0604020202020204" pitchFamily="34" charset="0"/>
              </a:rPr>
              <a:t> ¬ r ) ^ ( p ^ t )) </a:t>
            </a:r>
            <a:r>
              <a:rPr lang="es-CO" sz="2000" dirty="0">
                <a:latin typeface="Arial" panose="020B0604020202020204" pitchFamily="34" charset="0"/>
                <a:cs typeface="Arial" panose="020B0604020202020204" pitchFamily="34" charset="0"/>
              </a:rPr>
              <a:t>→</a:t>
            </a:r>
            <a:r>
              <a:rPr lang="es-CO" sz="2000" dirty="0" smtClean="0">
                <a:latin typeface="Arial" panose="020B0604020202020204" pitchFamily="34" charset="0"/>
                <a:cs typeface="Arial" panose="020B0604020202020204" pitchFamily="34" charset="0"/>
              </a:rPr>
              <a:t> q</a:t>
            </a:r>
          </a:p>
          <a:p>
            <a:pPr algn="l"/>
            <a:endParaRPr lang="es-CO" sz="2000" dirty="0" smtClean="0">
              <a:latin typeface="Arial" panose="020B0604020202020204" pitchFamily="34" charset="0"/>
              <a:cs typeface="Arial" panose="020B0604020202020204" pitchFamily="34" charset="0"/>
            </a:endParaRPr>
          </a:p>
          <a:p>
            <a:pPr algn="l"/>
            <a:r>
              <a:rPr lang="es-CO" sz="2000" dirty="0" smtClean="0">
                <a:latin typeface="Arial" panose="020B0604020202020204" pitchFamily="34" charset="0"/>
                <a:cs typeface="Arial" panose="020B0604020202020204" pitchFamily="34" charset="0"/>
              </a:rPr>
              <a:t>es una tautología, considerando solamente las interpretaciones que hacen verdaderas las subfórmulas del antecedente, y mostrando que para ellas el consecuente tiene que ser verdadero. Nos referiremos a este método como “método directo por asignación de valores”.</a:t>
            </a:r>
          </a:p>
          <a:p>
            <a:pPr algn="l"/>
            <a:r>
              <a:rPr lang="es-CO" sz="2000" dirty="0" smtClean="0">
                <a:latin typeface="Arial" panose="020B0604020202020204" pitchFamily="34" charset="0"/>
                <a:cs typeface="Arial" panose="020B0604020202020204" pitchFamily="34" charset="0"/>
              </a:rPr>
              <a:t> Ahora ilustraremos un método alternativo conocido como “método indirecto por asignación de valores”.</a:t>
            </a: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256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87829" y="431074"/>
            <a:ext cx="10765971" cy="5745889"/>
          </a:xfrm>
        </p:spPr>
        <p:txBody>
          <a:bodyPr anchor="t">
            <a:normAutofit/>
          </a:bodyPr>
          <a:lstStyle/>
          <a:p>
            <a:pPr marL="0" indent="0">
              <a:buNone/>
            </a:pPr>
            <a:r>
              <a:rPr lang="es-CO" b="1" dirty="0" smtClean="0"/>
              <a:t>3.14.2 El método indirecto y la deducción natural</a:t>
            </a:r>
          </a:p>
          <a:p>
            <a:pPr marL="0" indent="0">
              <a:buNone/>
            </a:pPr>
            <a:r>
              <a:rPr lang="es-CO" sz="2000" dirty="0" smtClean="0">
                <a:latin typeface="Arial" panose="020B0604020202020204" pitchFamily="34" charset="0"/>
                <a:cs typeface="Arial" panose="020B0604020202020204" pitchFamily="34" charset="0"/>
              </a:rPr>
              <a:t>Dado que la validez de un razonamiento se establece mostrando que el condicional que lo representa es una tautología, también es posible establecerla utilizando el método indirecto en combinación con las reglas de deducción natural. El fundamento de la prueba es el mismo: se supone que las premisas son verdaderas y que la conclusión es falsa(significa suponer, como en el método anterior, que el condicional es falso). Esto equivale a considerar que la negación de la conclusión es verdadera y, por lo tanto, puede ser incorporada a la lista de premisas como una nueva premisa. El razonamiento será válido si y sólo si el conjunto así ampliado de premisas es inconsistente o contradictorio.</a:t>
            </a: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49503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238</Words>
  <Application>Microsoft Office PowerPoint</Application>
  <PresentationFormat>Panorámica</PresentationFormat>
  <Paragraphs>12</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dc:creator>
  <cp:lastModifiedBy>DANIEL</cp:lastModifiedBy>
  <cp:revision>2</cp:revision>
  <dcterms:created xsi:type="dcterms:W3CDTF">2018-07-10T00:44:08Z</dcterms:created>
  <dcterms:modified xsi:type="dcterms:W3CDTF">2018-07-10T00:48:56Z</dcterms:modified>
</cp:coreProperties>
</file>