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CO"/>
          </a:p>
        </p:txBody>
      </p:sp>
      <p:sp>
        <p:nvSpPr>
          <p:cNvPr id="4" name="Marcador de fecha 3"/>
          <p:cNvSpPr>
            <a:spLocks noGrp="1"/>
          </p:cNvSpPr>
          <p:nvPr>
            <p:ph type="dt" sz="half" idx="10"/>
          </p:nvPr>
        </p:nvSpPr>
        <p:spPr/>
        <p:txBody>
          <a:bodyPr/>
          <a:lstStyle/>
          <a:p>
            <a:fld id="{99A7690D-B4DF-404A-A29F-95D3C4C745C3}" type="datetimeFigureOut">
              <a:rPr lang="es-CO" smtClean="0"/>
              <a:t>9/07/2018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DB951074-B493-420C-80EA-99647CC0D557}" type="slidenum">
              <a:rPr lang="es-CO" smtClean="0"/>
              <a:t>‹Nº›</a:t>
            </a:fld>
            <a:endParaRPr lang="es-CO"/>
          </a:p>
        </p:txBody>
      </p:sp>
    </p:spTree>
    <p:extLst>
      <p:ext uri="{BB962C8B-B14F-4D97-AF65-F5344CB8AC3E}">
        <p14:creationId xmlns:p14="http://schemas.microsoft.com/office/powerpoint/2010/main" val="1317138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9A7690D-B4DF-404A-A29F-95D3C4C745C3}" type="datetimeFigureOut">
              <a:rPr lang="es-CO" smtClean="0"/>
              <a:t>9/07/2018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DB951074-B493-420C-80EA-99647CC0D557}" type="slidenum">
              <a:rPr lang="es-CO" smtClean="0"/>
              <a:t>‹Nº›</a:t>
            </a:fld>
            <a:endParaRPr lang="es-CO"/>
          </a:p>
        </p:txBody>
      </p:sp>
    </p:spTree>
    <p:extLst>
      <p:ext uri="{BB962C8B-B14F-4D97-AF65-F5344CB8AC3E}">
        <p14:creationId xmlns:p14="http://schemas.microsoft.com/office/powerpoint/2010/main" val="1724516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9A7690D-B4DF-404A-A29F-95D3C4C745C3}" type="datetimeFigureOut">
              <a:rPr lang="es-CO" smtClean="0"/>
              <a:t>9/07/2018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DB951074-B493-420C-80EA-99647CC0D557}" type="slidenum">
              <a:rPr lang="es-CO" smtClean="0"/>
              <a:t>‹Nº›</a:t>
            </a:fld>
            <a:endParaRPr lang="es-CO"/>
          </a:p>
        </p:txBody>
      </p:sp>
    </p:spTree>
    <p:extLst>
      <p:ext uri="{BB962C8B-B14F-4D97-AF65-F5344CB8AC3E}">
        <p14:creationId xmlns:p14="http://schemas.microsoft.com/office/powerpoint/2010/main" val="2695432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9A7690D-B4DF-404A-A29F-95D3C4C745C3}" type="datetimeFigureOut">
              <a:rPr lang="es-CO" smtClean="0"/>
              <a:t>9/07/2018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DB951074-B493-420C-80EA-99647CC0D557}" type="slidenum">
              <a:rPr lang="es-CO" smtClean="0"/>
              <a:t>‹Nº›</a:t>
            </a:fld>
            <a:endParaRPr lang="es-CO"/>
          </a:p>
        </p:txBody>
      </p:sp>
    </p:spTree>
    <p:extLst>
      <p:ext uri="{BB962C8B-B14F-4D97-AF65-F5344CB8AC3E}">
        <p14:creationId xmlns:p14="http://schemas.microsoft.com/office/powerpoint/2010/main" val="3981879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99A7690D-B4DF-404A-A29F-95D3C4C745C3}" type="datetimeFigureOut">
              <a:rPr lang="es-CO" smtClean="0"/>
              <a:t>9/07/2018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DB951074-B493-420C-80EA-99647CC0D557}" type="slidenum">
              <a:rPr lang="es-CO" smtClean="0"/>
              <a:t>‹Nº›</a:t>
            </a:fld>
            <a:endParaRPr lang="es-CO"/>
          </a:p>
        </p:txBody>
      </p:sp>
    </p:spTree>
    <p:extLst>
      <p:ext uri="{BB962C8B-B14F-4D97-AF65-F5344CB8AC3E}">
        <p14:creationId xmlns:p14="http://schemas.microsoft.com/office/powerpoint/2010/main" val="359909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99A7690D-B4DF-404A-A29F-95D3C4C745C3}" type="datetimeFigureOut">
              <a:rPr lang="es-CO" smtClean="0"/>
              <a:t>9/07/2018</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DB951074-B493-420C-80EA-99647CC0D557}" type="slidenum">
              <a:rPr lang="es-CO" smtClean="0"/>
              <a:t>‹Nº›</a:t>
            </a:fld>
            <a:endParaRPr lang="es-CO"/>
          </a:p>
        </p:txBody>
      </p:sp>
    </p:spTree>
    <p:extLst>
      <p:ext uri="{BB962C8B-B14F-4D97-AF65-F5344CB8AC3E}">
        <p14:creationId xmlns:p14="http://schemas.microsoft.com/office/powerpoint/2010/main" val="464774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99A7690D-B4DF-404A-A29F-95D3C4C745C3}" type="datetimeFigureOut">
              <a:rPr lang="es-CO" smtClean="0"/>
              <a:t>9/07/2018</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DB951074-B493-420C-80EA-99647CC0D557}" type="slidenum">
              <a:rPr lang="es-CO" smtClean="0"/>
              <a:t>‹Nº›</a:t>
            </a:fld>
            <a:endParaRPr lang="es-CO"/>
          </a:p>
        </p:txBody>
      </p:sp>
    </p:spTree>
    <p:extLst>
      <p:ext uri="{BB962C8B-B14F-4D97-AF65-F5344CB8AC3E}">
        <p14:creationId xmlns:p14="http://schemas.microsoft.com/office/powerpoint/2010/main" val="811846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99A7690D-B4DF-404A-A29F-95D3C4C745C3}" type="datetimeFigureOut">
              <a:rPr lang="es-CO" smtClean="0"/>
              <a:t>9/07/2018</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DB951074-B493-420C-80EA-99647CC0D557}" type="slidenum">
              <a:rPr lang="es-CO" smtClean="0"/>
              <a:t>‹Nº›</a:t>
            </a:fld>
            <a:endParaRPr lang="es-CO"/>
          </a:p>
        </p:txBody>
      </p:sp>
    </p:spTree>
    <p:extLst>
      <p:ext uri="{BB962C8B-B14F-4D97-AF65-F5344CB8AC3E}">
        <p14:creationId xmlns:p14="http://schemas.microsoft.com/office/powerpoint/2010/main" val="1285411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9A7690D-B4DF-404A-A29F-95D3C4C745C3}" type="datetimeFigureOut">
              <a:rPr lang="es-CO" smtClean="0"/>
              <a:t>9/07/2018</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DB951074-B493-420C-80EA-99647CC0D557}" type="slidenum">
              <a:rPr lang="es-CO" smtClean="0"/>
              <a:t>‹Nº›</a:t>
            </a:fld>
            <a:endParaRPr lang="es-CO"/>
          </a:p>
        </p:txBody>
      </p:sp>
    </p:spTree>
    <p:extLst>
      <p:ext uri="{BB962C8B-B14F-4D97-AF65-F5344CB8AC3E}">
        <p14:creationId xmlns:p14="http://schemas.microsoft.com/office/powerpoint/2010/main" val="714687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99A7690D-B4DF-404A-A29F-95D3C4C745C3}" type="datetimeFigureOut">
              <a:rPr lang="es-CO" smtClean="0"/>
              <a:t>9/07/2018</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DB951074-B493-420C-80EA-99647CC0D557}" type="slidenum">
              <a:rPr lang="es-CO" smtClean="0"/>
              <a:t>‹Nº›</a:t>
            </a:fld>
            <a:endParaRPr lang="es-CO"/>
          </a:p>
        </p:txBody>
      </p:sp>
    </p:spTree>
    <p:extLst>
      <p:ext uri="{BB962C8B-B14F-4D97-AF65-F5344CB8AC3E}">
        <p14:creationId xmlns:p14="http://schemas.microsoft.com/office/powerpoint/2010/main" val="663942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99A7690D-B4DF-404A-A29F-95D3C4C745C3}" type="datetimeFigureOut">
              <a:rPr lang="es-CO" smtClean="0"/>
              <a:t>9/07/2018</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DB951074-B493-420C-80EA-99647CC0D557}" type="slidenum">
              <a:rPr lang="es-CO" smtClean="0"/>
              <a:t>‹Nº›</a:t>
            </a:fld>
            <a:endParaRPr lang="es-CO"/>
          </a:p>
        </p:txBody>
      </p:sp>
    </p:spTree>
    <p:extLst>
      <p:ext uri="{BB962C8B-B14F-4D97-AF65-F5344CB8AC3E}">
        <p14:creationId xmlns:p14="http://schemas.microsoft.com/office/powerpoint/2010/main" val="1709550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A7690D-B4DF-404A-A29F-95D3C4C745C3}" type="datetimeFigureOut">
              <a:rPr lang="es-CO" smtClean="0"/>
              <a:t>9/07/2018</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951074-B493-420C-80EA-99647CC0D557}" type="slidenum">
              <a:rPr lang="es-CO" smtClean="0"/>
              <a:t>‹Nº›</a:t>
            </a:fld>
            <a:endParaRPr lang="es-CO"/>
          </a:p>
        </p:txBody>
      </p:sp>
    </p:spTree>
    <p:extLst>
      <p:ext uri="{BB962C8B-B14F-4D97-AF65-F5344CB8AC3E}">
        <p14:creationId xmlns:p14="http://schemas.microsoft.com/office/powerpoint/2010/main" val="4166381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809897" y="509451"/>
            <a:ext cx="10332720" cy="5839098"/>
          </a:xfrm>
        </p:spPr>
        <p:txBody>
          <a:bodyPr/>
          <a:lstStyle/>
          <a:p>
            <a:r>
              <a:rPr lang="es-CO" sz="2800" b="1" dirty="0">
                <a:latin typeface="Arial" panose="020B0604020202020204" pitchFamily="34" charset="0"/>
                <a:cs typeface="Arial" panose="020B0604020202020204" pitchFamily="34" charset="0"/>
              </a:rPr>
              <a:t>3.13 </a:t>
            </a:r>
            <a:r>
              <a:rPr lang="es-CO" sz="2800" b="1" dirty="0" smtClean="0">
                <a:latin typeface="Arial" panose="020B0604020202020204" pitchFamily="34" charset="0"/>
                <a:cs typeface="Arial" panose="020B0604020202020204" pitchFamily="34" charset="0"/>
              </a:rPr>
              <a:t>INCONSISTENCIA</a:t>
            </a:r>
          </a:p>
          <a:p>
            <a:endParaRPr lang="es-CO" sz="2800" b="1" dirty="0" smtClean="0">
              <a:latin typeface="Arial" panose="020B0604020202020204" pitchFamily="34" charset="0"/>
              <a:cs typeface="Arial" panose="020B0604020202020204" pitchFamily="34" charset="0"/>
            </a:endParaRPr>
          </a:p>
          <a:p>
            <a:pPr algn="l"/>
            <a:r>
              <a:rPr lang="es-CO" sz="2000" dirty="0">
                <a:latin typeface="Arial" panose="020B0604020202020204" pitchFamily="34" charset="0"/>
                <a:cs typeface="Arial" panose="020B0604020202020204" pitchFamily="34" charset="0"/>
              </a:rPr>
              <a:t>Para mostrar que un razonamiento es inválido debemos exhibir un </a:t>
            </a:r>
            <a:r>
              <a:rPr lang="es-CO" sz="2000" dirty="0" smtClean="0">
                <a:latin typeface="Arial" panose="020B0604020202020204" pitchFamily="34" charset="0"/>
                <a:cs typeface="Arial" panose="020B0604020202020204" pitchFamily="34" charset="0"/>
              </a:rPr>
              <a:t>contraejemplo, es decir</a:t>
            </a:r>
            <a:r>
              <a:rPr lang="es-CO" sz="2000" dirty="0">
                <a:latin typeface="Arial" panose="020B0604020202020204" pitchFamily="34" charset="0"/>
                <a:cs typeface="Arial" panose="020B0604020202020204" pitchFamily="34" charset="0"/>
              </a:rPr>
              <a:t>, una interpretación para la cual todas las premisas son verdaderas pero la </a:t>
            </a:r>
            <a:r>
              <a:rPr lang="es-CO" sz="2000" dirty="0" smtClean="0">
                <a:latin typeface="Arial" panose="020B0604020202020204" pitchFamily="34" charset="0"/>
                <a:cs typeface="Arial" panose="020B0604020202020204" pitchFamily="34" charset="0"/>
              </a:rPr>
              <a:t>conclusión es </a:t>
            </a:r>
            <a:r>
              <a:rPr lang="es-CO" sz="2000" dirty="0">
                <a:latin typeface="Arial" panose="020B0604020202020204" pitchFamily="34" charset="0"/>
                <a:cs typeface="Arial" panose="020B0604020202020204" pitchFamily="34" charset="0"/>
              </a:rPr>
              <a:t>falsa. Si no existe una interpretación tal, el razonamiento es válido. Como </a:t>
            </a:r>
            <a:r>
              <a:rPr lang="es-CO" sz="2000" dirty="0" smtClean="0">
                <a:latin typeface="Arial" panose="020B0604020202020204" pitchFamily="34" charset="0"/>
                <a:cs typeface="Arial" panose="020B0604020202020204" pitchFamily="34" charset="0"/>
              </a:rPr>
              <a:t>veremos, este </a:t>
            </a:r>
            <a:r>
              <a:rPr lang="es-CO" sz="2000" dirty="0">
                <a:latin typeface="Arial" panose="020B0604020202020204" pitchFamily="34" charset="0"/>
                <a:cs typeface="Arial" panose="020B0604020202020204" pitchFamily="34" charset="0"/>
              </a:rPr>
              <a:t>hecho tiene consecuencias que en algunos casos pueden parecer extrañas</a:t>
            </a:r>
            <a:r>
              <a:rPr lang="es-CO" sz="2000" dirty="0" smtClean="0">
                <a:latin typeface="Arial" panose="020B0604020202020204" pitchFamily="34" charset="0"/>
                <a:cs typeface="Arial" panose="020B0604020202020204" pitchFamily="34" charset="0"/>
              </a:rPr>
              <a:t>.</a:t>
            </a:r>
          </a:p>
          <a:p>
            <a:pPr algn="l"/>
            <a:r>
              <a:rPr lang="es-CO" sz="2000" dirty="0" smtClean="0">
                <a:latin typeface="Arial" panose="020B0604020202020204" pitchFamily="34" charset="0"/>
                <a:cs typeface="Arial" panose="020B0604020202020204" pitchFamily="34" charset="0"/>
              </a:rPr>
              <a:t>Ejemplo:</a:t>
            </a:r>
          </a:p>
          <a:p>
            <a:pPr algn="l"/>
            <a:r>
              <a:rPr lang="es-CO" sz="2000" dirty="0" smtClean="0">
                <a:latin typeface="Arial" panose="020B0604020202020204" pitchFamily="34" charset="0"/>
                <a:cs typeface="Arial" panose="020B0604020202020204" pitchFamily="34" charset="0"/>
              </a:rPr>
              <a:t>Si el presidente es amonestado, el gran público quedará insatisfecho. Pero si el presidente no es amonestado, la clase política quedará insatisfecha. Sin embargo, ninguno de estos sectores quedará insatisfecho. Por lo tanto, el presidente será declarado “Gran Héroe Nacional”. </a:t>
            </a:r>
          </a:p>
          <a:p>
            <a:pPr algn="l"/>
            <a:r>
              <a:rPr lang="es-CO" sz="2000" dirty="0" smtClean="0">
                <a:latin typeface="Arial" panose="020B0604020202020204" pitchFamily="34" charset="0"/>
                <a:cs typeface="Arial" panose="020B0604020202020204" pitchFamily="34" charset="0"/>
              </a:rPr>
              <a:t>El razonamiento tiene esta representación simbólica en el lenguaje L(P):</a:t>
            </a:r>
          </a:p>
          <a:p>
            <a:pPr algn="l"/>
            <a:r>
              <a:rPr lang="es-CO" sz="2000" dirty="0" smtClean="0">
                <a:latin typeface="Arial" panose="020B0604020202020204" pitchFamily="34" charset="0"/>
                <a:cs typeface="Arial" panose="020B0604020202020204" pitchFamily="34" charset="0"/>
              </a:rPr>
              <a:t>{p </a:t>
            </a:r>
            <a:r>
              <a:rPr lang="es-CO" sz="2000" dirty="0">
                <a:latin typeface="Arial" panose="020B0604020202020204" pitchFamily="34" charset="0"/>
                <a:cs typeface="Arial" panose="020B0604020202020204" pitchFamily="34" charset="0"/>
              </a:rPr>
              <a:t>→</a:t>
            </a:r>
            <a:r>
              <a:rPr lang="es-CO" sz="2000" dirty="0" smtClean="0">
                <a:latin typeface="Arial" panose="020B0604020202020204" pitchFamily="34" charset="0"/>
                <a:cs typeface="Arial" panose="020B0604020202020204" pitchFamily="34" charset="0"/>
              </a:rPr>
              <a:t> q, ¬p </a:t>
            </a:r>
            <a:r>
              <a:rPr lang="es-CO" sz="2000" dirty="0">
                <a:latin typeface="Arial" panose="020B0604020202020204" pitchFamily="34" charset="0"/>
                <a:cs typeface="Arial" panose="020B0604020202020204" pitchFamily="34" charset="0"/>
              </a:rPr>
              <a:t>→</a:t>
            </a:r>
            <a:r>
              <a:rPr lang="es-CO" sz="2000" dirty="0" smtClean="0">
                <a:latin typeface="Arial" panose="020B0604020202020204" pitchFamily="34" charset="0"/>
                <a:cs typeface="Arial" panose="020B0604020202020204" pitchFamily="34" charset="0"/>
              </a:rPr>
              <a:t> r, ¬q ^ ¬r} ╞ s</a:t>
            </a:r>
          </a:p>
          <a:p>
            <a:pPr algn="l"/>
            <a:endParaRPr lang="es-CO" dirty="0"/>
          </a:p>
        </p:txBody>
      </p:sp>
    </p:spTree>
    <p:extLst>
      <p:ext uri="{BB962C8B-B14F-4D97-AF65-F5344CB8AC3E}">
        <p14:creationId xmlns:p14="http://schemas.microsoft.com/office/powerpoint/2010/main" val="309669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2407563" y="1015887"/>
            <a:ext cx="7773427" cy="3637447"/>
          </a:xfrm>
          <a:prstGeom prst="rect">
            <a:avLst/>
          </a:prstGeom>
        </p:spPr>
      </p:pic>
    </p:spTree>
    <p:extLst>
      <p:ext uri="{BB962C8B-B14F-4D97-AF65-F5344CB8AC3E}">
        <p14:creationId xmlns:p14="http://schemas.microsoft.com/office/powerpoint/2010/main" val="225776459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140</Words>
  <Application>Microsoft Office PowerPoint</Application>
  <PresentationFormat>Panorámica</PresentationFormat>
  <Paragraphs>7</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dc:creator>
  <cp:lastModifiedBy>DANIEL</cp:lastModifiedBy>
  <cp:revision>1</cp:revision>
  <dcterms:created xsi:type="dcterms:W3CDTF">2018-07-10T00:34:25Z</dcterms:created>
  <dcterms:modified xsi:type="dcterms:W3CDTF">2018-07-10T00:34:34Z</dcterms:modified>
</cp:coreProperties>
</file>