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B373-A4CF-4F20-AB0D-F78C648E1329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9CD8-D979-4FF9-81F3-BC4171B67C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3502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B373-A4CF-4F20-AB0D-F78C648E1329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9CD8-D979-4FF9-81F3-BC4171B67C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8101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B373-A4CF-4F20-AB0D-F78C648E1329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9CD8-D979-4FF9-81F3-BC4171B67C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0230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B373-A4CF-4F20-AB0D-F78C648E1329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9CD8-D979-4FF9-81F3-BC4171B67C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590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B373-A4CF-4F20-AB0D-F78C648E1329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9CD8-D979-4FF9-81F3-BC4171B67C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3747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B373-A4CF-4F20-AB0D-F78C648E1329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9CD8-D979-4FF9-81F3-BC4171B67C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67691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B373-A4CF-4F20-AB0D-F78C648E1329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9CD8-D979-4FF9-81F3-BC4171B67C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6589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B373-A4CF-4F20-AB0D-F78C648E1329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9CD8-D979-4FF9-81F3-BC4171B67C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1795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B373-A4CF-4F20-AB0D-F78C648E1329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9CD8-D979-4FF9-81F3-BC4171B67C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325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B373-A4CF-4F20-AB0D-F78C648E1329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9CD8-D979-4FF9-81F3-BC4171B67C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7575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B373-A4CF-4F20-AB0D-F78C648E1329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9CD8-D979-4FF9-81F3-BC4171B67C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68612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CB373-A4CF-4F20-AB0D-F78C648E1329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79CD8-D979-4FF9-81F3-BC4171B67C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0197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01337" y="679269"/>
            <a:ext cx="9766663" cy="5394960"/>
          </a:xfrm>
        </p:spPr>
        <p:txBody>
          <a:bodyPr>
            <a:normAutofit lnSpcReduction="10000"/>
          </a:bodyPr>
          <a:lstStyle/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3.12 REGLA DE LA </a:t>
            </a:r>
            <a:r>
              <a:rPr lang="es-CO" b="1" dirty="0" smtClean="0">
                <a:latin typeface="Arial" panose="020B0604020202020204" pitchFamily="34" charset="0"/>
                <a:cs typeface="Arial" panose="020B0604020202020204" pitchFamily="34" charset="0"/>
              </a:rPr>
              <a:t>DEDUCCIÓN</a:t>
            </a:r>
          </a:p>
          <a:p>
            <a:endParaRPr lang="es-CO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CO" sz="2200" dirty="0">
                <a:latin typeface="Arial" panose="020B0604020202020204" pitchFamily="34" charset="0"/>
                <a:cs typeface="Arial" panose="020B0604020202020204" pitchFamily="34" charset="0"/>
              </a:rPr>
              <a:t>En muchos casos la conclusión de un razonamiento es un condicional. Esto sucede </a:t>
            </a:r>
            <a:r>
              <a:rPr lang="es-CO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con mucha </a:t>
            </a:r>
            <a:r>
              <a:rPr lang="es-CO" sz="2200" dirty="0">
                <a:latin typeface="Arial" panose="020B0604020202020204" pitchFamily="34" charset="0"/>
                <a:cs typeface="Arial" panose="020B0604020202020204" pitchFamily="34" charset="0"/>
              </a:rPr>
              <a:t>frecuencia en los teoremas. Consideremos por ejemplo estos resultados:</a:t>
            </a:r>
          </a:p>
          <a:p>
            <a:pPr algn="l"/>
            <a:r>
              <a:rPr lang="es-CO" sz="2200" b="1" dirty="0">
                <a:latin typeface="Arial" panose="020B0604020202020204" pitchFamily="34" charset="0"/>
                <a:cs typeface="Arial" panose="020B0604020202020204" pitchFamily="34" charset="0"/>
              </a:rPr>
              <a:t>R1. </a:t>
            </a:r>
            <a:r>
              <a:rPr lang="es-CO" sz="2200" dirty="0">
                <a:latin typeface="Arial" panose="020B0604020202020204" pitchFamily="34" charset="0"/>
                <a:cs typeface="Arial" panose="020B0604020202020204" pitchFamily="34" charset="0"/>
              </a:rPr>
              <a:t>Sean a y b números reales positivos. Entonces si a&lt;b, a2 &lt; b2”.</a:t>
            </a:r>
          </a:p>
          <a:p>
            <a:pPr algn="l"/>
            <a:r>
              <a:rPr lang="es-CO" sz="2200" b="1" dirty="0">
                <a:latin typeface="Arial" panose="020B0604020202020204" pitchFamily="34" charset="0"/>
                <a:cs typeface="Arial" panose="020B0604020202020204" pitchFamily="34" charset="0"/>
              </a:rPr>
              <a:t>R2. </a:t>
            </a:r>
            <a:r>
              <a:rPr lang="es-CO" sz="2200" dirty="0">
                <a:latin typeface="Arial" panose="020B0604020202020204" pitchFamily="34" charset="0"/>
                <a:cs typeface="Arial" panose="020B0604020202020204" pitchFamily="34" charset="0"/>
              </a:rPr>
              <a:t>Sean A, B y C conjuntos tales que A∩</a:t>
            </a:r>
            <a:r>
              <a:rPr lang="es-CO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B=</a:t>
            </a:r>
            <a:r>
              <a:rPr lang="es-CO" sz="2200" dirty="0">
                <a:latin typeface="Arial" panose="020B0604020202020204" pitchFamily="34" charset="0"/>
                <a:cs typeface="Arial" panose="020B0604020202020204" pitchFamily="34" charset="0"/>
              </a:rPr>
              <a:t>ɸ</a:t>
            </a:r>
            <a:r>
              <a:rPr lang="es-CO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CO" sz="2200" dirty="0">
                <a:latin typeface="Arial" panose="020B0604020202020204" pitchFamily="34" charset="0"/>
                <a:cs typeface="Arial" panose="020B0604020202020204" pitchFamily="34" charset="0"/>
              </a:rPr>
              <a:t>Entonces, si AUB=C, </a:t>
            </a:r>
            <a:r>
              <a:rPr lang="es-CO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B=C-A. Por </a:t>
            </a:r>
            <a:r>
              <a:rPr lang="es-CO" sz="2200" dirty="0">
                <a:latin typeface="Arial" panose="020B0604020202020204" pitchFamily="34" charset="0"/>
                <a:cs typeface="Arial" panose="020B0604020202020204" pitchFamily="34" charset="0"/>
              </a:rPr>
              <a:t>último, un ejemplo en el cual las premisas y la conclusión se representan como sigue:</a:t>
            </a:r>
          </a:p>
          <a:p>
            <a:pPr algn="l"/>
            <a:r>
              <a:rPr lang="es-CO" sz="2200" dirty="0">
                <a:latin typeface="Arial" panose="020B0604020202020204" pitchFamily="34" charset="0"/>
                <a:cs typeface="Arial" panose="020B0604020202020204" pitchFamily="34" charset="0"/>
              </a:rPr>
              <a:t>P1 p →</a:t>
            </a:r>
            <a:r>
              <a:rPr lang="es-CO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200" dirty="0">
                <a:latin typeface="Arial" panose="020B0604020202020204" pitchFamily="34" charset="0"/>
                <a:cs typeface="Arial" panose="020B0604020202020204" pitchFamily="34" charset="0"/>
              </a:rPr>
              <a:t>¬q</a:t>
            </a:r>
          </a:p>
          <a:p>
            <a:pPr algn="l"/>
            <a:r>
              <a:rPr lang="es-CO" sz="2200" dirty="0">
                <a:latin typeface="Arial" panose="020B0604020202020204" pitchFamily="34" charset="0"/>
                <a:cs typeface="Arial" panose="020B0604020202020204" pitchFamily="34" charset="0"/>
              </a:rPr>
              <a:t>P2 r →</a:t>
            </a:r>
            <a:r>
              <a:rPr lang="es-CO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200" dirty="0">
                <a:latin typeface="Arial" panose="020B0604020202020204" pitchFamily="34" charset="0"/>
                <a:cs typeface="Arial" panose="020B0604020202020204" pitchFamily="34" charset="0"/>
              </a:rPr>
              <a:t>¬q</a:t>
            </a:r>
          </a:p>
          <a:p>
            <a:pPr algn="l"/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P3 (s </a:t>
            </a:r>
            <a:r>
              <a:rPr lang="es-CO" sz="22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t) </a:t>
            </a:r>
            <a:r>
              <a:rPr lang="es-CO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P4 (¬p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^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¬r) </a:t>
            </a:r>
            <a:r>
              <a:rPr lang="es-CO" sz="220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  <a:p>
            <a:pPr algn="l"/>
            <a:r>
              <a:rPr lang="es-CO" sz="2200" dirty="0">
                <a:latin typeface="Arial" panose="020B0604020202020204" pitchFamily="34" charset="0"/>
                <a:cs typeface="Arial" panose="020B0604020202020204" pitchFamily="34" charset="0"/>
              </a:rPr>
              <a:t>C. </a:t>
            </a:r>
            <a:r>
              <a:rPr lang="es-CO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s-CO" sz="220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s-CO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200" b="1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endParaRPr lang="es-CO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44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3954" y="613954"/>
            <a:ext cx="10739846" cy="55630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regla de la deducción:</a:t>
            </a:r>
          </a:p>
          <a:p>
            <a:pPr marL="0" indent="0">
              <a:buNone/>
            </a:pP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Sea W un conjunto de fórmulas y sean A y B fórmulas. Entonces, del conjunto W se deduce como consecuencia lógica A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B, es decir, W╞ A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B, si y sólo si del conjunto que resulta al adicionar a W la fórmula A, W U {A}, se deduce como consecuencia lógica B, es decir, (W U {A})╞ B.</a:t>
            </a:r>
          </a:p>
          <a:p>
            <a:pPr marL="0" indent="0">
              <a:buNone/>
            </a:pPr>
            <a:endParaRPr lang="es-CO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O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Ejemplo 3.37 Probar que {p </a:t>
            </a:r>
            <a:r>
              <a:rPr lang="es-CO" sz="220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s-CO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¬q, r </a:t>
            </a:r>
            <a:r>
              <a:rPr lang="es-CO" sz="220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s-CO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¬q, (</a:t>
            </a:r>
            <a:r>
              <a:rPr lang="es-CO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svt</a:t>
            </a:r>
            <a:r>
              <a:rPr lang="es-CO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s-CO" sz="220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s-CO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u, (¬p ^ ¬r) </a:t>
            </a:r>
            <a:r>
              <a:rPr lang="es-CO" sz="220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s-CO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s} ╞ </a:t>
            </a:r>
            <a:r>
              <a:rPr lang="es-CO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s-CO" sz="2200" dirty="0" err="1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s-CO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endParaRPr lang="es-CO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O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Premisas:                    Deducción:</a:t>
            </a:r>
          </a:p>
          <a:p>
            <a:pPr marL="0" indent="0">
              <a:buNone/>
            </a:pPr>
            <a:r>
              <a:rPr lang="es-CO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P1 p </a:t>
            </a:r>
            <a:r>
              <a:rPr lang="es-CO" sz="220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s-CO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¬q                P5’ q (RD) </a:t>
            </a:r>
            <a:r>
              <a:rPr lang="es-CO" sz="2200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es-CO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Se incorpora q como nueva premisa.</a:t>
            </a:r>
          </a:p>
          <a:p>
            <a:pPr marL="0" indent="0">
              <a:buNone/>
            </a:pPr>
            <a:r>
              <a:rPr lang="es-CO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P2 r </a:t>
            </a:r>
            <a:r>
              <a:rPr lang="es-CO" sz="220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s-CO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¬q                 P6’ ¬p (MT 1, 5’)</a:t>
            </a:r>
          </a:p>
          <a:p>
            <a:pPr marL="0" indent="0">
              <a:buNone/>
            </a:pPr>
            <a:r>
              <a:rPr lang="es-CO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P3 (s v t) </a:t>
            </a:r>
            <a:r>
              <a:rPr lang="es-CO" sz="220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s-CO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u           P7’ ¬r (MT 2, 5’)</a:t>
            </a:r>
          </a:p>
          <a:p>
            <a:pPr marL="0" indent="0">
              <a:buNone/>
            </a:pPr>
            <a:r>
              <a:rPr lang="es-CO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P4 (¬p ^ ¬r) </a:t>
            </a:r>
            <a:r>
              <a:rPr lang="es-CO" sz="220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s-CO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        P8’ ¬p ^ ¬r (Con 6’, 7’)</a:t>
            </a:r>
          </a:p>
          <a:p>
            <a:pPr marL="0" indent="0">
              <a:buNone/>
            </a:pPr>
            <a:r>
              <a:rPr lang="es-CO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P9’ s (MP 4, 8’)</a:t>
            </a:r>
          </a:p>
          <a:p>
            <a:pPr marL="0" indent="0">
              <a:buNone/>
            </a:pPr>
            <a:r>
              <a:rPr lang="es-CO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P10’ s v t (</a:t>
            </a:r>
            <a:r>
              <a:rPr lang="es-CO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Adj</a:t>
            </a:r>
            <a:r>
              <a:rPr lang="es-CO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9’)</a:t>
            </a:r>
          </a:p>
          <a:p>
            <a:pPr marL="0" indent="0">
              <a:buNone/>
            </a:pPr>
            <a:r>
              <a:rPr lang="es-CO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P11’ u (MP 3, 10’)</a:t>
            </a:r>
          </a:p>
          <a:p>
            <a:pPr marL="0" indent="0">
              <a:buNone/>
            </a:pPr>
            <a:r>
              <a:rPr lang="es-CO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P12 q </a:t>
            </a:r>
            <a:r>
              <a:rPr lang="es-CO" sz="220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s-CO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 (RD: Regla de la deducción)</a:t>
            </a:r>
            <a:endParaRPr lang="es-CO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364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3954" y="378823"/>
            <a:ext cx="10739846" cy="57981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 proceso anterior muestra que u es consecuencia lógica del conjunto aumentado de premisas dadas. En consecuencia, según la equivalencia (4), {p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¬q, r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¬q, (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svt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u, (¬p ^ ¬r)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s} ╞ (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s-CO" sz="2000" dirty="0" err="1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>
              <a:buNone/>
            </a:pPr>
            <a:endParaRPr lang="es-CO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Observe que, una vez obtenida u en la línea 11, completamos el proceso escribiendo 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s-CO" sz="2000" dirty="0" err="1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 reiterando el uso de la regla de la deducción. Esto, para insistir en que q no es una premisa original sino que se asume como verdadera por ser el antecedente de la conclusión.</a:t>
            </a:r>
            <a:endParaRPr lang="es-CO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9222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471</Words>
  <Application>Microsoft Office PowerPoint</Application>
  <PresentationFormat>Panorámica</PresentationFormat>
  <Paragraphs>26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</dc:creator>
  <cp:lastModifiedBy>DANIEL</cp:lastModifiedBy>
  <cp:revision>2</cp:revision>
  <dcterms:created xsi:type="dcterms:W3CDTF">2018-07-10T00:17:39Z</dcterms:created>
  <dcterms:modified xsi:type="dcterms:W3CDTF">2018-07-10T00:26:01Z</dcterms:modified>
</cp:coreProperties>
</file>