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7"/>
  </p:notesMasterIdLst>
  <p:sldIdLst>
    <p:sldId id="293" r:id="rId2"/>
    <p:sldId id="282" r:id="rId3"/>
    <p:sldId id="279" r:id="rId4"/>
    <p:sldId id="283" r:id="rId5"/>
    <p:sldId id="284" r:id="rId6"/>
    <p:sldId id="285" r:id="rId7"/>
    <p:sldId id="281" r:id="rId8"/>
    <p:sldId id="287" r:id="rId9"/>
    <p:sldId id="286" r:id="rId10"/>
    <p:sldId id="275" r:id="rId11"/>
    <p:sldId id="289" r:id="rId12"/>
    <p:sldId id="288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7F8CC-0BFB-4C84-8757-145361BCA98D}" type="doc">
      <dgm:prSet loTypeId="urn:microsoft.com/office/officeart/2005/8/layout/arrow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F859A57-A943-4A44-89F0-E2E1B4B48793}">
      <dgm:prSet phldrT="[Texto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Asimilación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Proceso de interiorización de un objeto o una estructura cognitiva preestablecida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9BBD0F17-C554-4CF0-B53F-B18BE69EC4C6}" type="parTrans" cxnId="{D5089606-FECB-4323-A2E0-3ED711F7BFEA}">
      <dgm:prSet/>
      <dgm:spPr/>
      <dgm:t>
        <a:bodyPr/>
        <a:lstStyle/>
        <a:p>
          <a:endParaRPr lang="es-MX"/>
        </a:p>
      </dgm:t>
    </dgm:pt>
    <dgm:pt modelId="{5873B37A-8052-4AC5-91E8-A3B1BBD2BAF2}" type="sibTrans" cxnId="{D5089606-FECB-4323-A2E0-3ED711F7BFEA}">
      <dgm:prSet/>
      <dgm:spPr/>
      <dgm:t>
        <a:bodyPr/>
        <a:lstStyle/>
        <a:p>
          <a:endParaRPr lang="es-MX"/>
        </a:p>
      </dgm:t>
    </dgm:pt>
    <dgm:pt modelId="{B0973B19-3C5F-482B-83FF-9685666B75BC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Acomodación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Modificación de la estructura cognitiva para acoger nuevos objetos y eventos. </a:t>
          </a:r>
          <a:endParaRPr lang="es-MX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gm:t>
    </dgm:pt>
    <dgm:pt modelId="{3FAB9BEA-1B0B-4A05-BAC1-A9D5BE9583FD}" type="parTrans" cxnId="{9687C8A7-533A-4014-BA6E-DCF451971533}">
      <dgm:prSet/>
      <dgm:spPr/>
      <dgm:t>
        <a:bodyPr/>
        <a:lstStyle/>
        <a:p>
          <a:endParaRPr lang="es-MX"/>
        </a:p>
      </dgm:t>
    </dgm:pt>
    <dgm:pt modelId="{79FF9F6B-2287-46F8-8621-8E7316C124B6}" type="sibTrans" cxnId="{9687C8A7-533A-4014-BA6E-DCF451971533}">
      <dgm:prSet/>
      <dgm:spPr/>
      <dgm:t>
        <a:bodyPr/>
        <a:lstStyle/>
        <a:p>
          <a:endParaRPr lang="es-MX"/>
        </a:p>
      </dgm:t>
    </dgm:pt>
    <dgm:pt modelId="{46D36DEF-942A-4364-A8CB-70172E2EEC4A}" type="pres">
      <dgm:prSet presAssocID="{F1C7F8CC-0BFB-4C84-8757-145361BCA9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686D656-C7F2-4965-944D-8FDF11914287}" type="pres">
      <dgm:prSet presAssocID="{8F859A57-A943-4A44-89F0-E2E1B4B4879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6B0DB9-B446-4FE6-945F-926AED898B57}" type="pres">
      <dgm:prSet presAssocID="{B0973B19-3C5F-482B-83FF-9685666B75B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54C137E-CEC1-4D45-8678-8A07A023F585}" type="presOf" srcId="{F1C7F8CC-0BFB-4C84-8757-145361BCA98D}" destId="{46D36DEF-942A-4364-A8CB-70172E2EEC4A}" srcOrd="0" destOrd="0" presId="urn:microsoft.com/office/officeart/2005/8/layout/arrow5"/>
    <dgm:cxn modelId="{9687C8A7-533A-4014-BA6E-DCF451971533}" srcId="{F1C7F8CC-0BFB-4C84-8757-145361BCA98D}" destId="{B0973B19-3C5F-482B-83FF-9685666B75BC}" srcOrd="1" destOrd="0" parTransId="{3FAB9BEA-1B0B-4A05-BAC1-A9D5BE9583FD}" sibTransId="{79FF9F6B-2287-46F8-8621-8E7316C124B6}"/>
    <dgm:cxn modelId="{7F4EEF9B-455C-4912-B7EF-2D0A6DBAD200}" type="presOf" srcId="{B0973B19-3C5F-482B-83FF-9685666B75BC}" destId="{FE6B0DB9-B446-4FE6-945F-926AED898B57}" srcOrd="0" destOrd="0" presId="urn:microsoft.com/office/officeart/2005/8/layout/arrow5"/>
    <dgm:cxn modelId="{D5089606-FECB-4323-A2E0-3ED711F7BFEA}" srcId="{F1C7F8CC-0BFB-4C84-8757-145361BCA98D}" destId="{8F859A57-A943-4A44-89F0-E2E1B4B48793}" srcOrd="0" destOrd="0" parTransId="{9BBD0F17-C554-4CF0-B53F-B18BE69EC4C6}" sibTransId="{5873B37A-8052-4AC5-91E8-A3B1BBD2BAF2}"/>
    <dgm:cxn modelId="{1A7C351E-861A-447A-9B96-BAF194E124DC}" type="presOf" srcId="{8F859A57-A943-4A44-89F0-E2E1B4B48793}" destId="{2686D656-C7F2-4965-944D-8FDF11914287}" srcOrd="0" destOrd="0" presId="urn:microsoft.com/office/officeart/2005/8/layout/arrow5"/>
    <dgm:cxn modelId="{EB63CA85-7684-445A-9FFB-5D861D6D1133}" type="presParOf" srcId="{46D36DEF-942A-4364-A8CB-70172E2EEC4A}" destId="{2686D656-C7F2-4965-944D-8FDF11914287}" srcOrd="0" destOrd="0" presId="urn:microsoft.com/office/officeart/2005/8/layout/arrow5"/>
    <dgm:cxn modelId="{3F1DB8DE-C048-4909-999F-64C36E80E70D}" type="presParOf" srcId="{46D36DEF-942A-4364-A8CB-70172E2EEC4A}" destId="{FE6B0DB9-B446-4FE6-945F-926AED898B5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ABEB8-F069-4B91-88FE-525325179B4E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723AA7F-CB9F-4A40-B1F9-903C5F7EAC15}">
      <dgm:prSet phldrT="[Texto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Asimilación</a:t>
          </a:r>
        </a:p>
        <a:p>
          <a:r>
            <a:rPr lang="es-MX" dirty="0" smtClean="0">
              <a:solidFill>
                <a:srgbClr val="FF0000"/>
              </a:solidFill>
            </a:rPr>
            <a:t>Egocéntrico</a:t>
          </a:r>
        </a:p>
        <a:p>
          <a:r>
            <a:rPr lang="es-MX" dirty="0" smtClean="0">
              <a:solidFill>
                <a:srgbClr val="FF0000"/>
              </a:solidFill>
            </a:rPr>
            <a:t>Juego Simbólico </a:t>
          </a:r>
        </a:p>
        <a:p>
          <a:r>
            <a:rPr lang="es-MX" dirty="0" smtClean="0"/>
            <a:t>Utiliza el CP para dar significado y representar con nuevos objetos situaciones ya conocidas</a:t>
          </a:r>
        </a:p>
      </dgm:t>
    </dgm:pt>
    <dgm:pt modelId="{6F715C63-A2FF-4176-B2D5-67F5405115CE}" type="parTrans" cxnId="{52E1A356-518A-4AEE-A948-4FF260D1FF0B}">
      <dgm:prSet/>
      <dgm:spPr/>
      <dgm:t>
        <a:bodyPr/>
        <a:lstStyle/>
        <a:p>
          <a:endParaRPr lang="es-MX"/>
        </a:p>
      </dgm:t>
    </dgm:pt>
    <dgm:pt modelId="{D1571B07-C2DF-4420-B9D6-EB0DFEB70997}" type="sibTrans" cxnId="{52E1A356-518A-4AEE-A948-4FF260D1FF0B}">
      <dgm:prSet/>
      <dgm:spPr/>
      <dgm:t>
        <a:bodyPr/>
        <a:lstStyle/>
        <a:p>
          <a:endParaRPr lang="es-MX"/>
        </a:p>
      </dgm:t>
    </dgm:pt>
    <dgm:pt modelId="{213AC4F2-C1DF-41CB-94FD-95B9568DDE3C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MX" sz="2700" b="1" dirty="0" smtClean="0">
              <a:solidFill>
                <a:schemeClr val="bg1"/>
              </a:solidFill>
            </a:rPr>
            <a:t>Acomodación</a:t>
          </a:r>
        </a:p>
        <a:p>
          <a:r>
            <a:rPr lang="es-MX" sz="2800" b="0" dirty="0" smtClean="0">
              <a:solidFill>
                <a:srgbClr val="FF0000"/>
              </a:solidFill>
            </a:rPr>
            <a:t>Imitación</a:t>
          </a:r>
        </a:p>
        <a:p>
          <a:r>
            <a:rPr lang="es-MX" sz="2700" b="0" dirty="0" smtClean="0">
              <a:solidFill>
                <a:schemeClr val="tx1"/>
              </a:solidFill>
            </a:rPr>
            <a:t>Puede incorporar a sus estructuras de conocimiento nuevos comportamientos que ha observado en el modelo </a:t>
          </a:r>
        </a:p>
        <a:p>
          <a:endParaRPr lang="es-MX" sz="2700" b="1" dirty="0">
            <a:solidFill>
              <a:schemeClr val="bg1"/>
            </a:solidFill>
          </a:endParaRPr>
        </a:p>
      </dgm:t>
    </dgm:pt>
    <dgm:pt modelId="{A1241632-F9AB-4F8C-B382-BCEADED31C2D}" type="parTrans" cxnId="{97B187C2-2155-4285-89AA-11B2ED697070}">
      <dgm:prSet/>
      <dgm:spPr/>
      <dgm:t>
        <a:bodyPr/>
        <a:lstStyle/>
        <a:p>
          <a:endParaRPr lang="es-MX"/>
        </a:p>
      </dgm:t>
    </dgm:pt>
    <dgm:pt modelId="{C4A6D5E5-BB6A-44C1-98CB-610E37DA27A4}" type="sibTrans" cxnId="{97B187C2-2155-4285-89AA-11B2ED697070}">
      <dgm:prSet/>
      <dgm:spPr/>
      <dgm:t>
        <a:bodyPr/>
        <a:lstStyle/>
        <a:p>
          <a:endParaRPr lang="es-MX"/>
        </a:p>
      </dgm:t>
    </dgm:pt>
    <dgm:pt modelId="{C98054D6-ECE0-4BD3-8B62-0894261F5750}" type="pres">
      <dgm:prSet presAssocID="{1AFABEB8-F069-4B91-88FE-525325179B4E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720FB1B-405F-4577-8233-48AB330D90EB}" type="pres">
      <dgm:prSet presAssocID="{1AFABEB8-F069-4B91-88FE-525325179B4E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D7730E-3753-4391-8693-8914A6DD69B2}" type="pres">
      <dgm:prSet presAssocID="{1AFABEB8-F069-4B91-88FE-525325179B4E}" presName="LeftNode" presStyleLbl="bgImgPlace1" presStyleIdx="0" presStyleCnt="2" custScaleX="222034" custScaleY="125847" custLinFactNeighborX="-40840" custLinFactNeighborY="430">
        <dgm:presLayoutVars>
          <dgm:chMax val="2"/>
          <dgm:chPref val="2"/>
        </dgm:presLayoutVars>
      </dgm:prSet>
      <dgm:spPr/>
      <dgm:t>
        <a:bodyPr/>
        <a:lstStyle/>
        <a:p>
          <a:endParaRPr lang="es-MX"/>
        </a:p>
      </dgm:t>
    </dgm:pt>
    <dgm:pt modelId="{3ED4A167-C1B4-4D48-B72B-9C2D560AA982}" type="pres">
      <dgm:prSet presAssocID="{1AFABEB8-F069-4B91-88FE-525325179B4E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28850F-BFF1-4E0A-9421-1E4D0E4BF382}" type="pres">
      <dgm:prSet presAssocID="{1AFABEB8-F069-4B91-88FE-525325179B4E}" presName="RightNode" presStyleLbl="bgImgPlace1" presStyleIdx="1" presStyleCnt="2" custScaleX="228184" custScaleY="126709" custLinFactNeighborX="82130" custLinFactNeighborY="43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A7C69EC6-4DE9-4511-A6A4-D65785172F7E}" type="pres">
      <dgm:prSet presAssocID="{1AFABEB8-F069-4B91-88FE-525325179B4E}" presName="TopArrow" presStyleLbl="node1" presStyleIdx="0" presStyleCnt="2" custLinFactNeighborX="-7409" custLinFactNeighborY="-11451"/>
      <dgm:spPr>
        <a:solidFill>
          <a:schemeClr val="bg2">
            <a:lumMod val="40000"/>
            <a:lumOff val="60000"/>
          </a:schemeClr>
        </a:solidFill>
      </dgm:spPr>
    </dgm:pt>
    <dgm:pt modelId="{C58EF18C-9711-4716-8552-7591E4F81BBA}" type="pres">
      <dgm:prSet presAssocID="{1AFABEB8-F069-4B91-88FE-525325179B4E}" presName="BottomArrow" presStyleLbl="node1" presStyleIdx="1" presStyleCnt="2" custLinFactNeighborY="10104"/>
      <dgm:spPr>
        <a:solidFill>
          <a:srgbClr val="7030A0"/>
        </a:solidFill>
      </dgm:spPr>
    </dgm:pt>
  </dgm:ptLst>
  <dgm:cxnLst>
    <dgm:cxn modelId="{90649E15-FC44-4B9F-948F-D70F0C9A1E3A}" type="presOf" srcId="{1AFABEB8-F069-4B91-88FE-525325179B4E}" destId="{C98054D6-ECE0-4BD3-8B62-0894261F5750}" srcOrd="0" destOrd="0" presId="urn:microsoft.com/office/officeart/2009/layout/ReverseList"/>
    <dgm:cxn modelId="{97B187C2-2155-4285-89AA-11B2ED697070}" srcId="{1AFABEB8-F069-4B91-88FE-525325179B4E}" destId="{213AC4F2-C1DF-41CB-94FD-95B9568DDE3C}" srcOrd="1" destOrd="0" parTransId="{A1241632-F9AB-4F8C-B382-BCEADED31C2D}" sibTransId="{C4A6D5E5-BB6A-44C1-98CB-610E37DA27A4}"/>
    <dgm:cxn modelId="{D16AA86A-2C87-4269-91C6-855CA96C807D}" type="presOf" srcId="{213AC4F2-C1DF-41CB-94FD-95B9568DDE3C}" destId="{4428850F-BFF1-4E0A-9421-1E4D0E4BF382}" srcOrd="1" destOrd="0" presId="urn:microsoft.com/office/officeart/2009/layout/ReverseList"/>
    <dgm:cxn modelId="{2E32DACF-6E0F-440F-A83D-19682C725D73}" type="presOf" srcId="{213AC4F2-C1DF-41CB-94FD-95B9568DDE3C}" destId="{3ED4A167-C1B4-4D48-B72B-9C2D560AA982}" srcOrd="0" destOrd="0" presId="urn:microsoft.com/office/officeart/2009/layout/ReverseList"/>
    <dgm:cxn modelId="{52E1A356-518A-4AEE-A948-4FF260D1FF0B}" srcId="{1AFABEB8-F069-4B91-88FE-525325179B4E}" destId="{E723AA7F-CB9F-4A40-B1F9-903C5F7EAC15}" srcOrd="0" destOrd="0" parTransId="{6F715C63-A2FF-4176-B2D5-67F5405115CE}" sibTransId="{D1571B07-C2DF-4420-B9D6-EB0DFEB70997}"/>
    <dgm:cxn modelId="{2208312B-69A0-4BFC-A4B4-783F019466B0}" type="presOf" srcId="{E723AA7F-CB9F-4A40-B1F9-903C5F7EAC15}" destId="{35D7730E-3753-4391-8693-8914A6DD69B2}" srcOrd="1" destOrd="0" presId="urn:microsoft.com/office/officeart/2009/layout/ReverseList"/>
    <dgm:cxn modelId="{E885BD45-8F83-47D4-9CB6-6DCE5403FC24}" type="presOf" srcId="{E723AA7F-CB9F-4A40-B1F9-903C5F7EAC15}" destId="{D720FB1B-405F-4577-8233-48AB330D90EB}" srcOrd="0" destOrd="0" presId="urn:microsoft.com/office/officeart/2009/layout/ReverseList"/>
    <dgm:cxn modelId="{A2D2E68B-8CB2-4D91-88B4-8181C750D596}" type="presParOf" srcId="{C98054D6-ECE0-4BD3-8B62-0894261F5750}" destId="{D720FB1B-405F-4577-8233-48AB330D90EB}" srcOrd="0" destOrd="0" presId="urn:microsoft.com/office/officeart/2009/layout/ReverseList"/>
    <dgm:cxn modelId="{7E96EC00-F88A-4DE4-8FBD-1F29AAE80834}" type="presParOf" srcId="{C98054D6-ECE0-4BD3-8B62-0894261F5750}" destId="{35D7730E-3753-4391-8693-8914A6DD69B2}" srcOrd="1" destOrd="0" presId="urn:microsoft.com/office/officeart/2009/layout/ReverseList"/>
    <dgm:cxn modelId="{C6EAD94B-A71C-4F4D-B8AE-E864539B1530}" type="presParOf" srcId="{C98054D6-ECE0-4BD3-8B62-0894261F5750}" destId="{3ED4A167-C1B4-4D48-B72B-9C2D560AA982}" srcOrd="2" destOrd="0" presId="urn:microsoft.com/office/officeart/2009/layout/ReverseList"/>
    <dgm:cxn modelId="{C6EE8CFE-3C09-4A92-B0BA-CEDF46548A3C}" type="presParOf" srcId="{C98054D6-ECE0-4BD3-8B62-0894261F5750}" destId="{4428850F-BFF1-4E0A-9421-1E4D0E4BF382}" srcOrd="3" destOrd="0" presId="urn:microsoft.com/office/officeart/2009/layout/ReverseList"/>
    <dgm:cxn modelId="{61CCAF1A-8988-4CA6-B3C4-8DFF1DDFB640}" type="presParOf" srcId="{C98054D6-ECE0-4BD3-8B62-0894261F5750}" destId="{A7C69EC6-4DE9-4511-A6A4-D65785172F7E}" srcOrd="4" destOrd="0" presId="urn:microsoft.com/office/officeart/2009/layout/ReverseList"/>
    <dgm:cxn modelId="{2A2497EE-0A60-4757-9DA6-C7A9D150990D}" type="presParOf" srcId="{C98054D6-ECE0-4BD3-8B62-0894261F5750}" destId="{C58EF18C-9711-4716-8552-7591E4F81BB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92AC5D-2732-4ABC-B490-5B5B08CFACD4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C495B9AE-FBE0-406F-A0F2-C4C01CA1FBB8}">
      <dgm:prSet phldrT="[Texto]"/>
      <dgm:spPr>
        <a:solidFill>
          <a:srgbClr val="FF0000"/>
        </a:solidFill>
      </dgm:spPr>
      <dgm:t>
        <a:bodyPr/>
        <a:lstStyle/>
        <a:p>
          <a:r>
            <a:rPr lang="es-MX" dirty="0" smtClean="0"/>
            <a:t>1. Organización</a:t>
          </a:r>
          <a:endParaRPr lang="es-MX" dirty="0"/>
        </a:p>
      </dgm:t>
    </dgm:pt>
    <dgm:pt modelId="{BB111EF1-B754-46CC-B61F-4C1FF8371181}" type="parTrans" cxnId="{2FDEA323-E4F2-494E-B943-EB098C289A20}">
      <dgm:prSet/>
      <dgm:spPr/>
      <dgm:t>
        <a:bodyPr/>
        <a:lstStyle/>
        <a:p>
          <a:endParaRPr lang="es-MX"/>
        </a:p>
      </dgm:t>
    </dgm:pt>
    <dgm:pt modelId="{F3CE59C0-1824-4696-9651-ABB5DA2B6879}" type="sibTrans" cxnId="{2FDEA323-E4F2-494E-B943-EB098C289A20}">
      <dgm:prSet/>
      <dgm:spPr/>
      <dgm:t>
        <a:bodyPr/>
        <a:lstStyle/>
        <a:p>
          <a:endParaRPr lang="es-MX"/>
        </a:p>
      </dgm:t>
    </dgm:pt>
    <dgm:pt modelId="{F7B9AAC6-77CE-48EF-9C0E-9C73382625CA}">
      <dgm:prSet phldrT="[Texto]"/>
      <dgm:spPr>
        <a:solidFill>
          <a:srgbClr val="002060"/>
        </a:solidFill>
      </dgm:spPr>
      <dgm:t>
        <a:bodyPr/>
        <a:lstStyle/>
        <a:p>
          <a:r>
            <a:rPr lang="es-MX" dirty="0" smtClean="0"/>
            <a:t>2. Adaptación</a:t>
          </a:r>
          <a:endParaRPr lang="es-MX" dirty="0"/>
        </a:p>
      </dgm:t>
    </dgm:pt>
    <dgm:pt modelId="{8DC04493-0FE0-4775-9E55-D01D1EFEA03F}" type="parTrans" cxnId="{A24063D9-44C1-4DA6-9DE0-814BFEA56DEA}">
      <dgm:prSet/>
      <dgm:spPr/>
      <dgm:t>
        <a:bodyPr/>
        <a:lstStyle/>
        <a:p>
          <a:endParaRPr lang="es-MX"/>
        </a:p>
      </dgm:t>
    </dgm:pt>
    <dgm:pt modelId="{820B03B0-C9A4-4C8B-8552-B050E5434D5A}" type="sibTrans" cxnId="{A24063D9-44C1-4DA6-9DE0-814BFEA56DEA}">
      <dgm:prSet/>
      <dgm:spPr/>
      <dgm:t>
        <a:bodyPr/>
        <a:lstStyle/>
        <a:p>
          <a:endParaRPr lang="es-MX"/>
        </a:p>
      </dgm:t>
    </dgm:pt>
    <dgm:pt modelId="{6E75D237-5F2B-4D2F-9970-3856AD387D6D}">
      <dgm:prSet phldrT="[Texto]"/>
      <dgm:spPr>
        <a:solidFill>
          <a:srgbClr val="FFFF00"/>
        </a:solidFill>
      </dgm:spPr>
      <dgm:t>
        <a:bodyPr/>
        <a:lstStyle/>
        <a:p>
          <a:r>
            <a:rPr lang="es-MX" dirty="0" smtClean="0"/>
            <a:t>3. Equilibrio</a:t>
          </a:r>
          <a:endParaRPr lang="es-MX" dirty="0"/>
        </a:p>
      </dgm:t>
    </dgm:pt>
    <dgm:pt modelId="{42A6B717-E5D7-41D3-9305-12DD400DA937}" type="parTrans" cxnId="{3FEAA743-9C5F-464B-BAAD-15936BD7183E}">
      <dgm:prSet/>
      <dgm:spPr/>
      <dgm:t>
        <a:bodyPr/>
        <a:lstStyle/>
        <a:p>
          <a:endParaRPr lang="es-MX"/>
        </a:p>
      </dgm:t>
    </dgm:pt>
    <dgm:pt modelId="{8808ADB1-B1A4-41BC-BE1B-6B21BB4D9303}" type="sibTrans" cxnId="{3FEAA743-9C5F-464B-BAAD-15936BD7183E}">
      <dgm:prSet/>
      <dgm:spPr/>
      <dgm:t>
        <a:bodyPr/>
        <a:lstStyle/>
        <a:p>
          <a:endParaRPr lang="es-MX"/>
        </a:p>
      </dgm:t>
    </dgm:pt>
    <dgm:pt modelId="{381CE382-305D-4465-9C39-25A8A9E354C5}" type="pres">
      <dgm:prSet presAssocID="{EB92AC5D-2732-4ABC-B490-5B5B08CFAC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520D0175-C59D-4DFC-A72B-1292E7F77F8B}" type="pres">
      <dgm:prSet presAssocID="{EB92AC5D-2732-4ABC-B490-5B5B08CFACD4}" presName="Name1" presStyleCnt="0"/>
      <dgm:spPr/>
    </dgm:pt>
    <dgm:pt modelId="{7E1C4AE0-250A-4806-BA2D-232BC95C16A9}" type="pres">
      <dgm:prSet presAssocID="{EB92AC5D-2732-4ABC-B490-5B5B08CFACD4}" presName="cycle" presStyleCnt="0"/>
      <dgm:spPr/>
    </dgm:pt>
    <dgm:pt modelId="{6D347C7E-8D9A-48F3-806F-B2E58806F603}" type="pres">
      <dgm:prSet presAssocID="{EB92AC5D-2732-4ABC-B490-5B5B08CFACD4}" presName="srcNode" presStyleLbl="node1" presStyleIdx="0" presStyleCnt="3"/>
      <dgm:spPr/>
    </dgm:pt>
    <dgm:pt modelId="{3F310E05-9672-4FEF-8504-19A0FC21F404}" type="pres">
      <dgm:prSet presAssocID="{EB92AC5D-2732-4ABC-B490-5B5B08CFACD4}" presName="conn" presStyleLbl="parChTrans1D2" presStyleIdx="0" presStyleCnt="1"/>
      <dgm:spPr/>
      <dgm:t>
        <a:bodyPr/>
        <a:lstStyle/>
        <a:p>
          <a:endParaRPr lang="es-MX"/>
        </a:p>
      </dgm:t>
    </dgm:pt>
    <dgm:pt modelId="{4753C79D-2FB2-4913-80A1-D7C0A9F59110}" type="pres">
      <dgm:prSet presAssocID="{EB92AC5D-2732-4ABC-B490-5B5B08CFACD4}" presName="extraNode" presStyleLbl="node1" presStyleIdx="0" presStyleCnt="3"/>
      <dgm:spPr/>
    </dgm:pt>
    <dgm:pt modelId="{6630DAA4-B981-4D1C-A1AE-CDE2587C8554}" type="pres">
      <dgm:prSet presAssocID="{EB92AC5D-2732-4ABC-B490-5B5B08CFACD4}" presName="dstNode" presStyleLbl="node1" presStyleIdx="0" presStyleCnt="3"/>
      <dgm:spPr/>
    </dgm:pt>
    <dgm:pt modelId="{7D35D891-9B26-441C-A407-0DB29133A20D}" type="pres">
      <dgm:prSet presAssocID="{C495B9AE-FBE0-406F-A0F2-C4C01CA1FBB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9F758E-F1DA-4D44-A258-65DD84FA60D9}" type="pres">
      <dgm:prSet presAssocID="{C495B9AE-FBE0-406F-A0F2-C4C01CA1FBB8}" presName="accent_1" presStyleCnt="0"/>
      <dgm:spPr/>
    </dgm:pt>
    <dgm:pt modelId="{9D81C9E2-8745-4283-AE3C-C69B38BF0094}" type="pres">
      <dgm:prSet presAssocID="{C495B9AE-FBE0-406F-A0F2-C4C01CA1FBB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A42D55F-3D2B-410D-8D31-40B34964481A}" type="pres">
      <dgm:prSet presAssocID="{F7B9AAC6-77CE-48EF-9C0E-9C73382625C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3459-22F1-4CB7-B387-6504B5E54C8D}" type="pres">
      <dgm:prSet presAssocID="{F7B9AAC6-77CE-48EF-9C0E-9C73382625CA}" presName="accent_2" presStyleCnt="0"/>
      <dgm:spPr/>
    </dgm:pt>
    <dgm:pt modelId="{29DB07D2-3D48-4E64-A489-F91DED89994F}" type="pres">
      <dgm:prSet presAssocID="{F7B9AAC6-77CE-48EF-9C0E-9C73382625C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B7AEFC2-9114-4FFF-A896-44784AD42B6C}" type="pres">
      <dgm:prSet presAssocID="{6E75D237-5F2B-4D2F-9970-3856AD387D6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1E2F54-3AEF-402B-9623-081E65EB5149}" type="pres">
      <dgm:prSet presAssocID="{6E75D237-5F2B-4D2F-9970-3856AD387D6D}" presName="accent_3" presStyleCnt="0"/>
      <dgm:spPr/>
    </dgm:pt>
    <dgm:pt modelId="{A32FB315-C7BD-4196-AABD-04FEBF3E9120}" type="pres">
      <dgm:prSet presAssocID="{6E75D237-5F2B-4D2F-9970-3856AD387D6D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1616644-AC88-46CD-BFE0-64434989C80C}" type="presOf" srcId="{6E75D237-5F2B-4D2F-9970-3856AD387D6D}" destId="{5B7AEFC2-9114-4FFF-A896-44784AD42B6C}" srcOrd="0" destOrd="0" presId="urn:microsoft.com/office/officeart/2008/layout/VerticalCurvedList"/>
    <dgm:cxn modelId="{A8B9E11B-1F96-47CE-A25A-CA0539FBDA41}" type="presOf" srcId="{C495B9AE-FBE0-406F-A0F2-C4C01CA1FBB8}" destId="{7D35D891-9B26-441C-A407-0DB29133A20D}" srcOrd="0" destOrd="0" presId="urn:microsoft.com/office/officeart/2008/layout/VerticalCurvedList"/>
    <dgm:cxn modelId="{BB28D79A-9E84-4D9B-9F01-7F7C23E3B006}" type="presOf" srcId="{F3CE59C0-1824-4696-9651-ABB5DA2B6879}" destId="{3F310E05-9672-4FEF-8504-19A0FC21F404}" srcOrd="0" destOrd="0" presId="urn:microsoft.com/office/officeart/2008/layout/VerticalCurvedList"/>
    <dgm:cxn modelId="{CB8DE5DF-5E5D-4E20-AC3C-7D8D6A5AF933}" type="presOf" srcId="{EB92AC5D-2732-4ABC-B490-5B5B08CFACD4}" destId="{381CE382-305D-4465-9C39-25A8A9E354C5}" srcOrd="0" destOrd="0" presId="urn:microsoft.com/office/officeart/2008/layout/VerticalCurvedList"/>
    <dgm:cxn modelId="{9D023A01-7DD5-4851-AD50-454534B50B93}" type="presOf" srcId="{F7B9AAC6-77CE-48EF-9C0E-9C73382625CA}" destId="{9A42D55F-3D2B-410D-8D31-40B34964481A}" srcOrd="0" destOrd="0" presId="urn:microsoft.com/office/officeart/2008/layout/VerticalCurvedList"/>
    <dgm:cxn modelId="{2FDEA323-E4F2-494E-B943-EB098C289A20}" srcId="{EB92AC5D-2732-4ABC-B490-5B5B08CFACD4}" destId="{C495B9AE-FBE0-406F-A0F2-C4C01CA1FBB8}" srcOrd="0" destOrd="0" parTransId="{BB111EF1-B754-46CC-B61F-4C1FF8371181}" sibTransId="{F3CE59C0-1824-4696-9651-ABB5DA2B6879}"/>
    <dgm:cxn modelId="{A24063D9-44C1-4DA6-9DE0-814BFEA56DEA}" srcId="{EB92AC5D-2732-4ABC-B490-5B5B08CFACD4}" destId="{F7B9AAC6-77CE-48EF-9C0E-9C73382625CA}" srcOrd="1" destOrd="0" parTransId="{8DC04493-0FE0-4775-9E55-D01D1EFEA03F}" sibTransId="{820B03B0-C9A4-4C8B-8552-B050E5434D5A}"/>
    <dgm:cxn modelId="{3FEAA743-9C5F-464B-BAAD-15936BD7183E}" srcId="{EB92AC5D-2732-4ABC-B490-5B5B08CFACD4}" destId="{6E75D237-5F2B-4D2F-9970-3856AD387D6D}" srcOrd="2" destOrd="0" parTransId="{42A6B717-E5D7-41D3-9305-12DD400DA937}" sibTransId="{8808ADB1-B1A4-41BC-BE1B-6B21BB4D9303}"/>
    <dgm:cxn modelId="{04AF222F-0A41-46B2-8B02-FF11CFB0284F}" type="presParOf" srcId="{381CE382-305D-4465-9C39-25A8A9E354C5}" destId="{520D0175-C59D-4DFC-A72B-1292E7F77F8B}" srcOrd="0" destOrd="0" presId="urn:microsoft.com/office/officeart/2008/layout/VerticalCurvedList"/>
    <dgm:cxn modelId="{9ADE82DA-25AB-4D46-9384-17C303492172}" type="presParOf" srcId="{520D0175-C59D-4DFC-A72B-1292E7F77F8B}" destId="{7E1C4AE0-250A-4806-BA2D-232BC95C16A9}" srcOrd="0" destOrd="0" presId="urn:microsoft.com/office/officeart/2008/layout/VerticalCurvedList"/>
    <dgm:cxn modelId="{A3BD3F99-FA43-4A05-9AA2-B9477486B483}" type="presParOf" srcId="{7E1C4AE0-250A-4806-BA2D-232BC95C16A9}" destId="{6D347C7E-8D9A-48F3-806F-B2E58806F603}" srcOrd="0" destOrd="0" presId="urn:microsoft.com/office/officeart/2008/layout/VerticalCurvedList"/>
    <dgm:cxn modelId="{C674ACD0-6F70-4D5B-B875-985C685924F7}" type="presParOf" srcId="{7E1C4AE0-250A-4806-BA2D-232BC95C16A9}" destId="{3F310E05-9672-4FEF-8504-19A0FC21F404}" srcOrd="1" destOrd="0" presId="urn:microsoft.com/office/officeart/2008/layout/VerticalCurvedList"/>
    <dgm:cxn modelId="{F6955DA5-955C-4E9C-B420-DE5D32846AE4}" type="presParOf" srcId="{7E1C4AE0-250A-4806-BA2D-232BC95C16A9}" destId="{4753C79D-2FB2-4913-80A1-D7C0A9F59110}" srcOrd="2" destOrd="0" presId="urn:microsoft.com/office/officeart/2008/layout/VerticalCurvedList"/>
    <dgm:cxn modelId="{141129E8-F88C-44AB-B2DA-95E48AC4CE97}" type="presParOf" srcId="{7E1C4AE0-250A-4806-BA2D-232BC95C16A9}" destId="{6630DAA4-B981-4D1C-A1AE-CDE2587C8554}" srcOrd="3" destOrd="0" presId="urn:microsoft.com/office/officeart/2008/layout/VerticalCurvedList"/>
    <dgm:cxn modelId="{110F532A-DF47-47C2-939B-204FFA2C9B07}" type="presParOf" srcId="{520D0175-C59D-4DFC-A72B-1292E7F77F8B}" destId="{7D35D891-9B26-441C-A407-0DB29133A20D}" srcOrd="1" destOrd="0" presId="urn:microsoft.com/office/officeart/2008/layout/VerticalCurvedList"/>
    <dgm:cxn modelId="{46297E5B-0F89-493B-9A6E-5505CDD2729C}" type="presParOf" srcId="{520D0175-C59D-4DFC-A72B-1292E7F77F8B}" destId="{789F758E-F1DA-4D44-A258-65DD84FA60D9}" srcOrd="2" destOrd="0" presId="urn:microsoft.com/office/officeart/2008/layout/VerticalCurvedList"/>
    <dgm:cxn modelId="{609CA1F9-E787-4B24-903F-486317AC3CFF}" type="presParOf" srcId="{789F758E-F1DA-4D44-A258-65DD84FA60D9}" destId="{9D81C9E2-8745-4283-AE3C-C69B38BF0094}" srcOrd="0" destOrd="0" presId="urn:microsoft.com/office/officeart/2008/layout/VerticalCurvedList"/>
    <dgm:cxn modelId="{B35B0A85-4103-4C9B-B0D5-3E3A8871D476}" type="presParOf" srcId="{520D0175-C59D-4DFC-A72B-1292E7F77F8B}" destId="{9A42D55F-3D2B-410D-8D31-40B34964481A}" srcOrd="3" destOrd="0" presId="urn:microsoft.com/office/officeart/2008/layout/VerticalCurvedList"/>
    <dgm:cxn modelId="{40AF1348-C9D3-4BAF-878F-96CFD5CB5862}" type="presParOf" srcId="{520D0175-C59D-4DFC-A72B-1292E7F77F8B}" destId="{4BF63459-22F1-4CB7-B387-6504B5E54C8D}" srcOrd="4" destOrd="0" presId="urn:microsoft.com/office/officeart/2008/layout/VerticalCurvedList"/>
    <dgm:cxn modelId="{3EFE6552-0C76-4C1F-9A79-2AFD0A259F28}" type="presParOf" srcId="{4BF63459-22F1-4CB7-B387-6504B5E54C8D}" destId="{29DB07D2-3D48-4E64-A489-F91DED89994F}" srcOrd="0" destOrd="0" presId="urn:microsoft.com/office/officeart/2008/layout/VerticalCurvedList"/>
    <dgm:cxn modelId="{F3CB2C59-2827-4B84-97D9-A32744F2A964}" type="presParOf" srcId="{520D0175-C59D-4DFC-A72B-1292E7F77F8B}" destId="{5B7AEFC2-9114-4FFF-A896-44784AD42B6C}" srcOrd="5" destOrd="0" presId="urn:microsoft.com/office/officeart/2008/layout/VerticalCurvedList"/>
    <dgm:cxn modelId="{C7BA19E3-BBF4-4C9E-9890-DE0CBBEE31E7}" type="presParOf" srcId="{520D0175-C59D-4DFC-A72B-1292E7F77F8B}" destId="{2A1E2F54-3AEF-402B-9623-081E65EB5149}" srcOrd="6" destOrd="0" presId="urn:microsoft.com/office/officeart/2008/layout/VerticalCurvedList"/>
    <dgm:cxn modelId="{12649836-78AD-4447-8C80-4A77FAC2DC6C}" type="presParOf" srcId="{2A1E2F54-3AEF-402B-9623-081E65EB5149}" destId="{A32FB315-C7BD-4196-AABD-04FEBF3E91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9155C-6BA6-4894-BB35-817B9966973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8DA334F-BBDA-4332-BE5C-AA50A5CE5056}">
      <dgm:prSet phldrT="[Texto]"/>
      <dgm:spPr/>
      <dgm:t>
        <a:bodyPr/>
        <a:lstStyle/>
        <a:p>
          <a:r>
            <a:rPr lang="es-MX" dirty="0" smtClean="0"/>
            <a:t>Estadio Sensorio-motor </a:t>
          </a:r>
        </a:p>
        <a:p>
          <a:r>
            <a:rPr lang="es-MX" dirty="0" smtClean="0"/>
            <a:t>(0 – 2 años)</a:t>
          </a:r>
          <a:endParaRPr lang="es-MX" dirty="0"/>
        </a:p>
      </dgm:t>
    </dgm:pt>
    <dgm:pt modelId="{13FE6FC1-D2B9-4ED2-A789-A66959E8566C}" type="parTrans" cxnId="{A0803575-C5FC-4981-9ECD-3C5E372BCE2D}">
      <dgm:prSet/>
      <dgm:spPr/>
      <dgm:t>
        <a:bodyPr/>
        <a:lstStyle/>
        <a:p>
          <a:endParaRPr lang="es-MX"/>
        </a:p>
      </dgm:t>
    </dgm:pt>
    <dgm:pt modelId="{299961AA-16C6-4C84-B3A4-45FF20EB8C26}" type="sibTrans" cxnId="{A0803575-C5FC-4981-9ECD-3C5E372BCE2D}">
      <dgm:prSet/>
      <dgm:spPr/>
      <dgm:t>
        <a:bodyPr/>
        <a:lstStyle/>
        <a:p>
          <a:endParaRPr lang="es-MX"/>
        </a:p>
      </dgm:t>
    </dgm:pt>
    <dgm:pt modelId="{F609909C-77D0-4880-A11B-338E32868D86}">
      <dgm:prSet phldrT="[Texto]"/>
      <dgm:spPr/>
      <dgm:t>
        <a:bodyPr/>
        <a:lstStyle/>
        <a:p>
          <a:r>
            <a:rPr lang="es-MX" dirty="0" smtClean="0"/>
            <a:t>Estadio Pre-operatorio</a:t>
          </a:r>
        </a:p>
        <a:p>
          <a:r>
            <a:rPr lang="es-MX" dirty="0" smtClean="0"/>
            <a:t>(2 – 7 años)</a:t>
          </a:r>
          <a:endParaRPr lang="es-MX" dirty="0"/>
        </a:p>
      </dgm:t>
    </dgm:pt>
    <dgm:pt modelId="{027C53AF-0E1F-4030-ABB2-84A0624878AB}" type="parTrans" cxnId="{E1B1B87A-99C8-4851-8085-2E83B54606CD}">
      <dgm:prSet/>
      <dgm:spPr/>
      <dgm:t>
        <a:bodyPr/>
        <a:lstStyle/>
        <a:p>
          <a:endParaRPr lang="es-MX"/>
        </a:p>
      </dgm:t>
    </dgm:pt>
    <dgm:pt modelId="{C9CAE2F9-3C92-4F16-A019-86151B39854E}" type="sibTrans" cxnId="{E1B1B87A-99C8-4851-8085-2E83B54606CD}">
      <dgm:prSet/>
      <dgm:spPr/>
      <dgm:t>
        <a:bodyPr/>
        <a:lstStyle/>
        <a:p>
          <a:endParaRPr lang="es-MX"/>
        </a:p>
      </dgm:t>
    </dgm:pt>
    <dgm:pt modelId="{0F2FB1D3-364E-4982-9691-0D541D80BFE6}">
      <dgm:prSet phldrT="[Texto]"/>
      <dgm:spPr/>
      <dgm:t>
        <a:bodyPr/>
        <a:lstStyle/>
        <a:p>
          <a:r>
            <a:rPr lang="es-MX" dirty="0" smtClean="0"/>
            <a:t>Estadio de las operaciones concretas</a:t>
          </a:r>
        </a:p>
        <a:p>
          <a:r>
            <a:rPr lang="es-MX" dirty="0" smtClean="0"/>
            <a:t>(7 – 11 años)</a:t>
          </a:r>
          <a:endParaRPr lang="es-MX" dirty="0"/>
        </a:p>
      </dgm:t>
    </dgm:pt>
    <dgm:pt modelId="{073E3960-BFE5-4943-8B6A-9384902A02BE}" type="parTrans" cxnId="{3CEF012F-3CCD-465B-9164-631DBC0E0FBE}">
      <dgm:prSet/>
      <dgm:spPr/>
      <dgm:t>
        <a:bodyPr/>
        <a:lstStyle/>
        <a:p>
          <a:endParaRPr lang="es-MX"/>
        </a:p>
      </dgm:t>
    </dgm:pt>
    <dgm:pt modelId="{B4D56F64-01C5-44D7-B2D1-57152AE61163}" type="sibTrans" cxnId="{3CEF012F-3CCD-465B-9164-631DBC0E0FBE}">
      <dgm:prSet/>
      <dgm:spPr/>
      <dgm:t>
        <a:bodyPr/>
        <a:lstStyle/>
        <a:p>
          <a:endParaRPr lang="es-MX"/>
        </a:p>
      </dgm:t>
    </dgm:pt>
    <dgm:pt modelId="{8F56B1D9-0DFF-4833-B6B9-32E167497685}">
      <dgm:prSet/>
      <dgm:spPr/>
      <dgm:t>
        <a:bodyPr/>
        <a:lstStyle/>
        <a:p>
          <a:r>
            <a:rPr lang="es-MX" dirty="0" smtClean="0"/>
            <a:t>Estadio de las operaciones formales</a:t>
          </a:r>
        </a:p>
        <a:p>
          <a:r>
            <a:rPr lang="es-MX" dirty="0" smtClean="0"/>
            <a:t>(12 – vida adulta)</a:t>
          </a:r>
          <a:endParaRPr lang="es-MX" dirty="0"/>
        </a:p>
      </dgm:t>
    </dgm:pt>
    <dgm:pt modelId="{9BBE1E30-D5F7-4D99-9FC1-FC7CF38A5F18}" type="parTrans" cxnId="{E9C94330-B47B-4E2F-81EB-E26631E40168}">
      <dgm:prSet/>
      <dgm:spPr/>
      <dgm:t>
        <a:bodyPr/>
        <a:lstStyle/>
        <a:p>
          <a:endParaRPr lang="es-MX"/>
        </a:p>
      </dgm:t>
    </dgm:pt>
    <dgm:pt modelId="{857673B4-7D71-431B-84DF-18ED7EFCF36B}" type="sibTrans" cxnId="{E9C94330-B47B-4E2F-81EB-E26631E40168}">
      <dgm:prSet/>
      <dgm:spPr/>
      <dgm:t>
        <a:bodyPr/>
        <a:lstStyle/>
        <a:p>
          <a:endParaRPr lang="es-MX"/>
        </a:p>
      </dgm:t>
    </dgm:pt>
    <dgm:pt modelId="{4EDD17A6-610E-4C82-9AD6-BD5D947887F0}" type="pres">
      <dgm:prSet presAssocID="{4DE9155C-6BA6-4894-BB35-817B9966973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0C0DF809-67F9-478B-A913-12C4512ACD2F}" type="pres">
      <dgm:prSet presAssocID="{F8DA334F-BBDA-4332-BE5C-AA50A5CE5056}" presName="composite" presStyleCnt="0"/>
      <dgm:spPr/>
    </dgm:pt>
    <dgm:pt modelId="{1A9E8261-C68D-42DC-B704-D490AB755C88}" type="pres">
      <dgm:prSet presAssocID="{F8DA334F-BBDA-4332-BE5C-AA50A5CE5056}" presName="LShape" presStyleLbl="alignNode1" presStyleIdx="0" presStyleCnt="7"/>
      <dgm:spPr>
        <a:solidFill>
          <a:srgbClr val="FF0000"/>
        </a:solidFill>
      </dgm:spPr>
      <dgm:t>
        <a:bodyPr/>
        <a:lstStyle/>
        <a:p>
          <a:endParaRPr lang="es-MX"/>
        </a:p>
      </dgm:t>
    </dgm:pt>
    <dgm:pt modelId="{94C26CCF-C412-4421-86D0-3DCAE8A4C505}" type="pres">
      <dgm:prSet presAssocID="{F8DA334F-BBDA-4332-BE5C-AA50A5CE505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F4E76B-0D8B-4A94-8DA5-B898CA61432E}" type="pres">
      <dgm:prSet presAssocID="{F8DA334F-BBDA-4332-BE5C-AA50A5CE5056}" presName="Triangle" presStyleLbl="alignNode1" presStyleIdx="1" presStyleCnt="7"/>
      <dgm:spPr/>
    </dgm:pt>
    <dgm:pt modelId="{6199DD8D-5AA3-4EF6-9F56-0B93B4A39891}" type="pres">
      <dgm:prSet presAssocID="{299961AA-16C6-4C84-B3A4-45FF20EB8C26}" presName="sibTrans" presStyleCnt="0"/>
      <dgm:spPr/>
    </dgm:pt>
    <dgm:pt modelId="{BE96DB32-0571-43DD-94C0-DBA579C80A43}" type="pres">
      <dgm:prSet presAssocID="{299961AA-16C6-4C84-B3A4-45FF20EB8C26}" presName="space" presStyleCnt="0"/>
      <dgm:spPr/>
    </dgm:pt>
    <dgm:pt modelId="{0F666070-69D1-4C09-AA94-42A036502710}" type="pres">
      <dgm:prSet presAssocID="{F609909C-77D0-4880-A11B-338E32868D86}" presName="composite" presStyleCnt="0"/>
      <dgm:spPr/>
    </dgm:pt>
    <dgm:pt modelId="{E0EE1196-F8EC-48CF-A363-05D7F9DDF265}" type="pres">
      <dgm:prSet presAssocID="{F609909C-77D0-4880-A11B-338E32868D86}" presName="LShape" presStyleLbl="alignNode1" presStyleIdx="2" presStyleCnt="7"/>
      <dgm:spPr>
        <a:solidFill>
          <a:srgbClr val="00B050"/>
        </a:solidFill>
      </dgm:spPr>
      <dgm:t>
        <a:bodyPr/>
        <a:lstStyle/>
        <a:p>
          <a:endParaRPr lang="es-MX"/>
        </a:p>
      </dgm:t>
    </dgm:pt>
    <dgm:pt modelId="{190B3065-5F29-4493-A6A6-B836EB4F1585}" type="pres">
      <dgm:prSet presAssocID="{F609909C-77D0-4880-A11B-338E32868D8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F35374-0E6B-418F-BD58-8F2FA598EF8E}" type="pres">
      <dgm:prSet presAssocID="{F609909C-77D0-4880-A11B-338E32868D86}" presName="Triangle" presStyleLbl="alignNode1" presStyleIdx="3" presStyleCnt="7"/>
      <dgm:spPr/>
    </dgm:pt>
    <dgm:pt modelId="{6E0969BF-CB49-46CC-9EF7-C3960CBBF7E3}" type="pres">
      <dgm:prSet presAssocID="{C9CAE2F9-3C92-4F16-A019-86151B39854E}" presName="sibTrans" presStyleCnt="0"/>
      <dgm:spPr/>
    </dgm:pt>
    <dgm:pt modelId="{4ABE8178-118E-44FF-9CAE-B1865741C380}" type="pres">
      <dgm:prSet presAssocID="{C9CAE2F9-3C92-4F16-A019-86151B39854E}" presName="space" presStyleCnt="0"/>
      <dgm:spPr/>
    </dgm:pt>
    <dgm:pt modelId="{55F0543F-B730-451C-90B4-4F4E8DFAD9C6}" type="pres">
      <dgm:prSet presAssocID="{0F2FB1D3-364E-4982-9691-0D541D80BFE6}" presName="composite" presStyleCnt="0"/>
      <dgm:spPr/>
    </dgm:pt>
    <dgm:pt modelId="{B7E1268F-DCA5-4113-A0C6-09C622E46CBE}" type="pres">
      <dgm:prSet presAssocID="{0F2FB1D3-364E-4982-9691-0D541D80BFE6}" presName="LShape" presStyleLbl="alignNode1" presStyleIdx="4" presStyleCnt="7"/>
      <dgm:spPr>
        <a:solidFill>
          <a:schemeClr val="tx2"/>
        </a:solidFill>
      </dgm:spPr>
      <dgm:t>
        <a:bodyPr/>
        <a:lstStyle/>
        <a:p>
          <a:endParaRPr lang="es-MX"/>
        </a:p>
      </dgm:t>
    </dgm:pt>
    <dgm:pt modelId="{3C57B38F-C014-413A-9C4B-CAD57AEB7EDE}" type="pres">
      <dgm:prSet presAssocID="{0F2FB1D3-364E-4982-9691-0D541D80BFE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4F446B-E35B-4938-B892-94442D1D3D2D}" type="pres">
      <dgm:prSet presAssocID="{0F2FB1D3-364E-4982-9691-0D541D80BFE6}" presName="Triangle" presStyleLbl="alignNode1" presStyleIdx="5" presStyleCnt="7"/>
      <dgm:spPr/>
    </dgm:pt>
    <dgm:pt modelId="{BCF242FF-1BAB-491A-9CC2-D6D6F368A8A7}" type="pres">
      <dgm:prSet presAssocID="{B4D56F64-01C5-44D7-B2D1-57152AE61163}" presName="sibTrans" presStyleCnt="0"/>
      <dgm:spPr/>
    </dgm:pt>
    <dgm:pt modelId="{FD228A26-92D8-471D-B1AC-A82261E416BD}" type="pres">
      <dgm:prSet presAssocID="{B4D56F64-01C5-44D7-B2D1-57152AE61163}" presName="space" presStyleCnt="0"/>
      <dgm:spPr/>
    </dgm:pt>
    <dgm:pt modelId="{45C3870B-1EB9-444B-BD8D-B5319BFE7A9E}" type="pres">
      <dgm:prSet presAssocID="{8F56B1D9-0DFF-4833-B6B9-32E167497685}" presName="composite" presStyleCnt="0"/>
      <dgm:spPr/>
    </dgm:pt>
    <dgm:pt modelId="{6DE15654-D0A7-4CA6-8130-BECB5240D92E}" type="pres">
      <dgm:prSet presAssocID="{8F56B1D9-0DFF-4833-B6B9-32E167497685}" presName="LShape" presStyleLbl="alignNode1" presStyleIdx="6" presStyleCnt="7"/>
      <dgm:spPr>
        <a:solidFill>
          <a:schemeClr val="bg2"/>
        </a:solidFill>
      </dgm:spPr>
      <dgm:t>
        <a:bodyPr/>
        <a:lstStyle/>
        <a:p>
          <a:endParaRPr lang="es-MX"/>
        </a:p>
      </dgm:t>
    </dgm:pt>
    <dgm:pt modelId="{924817A2-046E-4FC8-BF7E-F4B7EF650ADA}" type="pres">
      <dgm:prSet presAssocID="{8F56B1D9-0DFF-4833-B6B9-32E167497685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D32C24D-BC1D-4972-99D7-1A00A55D0DDE}" type="presOf" srcId="{4DE9155C-6BA6-4894-BB35-817B99669730}" destId="{4EDD17A6-610E-4C82-9AD6-BD5D947887F0}" srcOrd="0" destOrd="0" presId="urn:microsoft.com/office/officeart/2009/3/layout/StepUpProcess"/>
    <dgm:cxn modelId="{3CEF012F-3CCD-465B-9164-631DBC0E0FBE}" srcId="{4DE9155C-6BA6-4894-BB35-817B99669730}" destId="{0F2FB1D3-364E-4982-9691-0D541D80BFE6}" srcOrd="2" destOrd="0" parTransId="{073E3960-BFE5-4943-8B6A-9384902A02BE}" sibTransId="{B4D56F64-01C5-44D7-B2D1-57152AE61163}"/>
    <dgm:cxn modelId="{B64A9284-1D41-4F8D-9A0A-DC4603A454F3}" type="presOf" srcId="{0F2FB1D3-364E-4982-9691-0D541D80BFE6}" destId="{3C57B38F-C014-413A-9C4B-CAD57AEB7EDE}" srcOrd="0" destOrd="0" presId="urn:microsoft.com/office/officeart/2009/3/layout/StepUpProcess"/>
    <dgm:cxn modelId="{A69E8A7E-CFB4-439A-B001-2B0E7E5E62A3}" type="presOf" srcId="{F8DA334F-BBDA-4332-BE5C-AA50A5CE5056}" destId="{94C26CCF-C412-4421-86D0-3DCAE8A4C505}" srcOrd="0" destOrd="0" presId="urn:microsoft.com/office/officeart/2009/3/layout/StepUpProcess"/>
    <dgm:cxn modelId="{E9C94330-B47B-4E2F-81EB-E26631E40168}" srcId="{4DE9155C-6BA6-4894-BB35-817B99669730}" destId="{8F56B1D9-0DFF-4833-B6B9-32E167497685}" srcOrd="3" destOrd="0" parTransId="{9BBE1E30-D5F7-4D99-9FC1-FC7CF38A5F18}" sibTransId="{857673B4-7D71-431B-84DF-18ED7EFCF36B}"/>
    <dgm:cxn modelId="{A0803575-C5FC-4981-9ECD-3C5E372BCE2D}" srcId="{4DE9155C-6BA6-4894-BB35-817B99669730}" destId="{F8DA334F-BBDA-4332-BE5C-AA50A5CE5056}" srcOrd="0" destOrd="0" parTransId="{13FE6FC1-D2B9-4ED2-A789-A66959E8566C}" sibTransId="{299961AA-16C6-4C84-B3A4-45FF20EB8C26}"/>
    <dgm:cxn modelId="{5C7FE1E7-4138-41CE-B85A-68E79199F9EC}" type="presOf" srcId="{F609909C-77D0-4880-A11B-338E32868D86}" destId="{190B3065-5F29-4493-A6A6-B836EB4F1585}" srcOrd="0" destOrd="0" presId="urn:microsoft.com/office/officeart/2009/3/layout/StepUpProcess"/>
    <dgm:cxn modelId="{263BED12-41E2-4018-8299-A3F81399CCAC}" type="presOf" srcId="{8F56B1D9-0DFF-4833-B6B9-32E167497685}" destId="{924817A2-046E-4FC8-BF7E-F4B7EF650ADA}" srcOrd="0" destOrd="0" presId="urn:microsoft.com/office/officeart/2009/3/layout/StepUpProcess"/>
    <dgm:cxn modelId="{E1B1B87A-99C8-4851-8085-2E83B54606CD}" srcId="{4DE9155C-6BA6-4894-BB35-817B99669730}" destId="{F609909C-77D0-4880-A11B-338E32868D86}" srcOrd="1" destOrd="0" parTransId="{027C53AF-0E1F-4030-ABB2-84A0624878AB}" sibTransId="{C9CAE2F9-3C92-4F16-A019-86151B39854E}"/>
    <dgm:cxn modelId="{7143E77F-43E9-4612-AB6B-F8D46E74C3F4}" type="presParOf" srcId="{4EDD17A6-610E-4C82-9AD6-BD5D947887F0}" destId="{0C0DF809-67F9-478B-A913-12C4512ACD2F}" srcOrd="0" destOrd="0" presId="urn:microsoft.com/office/officeart/2009/3/layout/StepUpProcess"/>
    <dgm:cxn modelId="{6E86C4F8-6351-4673-B7F0-C331BC6074F9}" type="presParOf" srcId="{0C0DF809-67F9-478B-A913-12C4512ACD2F}" destId="{1A9E8261-C68D-42DC-B704-D490AB755C88}" srcOrd="0" destOrd="0" presId="urn:microsoft.com/office/officeart/2009/3/layout/StepUpProcess"/>
    <dgm:cxn modelId="{0D8AC306-D378-4850-A3D4-25650839062B}" type="presParOf" srcId="{0C0DF809-67F9-478B-A913-12C4512ACD2F}" destId="{94C26CCF-C412-4421-86D0-3DCAE8A4C505}" srcOrd="1" destOrd="0" presId="urn:microsoft.com/office/officeart/2009/3/layout/StepUpProcess"/>
    <dgm:cxn modelId="{7BAB2ACB-E78D-41A9-BA81-88AFE7174AB4}" type="presParOf" srcId="{0C0DF809-67F9-478B-A913-12C4512ACD2F}" destId="{6CF4E76B-0D8B-4A94-8DA5-B898CA61432E}" srcOrd="2" destOrd="0" presId="urn:microsoft.com/office/officeart/2009/3/layout/StepUpProcess"/>
    <dgm:cxn modelId="{D5DBAD6A-5420-4D57-AE0E-A5E6E765CD8E}" type="presParOf" srcId="{4EDD17A6-610E-4C82-9AD6-BD5D947887F0}" destId="{6199DD8D-5AA3-4EF6-9F56-0B93B4A39891}" srcOrd="1" destOrd="0" presId="urn:microsoft.com/office/officeart/2009/3/layout/StepUpProcess"/>
    <dgm:cxn modelId="{36E3E3C1-B0A6-43FD-AC58-40E94AB9DED1}" type="presParOf" srcId="{6199DD8D-5AA3-4EF6-9F56-0B93B4A39891}" destId="{BE96DB32-0571-43DD-94C0-DBA579C80A43}" srcOrd="0" destOrd="0" presId="urn:microsoft.com/office/officeart/2009/3/layout/StepUpProcess"/>
    <dgm:cxn modelId="{E595D1EB-0114-4797-B7E4-1F6DF590A1B9}" type="presParOf" srcId="{4EDD17A6-610E-4C82-9AD6-BD5D947887F0}" destId="{0F666070-69D1-4C09-AA94-42A036502710}" srcOrd="2" destOrd="0" presId="urn:microsoft.com/office/officeart/2009/3/layout/StepUpProcess"/>
    <dgm:cxn modelId="{C74C5AD4-9C29-43FF-9547-B01C2D8259F9}" type="presParOf" srcId="{0F666070-69D1-4C09-AA94-42A036502710}" destId="{E0EE1196-F8EC-48CF-A363-05D7F9DDF265}" srcOrd="0" destOrd="0" presId="urn:microsoft.com/office/officeart/2009/3/layout/StepUpProcess"/>
    <dgm:cxn modelId="{80EC8E31-C5FB-4646-A914-2F684D79323C}" type="presParOf" srcId="{0F666070-69D1-4C09-AA94-42A036502710}" destId="{190B3065-5F29-4493-A6A6-B836EB4F1585}" srcOrd="1" destOrd="0" presId="urn:microsoft.com/office/officeart/2009/3/layout/StepUpProcess"/>
    <dgm:cxn modelId="{E4AB3E54-9F82-480D-A19E-ADAD02314545}" type="presParOf" srcId="{0F666070-69D1-4C09-AA94-42A036502710}" destId="{60F35374-0E6B-418F-BD58-8F2FA598EF8E}" srcOrd="2" destOrd="0" presId="urn:microsoft.com/office/officeart/2009/3/layout/StepUpProcess"/>
    <dgm:cxn modelId="{ABABAA0A-1C92-4268-87BC-A036BF5313CC}" type="presParOf" srcId="{4EDD17A6-610E-4C82-9AD6-BD5D947887F0}" destId="{6E0969BF-CB49-46CC-9EF7-C3960CBBF7E3}" srcOrd="3" destOrd="0" presId="urn:microsoft.com/office/officeart/2009/3/layout/StepUpProcess"/>
    <dgm:cxn modelId="{6DCD002D-9516-48FE-886B-87639A96CA12}" type="presParOf" srcId="{6E0969BF-CB49-46CC-9EF7-C3960CBBF7E3}" destId="{4ABE8178-118E-44FF-9CAE-B1865741C380}" srcOrd="0" destOrd="0" presId="urn:microsoft.com/office/officeart/2009/3/layout/StepUpProcess"/>
    <dgm:cxn modelId="{055A27A1-9B3B-4951-877A-EF6E401EE2F2}" type="presParOf" srcId="{4EDD17A6-610E-4C82-9AD6-BD5D947887F0}" destId="{55F0543F-B730-451C-90B4-4F4E8DFAD9C6}" srcOrd="4" destOrd="0" presId="urn:microsoft.com/office/officeart/2009/3/layout/StepUpProcess"/>
    <dgm:cxn modelId="{4585C085-0539-4EAC-B852-4FA5619095AB}" type="presParOf" srcId="{55F0543F-B730-451C-90B4-4F4E8DFAD9C6}" destId="{B7E1268F-DCA5-4113-A0C6-09C622E46CBE}" srcOrd="0" destOrd="0" presId="urn:microsoft.com/office/officeart/2009/3/layout/StepUpProcess"/>
    <dgm:cxn modelId="{CDA7D4DD-5938-461D-BFB7-38067210EED7}" type="presParOf" srcId="{55F0543F-B730-451C-90B4-4F4E8DFAD9C6}" destId="{3C57B38F-C014-413A-9C4B-CAD57AEB7EDE}" srcOrd="1" destOrd="0" presId="urn:microsoft.com/office/officeart/2009/3/layout/StepUpProcess"/>
    <dgm:cxn modelId="{18A2108C-C8DA-4C57-AB63-D53AA4C0921D}" type="presParOf" srcId="{55F0543F-B730-451C-90B4-4F4E8DFAD9C6}" destId="{9D4F446B-E35B-4938-B892-94442D1D3D2D}" srcOrd="2" destOrd="0" presId="urn:microsoft.com/office/officeart/2009/3/layout/StepUpProcess"/>
    <dgm:cxn modelId="{F99B0384-38EF-4723-BD26-1BEC9BA6B621}" type="presParOf" srcId="{4EDD17A6-610E-4C82-9AD6-BD5D947887F0}" destId="{BCF242FF-1BAB-491A-9CC2-D6D6F368A8A7}" srcOrd="5" destOrd="0" presId="urn:microsoft.com/office/officeart/2009/3/layout/StepUpProcess"/>
    <dgm:cxn modelId="{70241DFC-1124-4E4D-8730-C0773136D719}" type="presParOf" srcId="{BCF242FF-1BAB-491A-9CC2-D6D6F368A8A7}" destId="{FD228A26-92D8-471D-B1AC-A82261E416BD}" srcOrd="0" destOrd="0" presId="urn:microsoft.com/office/officeart/2009/3/layout/StepUpProcess"/>
    <dgm:cxn modelId="{E893312A-E24A-4133-B0C9-DF8461DF385F}" type="presParOf" srcId="{4EDD17A6-610E-4C82-9AD6-BD5D947887F0}" destId="{45C3870B-1EB9-444B-BD8D-B5319BFE7A9E}" srcOrd="6" destOrd="0" presId="urn:microsoft.com/office/officeart/2009/3/layout/StepUpProcess"/>
    <dgm:cxn modelId="{761EAD81-F963-498F-BC21-B19E2484F4EF}" type="presParOf" srcId="{45C3870B-1EB9-444B-BD8D-B5319BFE7A9E}" destId="{6DE15654-D0A7-4CA6-8130-BECB5240D92E}" srcOrd="0" destOrd="0" presId="urn:microsoft.com/office/officeart/2009/3/layout/StepUpProcess"/>
    <dgm:cxn modelId="{01DA0E35-2172-4304-A356-301F06AFA43C}" type="presParOf" srcId="{45C3870B-1EB9-444B-BD8D-B5319BFE7A9E}" destId="{924817A2-046E-4FC8-BF7E-F4B7EF650AD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6D656-C7F2-4965-944D-8FDF11914287}">
      <dsp:nvSpPr>
        <dsp:cNvPr id="0" name=""/>
        <dsp:cNvSpPr/>
      </dsp:nvSpPr>
      <dsp:spPr>
        <a:xfrm rot="16200000">
          <a:off x="444" y="618058"/>
          <a:ext cx="3907383" cy="3907383"/>
        </a:xfrm>
        <a:prstGeom prst="downArrow">
          <a:avLst>
            <a:gd name="adj1" fmla="val 50000"/>
            <a:gd name="adj2" fmla="val 35000"/>
          </a:avLst>
        </a:prstGeom>
        <a:solidFill>
          <a:srgbClr val="C00000"/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Asimilación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Proceso de interiorización de un objeto o una estructura cognitiva preestablecida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 rot="5400000">
        <a:off x="444" y="1594904"/>
        <a:ext cx="3223591" cy="1953691"/>
      </dsp:txXfrm>
    </dsp:sp>
    <dsp:sp modelId="{FE6B0DB9-B446-4FE6-945F-926AED898B57}">
      <dsp:nvSpPr>
        <dsp:cNvPr id="0" name=""/>
        <dsp:cNvSpPr/>
      </dsp:nvSpPr>
      <dsp:spPr>
        <a:xfrm rot="5400000">
          <a:off x="4159028" y="618058"/>
          <a:ext cx="3907383" cy="390738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Acomodación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rPr>
            <a:t>Modificación de la estructura cognitiva para acoger nuevos objetos y eventos. </a:t>
          </a:r>
          <a:endParaRPr lang="es-MX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rbel" pitchFamily="34" charset="0"/>
          </a:endParaRPr>
        </a:p>
      </dsp:txBody>
      <dsp:txXfrm rot="-5400000">
        <a:off x="4842820" y="1594904"/>
        <a:ext cx="3223591" cy="1953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7730E-3753-4391-8693-8914A6DD69B2}">
      <dsp:nvSpPr>
        <dsp:cNvPr id="0" name=""/>
        <dsp:cNvSpPr/>
      </dsp:nvSpPr>
      <dsp:spPr>
        <a:xfrm rot="16200000">
          <a:off x="720612" y="361158"/>
          <a:ext cx="4384082" cy="4726850"/>
        </a:xfrm>
        <a:prstGeom prst="round2SameRect">
          <a:avLst>
            <a:gd name="adj1" fmla="val 16670"/>
            <a:gd name="adj2" fmla="val 0"/>
          </a:avLst>
        </a:prstGeom>
        <a:solidFill>
          <a:schemeClr val="bg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84150" rIns="165735" bIns="18415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b="1" kern="1200" dirty="0" smtClean="0">
              <a:solidFill>
                <a:schemeClr val="bg1"/>
              </a:solidFill>
            </a:rPr>
            <a:t>Asimilación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>
              <a:solidFill>
                <a:srgbClr val="FF0000"/>
              </a:solidFill>
            </a:rPr>
            <a:t>Egocéntrico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>
              <a:solidFill>
                <a:srgbClr val="FF0000"/>
              </a:solidFill>
            </a:rPr>
            <a:t>Juego Simbólico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Utiliza el CP para dar significado y representar con nuevos objetos situaciones ya conocidas</a:t>
          </a:r>
        </a:p>
      </dsp:txBody>
      <dsp:txXfrm rot="5400000">
        <a:off x="763280" y="746594"/>
        <a:ext cx="4512798" cy="3955978"/>
      </dsp:txXfrm>
    </dsp:sp>
    <dsp:sp modelId="{4428850F-BFF1-4E0A-9421-1E4D0E4BF382}">
      <dsp:nvSpPr>
        <dsp:cNvPr id="0" name=""/>
        <dsp:cNvSpPr/>
      </dsp:nvSpPr>
      <dsp:spPr>
        <a:xfrm rot="5400000">
          <a:off x="5219255" y="295695"/>
          <a:ext cx="4414112" cy="48577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05" tIns="171450" rIns="102870" bIns="17145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1" kern="1200" dirty="0" smtClean="0">
              <a:solidFill>
                <a:schemeClr val="bg1"/>
              </a:solidFill>
            </a:rPr>
            <a:t>Acomodación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0" kern="1200" dirty="0" smtClean="0">
              <a:solidFill>
                <a:srgbClr val="FF0000"/>
              </a:solidFill>
            </a:rPr>
            <a:t>Imitación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b="0" kern="1200" dirty="0" smtClean="0">
              <a:solidFill>
                <a:schemeClr val="tx1"/>
              </a:solidFill>
            </a:rPr>
            <a:t>Puede incorporar a sus estructuras de conocimiento nuevos comportamientos que ha observado en el modelo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700" b="1" kern="1200" dirty="0">
            <a:solidFill>
              <a:schemeClr val="bg1"/>
            </a:solidFill>
          </a:endParaRPr>
        </a:p>
      </dsp:txBody>
      <dsp:txXfrm rot="-5400000">
        <a:off x="4997423" y="733045"/>
        <a:ext cx="4642259" cy="3983076"/>
      </dsp:txXfrm>
    </dsp:sp>
    <dsp:sp modelId="{A7C69EC6-4DE9-4511-A6A4-D65785172F7E}">
      <dsp:nvSpPr>
        <dsp:cNvPr id="0" name=""/>
        <dsp:cNvSpPr/>
      </dsp:nvSpPr>
      <dsp:spPr>
        <a:xfrm>
          <a:off x="3616981" y="-254835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bg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EF18C-9711-4716-8552-7591E4F81BBA}">
      <dsp:nvSpPr>
        <dsp:cNvPr id="0" name=""/>
        <dsp:cNvSpPr/>
      </dsp:nvSpPr>
      <dsp:spPr>
        <a:xfrm rot="10800000">
          <a:off x="3781873" y="3418079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10E05-9672-4FEF-8504-19A0FC21F404}">
      <dsp:nvSpPr>
        <dsp:cNvPr id="0" name=""/>
        <dsp:cNvSpPr/>
      </dsp:nvSpPr>
      <dsp:spPr>
        <a:xfrm>
          <a:off x="-561682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5D891-9B26-441C-A407-0DB29133A20D}">
      <dsp:nvSpPr>
        <dsp:cNvPr id="0" name=""/>
        <dsp:cNvSpPr/>
      </dsp:nvSpPr>
      <dsp:spPr>
        <a:xfrm>
          <a:off x="689635" y="496855"/>
          <a:ext cx="7471398" cy="993710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300" kern="1200" dirty="0" smtClean="0"/>
            <a:t>1. Organización</a:t>
          </a:r>
          <a:endParaRPr lang="es-MX" sz="5300" kern="1200" dirty="0"/>
        </a:p>
      </dsp:txBody>
      <dsp:txXfrm>
        <a:off x="689635" y="496855"/>
        <a:ext cx="7471398" cy="993710"/>
      </dsp:txXfrm>
    </dsp:sp>
    <dsp:sp modelId="{9D81C9E2-8745-4283-AE3C-C69B38BF0094}">
      <dsp:nvSpPr>
        <dsp:cNvPr id="0" name=""/>
        <dsp:cNvSpPr/>
      </dsp:nvSpPr>
      <dsp:spPr>
        <a:xfrm>
          <a:off x="68566" y="372641"/>
          <a:ext cx="1242138" cy="12421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42D55F-3D2B-410D-8D31-40B34964481A}">
      <dsp:nvSpPr>
        <dsp:cNvPr id="0" name=""/>
        <dsp:cNvSpPr/>
      </dsp:nvSpPr>
      <dsp:spPr>
        <a:xfrm>
          <a:off x="1050848" y="1987420"/>
          <a:ext cx="7110185" cy="993710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300" kern="1200" dirty="0" smtClean="0"/>
            <a:t>2. Adaptación</a:t>
          </a:r>
          <a:endParaRPr lang="es-MX" sz="5300" kern="1200" dirty="0"/>
        </a:p>
      </dsp:txBody>
      <dsp:txXfrm>
        <a:off x="1050848" y="1987420"/>
        <a:ext cx="7110185" cy="993710"/>
      </dsp:txXfrm>
    </dsp:sp>
    <dsp:sp modelId="{29DB07D2-3D48-4E64-A489-F91DED89994F}">
      <dsp:nvSpPr>
        <dsp:cNvPr id="0" name=""/>
        <dsp:cNvSpPr/>
      </dsp:nvSpPr>
      <dsp:spPr>
        <a:xfrm>
          <a:off x="429779" y="1863207"/>
          <a:ext cx="1242138" cy="12421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hueOff val="1106460"/>
              <a:satOff val="5101"/>
              <a:lumOff val="784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7AEFC2-9114-4FFF-A896-44784AD42B6C}">
      <dsp:nvSpPr>
        <dsp:cNvPr id="0" name=""/>
        <dsp:cNvSpPr/>
      </dsp:nvSpPr>
      <dsp:spPr>
        <a:xfrm>
          <a:off x="689635" y="3477986"/>
          <a:ext cx="7471398" cy="99371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300" kern="1200" dirty="0" smtClean="0"/>
            <a:t>3. Equilibrio</a:t>
          </a:r>
          <a:endParaRPr lang="es-MX" sz="5300" kern="1200" dirty="0"/>
        </a:p>
      </dsp:txBody>
      <dsp:txXfrm>
        <a:off x="689635" y="3477986"/>
        <a:ext cx="7471398" cy="993710"/>
      </dsp:txXfrm>
    </dsp:sp>
    <dsp:sp modelId="{A32FB315-C7BD-4196-AABD-04FEBF3E9120}">
      <dsp:nvSpPr>
        <dsp:cNvPr id="0" name=""/>
        <dsp:cNvSpPr/>
      </dsp:nvSpPr>
      <dsp:spPr>
        <a:xfrm>
          <a:off x="68566" y="3353772"/>
          <a:ext cx="1242138" cy="12421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hueOff val="2212920"/>
              <a:satOff val="10201"/>
              <a:lumOff val="1569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E8261-C68D-42DC-B704-D490AB755C88}">
      <dsp:nvSpPr>
        <dsp:cNvPr id="0" name=""/>
        <dsp:cNvSpPr/>
      </dsp:nvSpPr>
      <dsp:spPr>
        <a:xfrm rot="5400000">
          <a:off x="508744" y="1895441"/>
          <a:ext cx="1508386" cy="2509921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26CCF-C412-4421-86D0-3DCAE8A4C505}">
      <dsp:nvSpPr>
        <dsp:cNvPr id="0" name=""/>
        <dsp:cNvSpPr/>
      </dsp:nvSpPr>
      <dsp:spPr>
        <a:xfrm>
          <a:off x="256957" y="2645367"/>
          <a:ext cx="2265970" cy="1986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Estadio Sensorio-motor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(0 – 2 años)</a:t>
          </a:r>
          <a:endParaRPr lang="es-MX" sz="2400" kern="1200" dirty="0"/>
        </a:p>
      </dsp:txBody>
      <dsp:txXfrm>
        <a:off x="256957" y="2645367"/>
        <a:ext cx="2265970" cy="1986256"/>
      </dsp:txXfrm>
    </dsp:sp>
    <dsp:sp modelId="{6CF4E76B-0D8B-4A94-8DA5-B898CA61432E}">
      <dsp:nvSpPr>
        <dsp:cNvPr id="0" name=""/>
        <dsp:cNvSpPr/>
      </dsp:nvSpPr>
      <dsp:spPr>
        <a:xfrm>
          <a:off x="2095386" y="1710658"/>
          <a:ext cx="427541" cy="427541"/>
        </a:xfrm>
        <a:prstGeom prst="triangle">
          <a:avLst>
            <a:gd name="adj" fmla="val 100000"/>
          </a:avLst>
        </a:prstGeom>
        <a:solidFill>
          <a:schemeClr val="accent4">
            <a:hueOff val="715133"/>
            <a:satOff val="314"/>
            <a:lumOff val="-915"/>
            <a:alphaOff val="0"/>
          </a:schemeClr>
        </a:solidFill>
        <a:ln w="19050" cap="flat" cmpd="sng" algn="ctr">
          <a:solidFill>
            <a:schemeClr val="accent4">
              <a:hueOff val="715133"/>
              <a:satOff val="314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E1196-F8EC-48CF-A363-05D7F9DDF265}">
      <dsp:nvSpPr>
        <dsp:cNvPr id="0" name=""/>
        <dsp:cNvSpPr/>
      </dsp:nvSpPr>
      <dsp:spPr>
        <a:xfrm rot="5400000">
          <a:off x="3282735" y="1209014"/>
          <a:ext cx="1508386" cy="2509921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19050" cap="flat" cmpd="sng" algn="ctr">
          <a:solidFill>
            <a:schemeClr val="accent4">
              <a:hueOff val="1430267"/>
              <a:satOff val="628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B3065-5F29-4493-A6A6-B836EB4F1585}">
      <dsp:nvSpPr>
        <dsp:cNvPr id="0" name=""/>
        <dsp:cNvSpPr/>
      </dsp:nvSpPr>
      <dsp:spPr>
        <a:xfrm>
          <a:off x="3030948" y="1958940"/>
          <a:ext cx="2265970" cy="1986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Estadio Pre-operatorio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(2 – 7 años)</a:t>
          </a:r>
          <a:endParaRPr lang="es-MX" sz="2400" kern="1200" dirty="0"/>
        </a:p>
      </dsp:txBody>
      <dsp:txXfrm>
        <a:off x="3030948" y="1958940"/>
        <a:ext cx="2265970" cy="1986256"/>
      </dsp:txXfrm>
    </dsp:sp>
    <dsp:sp modelId="{60F35374-0E6B-418F-BD58-8F2FA598EF8E}">
      <dsp:nvSpPr>
        <dsp:cNvPr id="0" name=""/>
        <dsp:cNvSpPr/>
      </dsp:nvSpPr>
      <dsp:spPr>
        <a:xfrm>
          <a:off x="4869377" y="1024231"/>
          <a:ext cx="427541" cy="427541"/>
        </a:xfrm>
        <a:prstGeom prst="triangle">
          <a:avLst>
            <a:gd name="adj" fmla="val 100000"/>
          </a:avLst>
        </a:prstGeom>
        <a:solidFill>
          <a:schemeClr val="accent4">
            <a:hueOff val="2145400"/>
            <a:satOff val="942"/>
            <a:lumOff val="-2745"/>
            <a:alphaOff val="0"/>
          </a:schemeClr>
        </a:solidFill>
        <a:ln w="19050" cap="flat" cmpd="sng" algn="ctr">
          <a:solidFill>
            <a:schemeClr val="accent4">
              <a:hueOff val="2145400"/>
              <a:satOff val="942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1268F-DCA5-4113-A0C6-09C622E46CBE}">
      <dsp:nvSpPr>
        <dsp:cNvPr id="0" name=""/>
        <dsp:cNvSpPr/>
      </dsp:nvSpPr>
      <dsp:spPr>
        <a:xfrm rot="5400000">
          <a:off x="6056726" y="522587"/>
          <a:ext cx="1508386" cy="2509921"/>
        </a:xfrm>
        <a:prstGeom prst="corner">
          <a:avLst>
            <a:gd name="adj1" fmla="val 16120"/>
            <a:gd name="adj2" fmla="val 16110"/>
          </a:avLst>
        </a:prstGeom>
        <a:solidFill>
          <a:schemeClr val="tx2"/>
        </a:solidFill>
        <a:ln w="19050" cap="flat" cmpd="sng" algn="ctr">
          <a:solidFill>
            <a:schemeClr val="accent4">
              <a:hueOff val="2860534"/>
              <a:satOff val="1255"/>
              <a:lumOff val="-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7B38F-C014-413A-9C4B-CAD57AEB7EDE}">
      <dsp:nvSpPr>
        <dsp:cNvPr id="0" name=""/>
        <dsp:cNvSpPr/>
      </dsp:nvSpPr>
      <dsp:spPr>
        <a:xfrm>
          <a:off x="5804939" y="1272513"/>
          <a:ext cx="2265970" cy="1986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Estadio de las operaciones concretas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(7 – 11 años)</a:t>
          </a:r>
          <a:endParaRPr lang="es-MX" sz="2400" kern="1200" dirty="0"/>
        </a:p>
      </dsp:txBody>
      <dsp:txXfrm>
        <a:off x="5804939" y="1272513"/>
        <a:ext cx="2265970" cy="1986256"/>
      </dsp:txXfrm>
    </dsp:sp>
    <dsp:sp modelId="{9D4F446B-E35B-4938-B892-94442D1D3D2D}">
      <dsp:nvSpPr>
        <dsp:cNvPr id="0" name=""/>
        <dsp:cNvSpPr/>
      </dsp:nvSpPr>
      <dsp:spPr>
        <a:xfrm>
          <a:off x="7643368" y="337804"/>
          <a:ext cx="427541" cy="427541"/>
        </a:xfrm>
        <a:prstGeom prst="triangle">
          <a:avLst>
            <a:gd name="adj" fmla="val 100000"/>
          </a:avLst>
        </a:prstGeom>
        <a:solidFill>
          <a:schemeClr val="accent4">
            <a:hueOff val="3575667"/>
            <a:satOff val="1569"/>
            <a:lumOff val="-4575"/>
            <a:alphaOff val="0"/>
          </a:schemeClr>
        </a:solidFill>
        <a:ln w="19050" cap="flat" cmpd="sng" algn="ctr">
          <a:solidFill>
            <a:schemeClr val="accent4">
              <a:hueOff val="3575667"/>
              <a:satOff val="1569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15654-D0A7-4CA6-8130-BECB5240D92E}">
      <dsp:nvSpPr>
        <dsp:cNvPr id="0" name=""/>
        <dsp:cNvSpPr/>
      </dsp:nvSpPr>
      <dsp:spPr>
        <a:xfrm rot="5400000">
          <a:off x="8830717" y="-163838"/>
          <a:ext cx="1508386" cy="2509921"/>
        </a:xfrm>
        <a:prstGeom prst="corner">
          <a:avLst>
            <a:gd name="adj1" fmla="val 16120"/>
            <a:gd name="adj2" fmla="val 16110"/>
          </a:avLst>
        </a:prstGeom>
        <a:solidFill>
          <a:schemeClr val="bg2"/>
        </a:solidFill>
        <a:ln w="19050" cap="flat" cmpd="sng" algn="ctr">
          <a:solidFill>
            <a:schemeClr val="accent4">
              <a:hueOff val="4290800"/>
              <a:satOff val="1883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817A2-046E-4FC8-BF7E-F4B7EF650ADA}">
      <dsp:nvSpPr>
        <dsp:cNvPr id="0" name=""/>
        <dsp:cNvSpPr/>
      </dsp:nvSpPr>
      <dsp:spPr>
        <a:xfrm>
          <a:off x="8578930" y="586086"/>
          <a:ext cx="2265970" cy="1986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Estadio de las operaciones formales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(12 – vida adulta)</a:t>
          </a:r>
          <a:endParaRPr lang="es-MX" sz="2400" kern="1200" dirty="0"/>
        </a:p>
      </dsp:txBody>
      <dsp:txXfrm>
        <a:off x="8578930" y="586086"/>
        <a:ext cx="2265970" cy="1986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DE81A-F856-41CA-B8CC-1A43A6274FC9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BCDF9-650B-44D2-ACA8-964421A68A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347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791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204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652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63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63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587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951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678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582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852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10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5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34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00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31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3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42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3B36-71D7-4F25-8546-C1AACF3BD7AC}" type="datetimeFigureOut">
              <a:rPr lang="es-MX" smtClean="0"/>
              <a:t>12/07/2018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2AC7C-840E-40DA-A567-EF8226C224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546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esorpedagogicolynch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an\Desktop\vigotsky-piaget-ausubel-novak-71251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2999656" y="5733256"/>
            <a:ext cx="6480720" cy="99728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es-ES" sz="1800" dirty="0">
              <a:latin typeface="Adobe Caslon Pro" pitchFamily="18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es-ES" sz="1800" dirty="0">
              <a:latin typeface="Adobe Caslon Pro" pitchFamily="18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es-E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es-ES" sz="1800" dirty="0">
              <a:latin typeface="Adobe Caslon Pro" pitchFamily="18" charset="0"/>
              <a:cs typeface="Arial" pitchFamily="34" charset="0"/>
            </a:endParaRPr>
          </a:p>
          <a:p>
            <a:pPr algn="r">
              <a:spcBef>
                <a:spcPts val="0"/>
              </a:spcBef>
            </a:pPr>
            <a:endParaRPr lang="es-ES" sz="1800" dirty="0">
              <a:latin typeface="Adobe Caslon Pro" pitchFamily="18" charset="0"/>
              <a:cs typeface="Arial" pitchFamily="34" charset="0"/>
            </a:endParaRPr>
          </a:p>
        </p:txBody>
      </p:sp>
      <p:sp>
        <p:nvSpPr>
          <p:cNvPr id="9" name="Subtítulo 3"/>
          <p:cNvSpPr txBox="1">
            <a:spLocks/>
          </p:cNvSpPr>
          <p:nvPr/>
        </p:nvSpPr>
        <p:spPr>
          <a:xfrm>
            <a:off x="1559496" y="4471706"/>
            <a:ext cx="9361040" cy="2258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/>
            </a:r>
            <a:br>
              <a:rPr lang="es-ES" sz="1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</a:br>
            <a:r>
              <a:rPr lang="es-ES" sz="1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Mail: </a:t>
            </a:r>
            <a:r>
              <a:rPr lang="es-ES" sz="1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  <a:hlinkClick r:id="rId3"/>
              </a:rPr>
              <a:t>asesorpedagogicolynch@gmail.com</a:t>
            </a:r>
            <a:endParaRPr lang="es-ES" sz="18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r>
              <a:rPr lang="es-ES" sz="1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Facebook: Asesor Pedagógico Humberto Lynch</a:t>
            </a:r>
          </a:p>
          <a:p>
            <a:r>
              <a:rPr lang="es-ES" sz="1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Móvil: </a:t>
            </a:r>
            <a:r>
              <a:rPr lang="es-ES" sz="1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968031117</a:t>
            </a:r>
            <a:endParaRPr lang="es-PE" sz="1800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97736" y="3894543"/>
            <a:ext cx="2988574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6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TEORIAS </a:t>
            </a:r>
            <a:r>
              <a:rPr lang="es-MX" sz="2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DEL AP.</a:t>
            </a:r>
            <a:endParaRPr lang="es-PE" sz="2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2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119016" y="258425"/>
            <a:ext cx="2448393" cy="839449"/>
          </a:xfr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estadios</a:t>
            </a:r>
            <a:endParaRPr lang="es-MX" sz="32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Flecha a la derecha con bandas 5"/>
          <p:cNvSpPr/>
          <p:nvPr/>
        </p:nvSpPr>
        <p:spPr>
          <a:xfrm>
            <a:off x="7315200" y="228445"/>
            <a:ext cx="1379096" cy="86942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987" y="0"/>
            <a:ext cx="7165298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Diferentes adaptaciones </a:t>
            </a:r>
            <a:endParaRPr lang="es-MX" dirty="0"/>
          </a:p>
        </p:txBody>
      </p:sp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6200930" y="1641112"/>
            <a:ext cx="5734985" cy="3702881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 smtClean="0">
                <a:solidFill>
                  <a:srgbClr val="00B0F0"/>
                </a:solidFill>
              </a:rPr>
              <a:t>Factores – Contribuyen al desarrollo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Maduración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Medio social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Experiencia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Equilibrio 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dirty="0" smtClean="0"/>
          </a:p>
          <a:p>
            <a:endParaRPr lang="es-MX" dirty="0"/>
          </a:p>
        </p:txBody>
      </p:sp>
      <p:sp>
        <p:nvSpPr>
          <p:cNvPr id="9" name="Marcador de contenido 2"/>
          <p:cNvSpPr>
            <a:spLocks noGrp="1"/>
          </p:cNvSpPr>
          <p:nvPr>
            <p:ph sz="half" idx="1"/>
          </p:nvPr>
        </p:nvSpPr>
        <p:spPr>
          <a:xfrm>
            <a:off x="1036215" y="1641113"/>
            <a:ext cx="5106004" cy="3702881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 smtClean="0">
                <a:solidFill>
                  <a:srgbClr val="00B0F0"/>
                </a:solidFill>
              </a:rPr>
              <a:t>Propiedades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Secuencialidad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Integración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Estructura de conjunto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Descripción lógica 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dirty="0" smtClean="0"/>
          </a:p>
          <a:p>
            <a:endParaRPr lang="es-MX" dirty="0"/>
          </a:p>
        </p:txBody>
      </p:sp>
      <p:sp>
        <p:nvSpPr>
          <p:cNvPr id="10" name="Marcador de contenido 4"/>
          <p:cNvSpPr>
            <a:spLocks noGrp="1"/>
          </p:cNvSpPr>
          <p:nvPr>
            <p:ph idx="1"/>
          </p:nvPr>
        </p:nvSpPr>
        <p:spPr>
          <a:xfrm>
            <a:off x="269218" y="4856813"/>
            <a:ext cx="10353762" cy="1858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rgbClr val="FFFF00"/>
                </a:solidFill>
              </a:rPr>
              <a:t>No considera al </a:t>
            </a:r>
            <a:r>
              <a:rPr lang="es-MX" b="1" dirty="0" smtClean="0">
                <a:solidFill>
                  <a:srgbClr val="FF0000"/>
                </a:solidFill>
              </a:rPr>
              <a:t>lenguaje</a:t>
            </a:r>
            <a:r>
              <a:rPr lang="es-MX" dirty="0" smtClean="0">
                <a:solidFill>
                  <a:srgbClr val="FFFF00"/>
                </a:solidFill>
              </a:rPr>
              <a:t> como factor esencial en la constitución del pensamiento  </a:t>
            </a:r>
          </a:p>
          <a:p>
            <a:pPr marL="0" indent="0">
              <a:buNone/>
            </a:pPr>
            <a:endParaRPr lang="es-MX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rgbClr val="FF0000"/>
                </a:solidFill>
              </a:rPr>
              <a:t>Capacidad de simbolizar</a:t>
            </a:r>
            <a:endParaRPr lang="es-MX" dirty="0">
              <a:solidFill>
                <a:srgbClr val="FF00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1933731" y="5343993"/>
            <a:ext cx="704538" cy="464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 txBox="1">
            <a:spLocks/>
          </p:cNvSpPr>
          <p:nvPr/>
        </p:nvSpPr>
        <p:spPr>
          <a:xfrm>
            <a:off x="1775520" y="116632"/>
            <a:ext cx="8640960" cy="93610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accent4">
                <a:lumMod val="60000"/>
                <a:lumOff val="40000"/>
                <a:alpha val="91000"/>
              </a:schemeClr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3200" b="1" cap="all" spc="50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dirty="0"/>
              <a:t>EVOLUCIÓN PSICOGENÉTICA DEL PENSAMIENTO</a:t>
            </a: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4680079"/>
              </p:ext>
            </p:extLst>
          </p:nvPr>
        </p:nvGraphicFramePr>
        <p:xfrm>
          <a:off x="674557" y="1556792"/>
          <a:ext cx="1085287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6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314791" y="899410"/>
            <a:ext cx="7525063" cy="54739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Niño usa sentidos y habilidades motrices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RCP 	1 –  2 meses</a:t>
            </a:r>
          </a:p>
          <a:p>
            <a:pPr marL="0" indent="0">
              <a:buNone/>
            </a:pPr>
            <a:r>
              <a:rPr lang="es-MX" dirty="0" smtClean="0"/>
              <a:t>Reitera acciones casuales que le producen placer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RCS 	4 – 12 meses </a:t>
            </a:r>
          </a:p>
          <a:p>
            <a:pPr marL="0" indent="0">
              <a:buNone/>
            </a:pPr>
            <a:r>
              <a:rPr lang="es-MX" dirty="0" smtClean="0"/>
              <a:t>Observa el resultado de sus acciones para reproducir sonido 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RCT 	12 – 18 meses</a:t>
            </a:r>
          </a:p>
          <a:p>
            <a:pPr marL="0" indent="0">
              <a:buNone/>
            </a:pPr>
            <a:r>
              <a:rPr lang="es-MX" dirty="0" smtClean="0"/>
              <a:t>Si el objeto no esta presente no existe </a:t>
            </a:r>
            <a:endParaRPr lang="es-MX" dirty="0"/>
          </a:p>
        </p:txBody>
      </p:sp>
      <p:sp>
        <p:nvSpPr>
          <p:cNvPr id="8" name="3 CuadroTexto"/>
          <p:cNvSpPr txBox="1"/>
          <p:nvPr/>
        </p:nvSpPr>
        <p:spPr>
          <a:xfrm>
            <a:off x="314792" y="376190"/>
            <a:ext cx="7525063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Estadio Sensorio Motor 		0 – 2 años </a:t>
            </a:r>
            <a:endParaRPr lang="es-MX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http://www.salud180.com/sites/www.salud180.com/files/son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48" y="0"/>
            <a:ext cx="4187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314792" y="1173918"/>
            <a:ext cx="6403346" cy="50170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Interiorización de las reacciones de la etapa anterior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Tx/>
              <a:buChar char="-"/>
            </a:pPr>
            <a:r>
              <a:rPr lang="es-MX" b="1" dirty="0" smtClean="0">
                <a:solidFill>
                  <a:srgbClr val="FF0000"/>
                </a:solidFill>
              </a:rPr>
              <a:t>Juego Simbólico</a:t>
            </a:r>
          </a:p>
          <a:p>
            <a:pPr>
              <a:buFontTx/>
              <a:buChar char="-"/>
            </a:pPr>
            <a:r>
              <a:rPr lang="es-MX" b="1" dirty="0" smtClean="0">
                <a:solidFill>
                  <a:srgbClr val="FF0000"/>
                </a:solidFill>
              </a:rPr>
              <a:t>Egocentrismo</a:t>
            </a:r>
          </a:p>
          <a:p>
            <a:pPr>
              <a:buFontTx/>
              <a:buChar char="-"/>
            </a:pPr>
            <a:r>
              <a:rPr lang="es-MX" b="1" dirty="0" smtClean="0">
                <a:solidFill>
                  <a:srgbClr val="FF0000"/>
                </a:solidFill>
              </a:rPr>
              <a:t>Pensamiento Intuitivo</a:t>
            </a:r>
          </a:p>
          <a:p>
            <a:pPr>
              <a:buFontTx/>
              <a:buChar char="-"/>
            </a:pPr>
            <a:r>
              <a:rPr lang="es-MX" b="1" dirty="0" smtClean="0">
                <a:solidFill>
                  <a:srgbClr val="FF0000"/>
                </a:solidFill>
              </a:rPr>
              <a:t>Pensamiento Mágico</a:t>
            </a:r>
          </a:p>
          <a:p>
            <a:pPr>
              <a:buFontTx/>
              <a:buChar char="-"/>
            </a:pPr>
            <a:r>
              <a:rPr lang="es-MX" b="1" dirty="0" smtClean="0">
                <a:solidFill>
                  <a:srgbClr val="FF0000"/>
                </a:solidFill>
              </a:rPr>
              <a:t>Irreversibilidad 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314792" y="605728"/>
            <a:ext cx="7525063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Estadio Pre Operatorio 		2 – 7 años </a:t>
            </a:r>
            <a:endParaRPr lang="es-MX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www.elbebe.com/sites/default/files/articulos/juego-simbolico-nino-3-5-anos-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38" y="0"/>
            <a:ext cx="41722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376052" y="6190937"/>
            <a:ext cx="5463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https://www.youtube.com/watch?v=NuDjscvqE08</a:t>
            </a:r>
          </a:p>
        </p:txBody>
      </p:sp>
    </p:spTree>
    <p:extLst>
      <p:ext uri="{BB962C8B-B14F-4D97-AF65-F5344CB8AC3E}">
        <p14:creationId xmlns:p14="http://schemas.microsoft.com/office/powerpoint/2010/main" val="15368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644529" y="1596141"/>
            <a:ext cx="6610709" cy="50170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Pensamiento Lógico </a:t>
            </a:r>
          </a:p>
          <a:p>
            <a:pPr marL="0" indent="0">
              <a:buNone/>
            </a:pPr>
            <a:r>
              <a:rPr lang="es-MX" dirty="0" smtClean="0"/>
              <a:t>Usa operaciones lógicas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6 – 7 años</a:t>
            </a:r>
          </a:p>
          <a:p>
            <a:pPr marL="0" indent="0">
              <a:buNone/>
            </a:pPr>
            <a:r>
              <a:rPr lang="es-MX" dirty="0" smtClean="0"/>
              <a:t>Conserva cantidades numéricas: Longitud y volumen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7 – 8 años</a:t>
            </a:r>
          </a:p>
          <a:p>
            <a:pPr marL="0" indent="0">
              <a:buNone/>
            </a:pPr>
            <a:r>
              <a:rPr lang="es-MX" dirty="0" smtClean="0"/>
              <a:t>Conserva materiales - Reversibilidad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9 – 10 años </a:t>
            </a:r>
          </a:p>
          <a:p>
            <a:pPr marL="0" indent="0">
              <a:buNone/>
            </a:pPr>
            <a:r>
              <a:rPr lang="es-MX" dirty="0" smtClean="0"/>
              <a:t>Noción de conservación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</p:txBody>
      </p:sp>
      <p:sp>
        <p:nvSpPr>
          <p:cNvPr id="6" name="3 CuadroTexto"/>
          <p:cNvSpPr txBox="1"/>
          <p:nvPr/>
        </p:nvSpPr>
        <p:spPr>
          <a:xfrm>
            <a:off x="299803" y="321017"/>
            <a:ext cx="6835516" cy="954107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Estadio Operaciones Concretas	</a:t>
            </a:r>
          </a:p>
          <a:p>
            <a:pPr algn="ctr"/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– 11 años </a:t>
            </a:r>
            <a:endParaRPr lang="es-MX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image.slidesharecdn.com/operacionesconcretas-140304001650-phpapp02/95/operaciones-concretas-15-638.jpg?cb=13938922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38" y="0"/>
            <a:ext cx="49367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35329" y="6464510"/>
            <a:ext cx="5519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https://www.youtube.com/watch?v=Qb4TPj1pxzQ</a:t>
            </a:r>
          </a:p>
        </p:txBody>
      </p:sp>
    </p:spTree>
    <p:extLst>
      <p:ext uri="{BB962C8B-B14F-4D97-AF65-F5344CB8AC3E}">
        <p14:creationId xmlns:p14="http://schemas.microsoft.com/office/powerpoint/2010/main" val="5592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3"/>
          <p:cNvSpPr>
            <a:spLocks noGrp="1"/>
          </p:cNvSpPr>
          <p:nvPr>
            <p:ph sz="half" idx="2"/>
          </p:nvPr>
        </p:nvSpPr>
        <p:spPr>
          <a:xfrm>
            <a:off x="1049263" y="1536180"/>
            <a:ext cx="6610709" cy="50170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El cerebro esta potencialmente capacitado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rgbClr val="FF0000"/>
                </a:solidFill>
              </a:rPr>
              <a:t>Pensamiento Abstracto </a:t>
            </a:r>
          </a:p>
          <a:p>
            <a:pPr marL="0" indent="0">
              <a:buNone/>
            </a:pPr>
            <a:r>
              <a:rPr lang="es-MX" dirty="0" smtClean="0"/>
              <a:t>Hipotético – Deductivo </a:t>
            </a:r>
            <a:endParaRPr lang="es-MX" dirty="0"/>
          </a:p>
          <a:p>
            <a:pPr marL="0" indent="0">
              <a:buNone/>
            </a:pPr>
            <a:endParaRPr lang="es-MX" dirty="0" smtClean="0"/>
          </a:p>
        </p:txBody>
      </p:sp>
      <p:sp>
        <p:nvSpPr>
          <p:cNvPr id="6" name="3 CuadroTexto"/>
          <p:cNvSpPr txBox="1"/>
          <p:nvPr/>
        </p:nvSpPr>
        <p:spPr>
          <a:xfrm>
            <a:off x="299803" y="321017"/>
            <a:ext cx="6835516" cy="954107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Estadio Operaciones Formales	</a:t>
            </a:r>
          </a:p>
          <a:p>
            <a:pPr algn="ctr"/>
            <a:r>
              <a:rPr lang="es-MX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– Vida adulta</a:t>
            </a:r>
            <a:endParaRPr lang="es-MX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://3.bp.blogspot.com/-j_ss3dCnnsg/ULVw-H7fNjI/AAAAAAAAADc/aYm3GHfD618/s1600/13134499-cabeza-humana-con-la-pregunta-de-muchos-el-pensamiento-abstra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50" y="0"/>
            <a:ext cx="4801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643439" y="6151602"/>
            <a:ext cx="561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https://www.youtube.com/watch?v=cVSaEHhOEZY</a:t>
            </a:r>
          </a:p>
        </p:txBody>
      </p:sp>
    </p:spTree>
    <p:extLst>
      <p:ext uri="{BB962C8B-B14F-4D97-AF65-F5344CB8AC3E}">
        <p14:creationId xmlns:p14="http://schemas.microsoft.com/office/powerpoint/2010/main" val="22955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>
          <a:xfrm>
            <a:off x="644579" y="1919499"/>
            <a:ext cx="7611112" cy="23377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s-ES" sz="2400" dirty="0" smtClean="0">
                <a:latin typeface="Corbel" pitchFamily="34" charset="0"/>
              </a:rPr>
              <a:t> Epistemólogo, psicólogo y biólogo suizo. </a:t>
            </a:r>
          </a:p>
          <a:p>
            <a:pPr marL="0" indent="0">
              <a:spcBef>
                <a:spcPts val="0"/>
              </a:spcBef>
              <a:buNone/>
            </a:pPr>
            <a:endParaRPr lang="es-ES" sz="2400" dirty="0" smtClean="0">
              <a:latin typeface="Corbe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s-ES" sz="2400" dirty="0" smtClean="0">
                <a:latin typeface="Corbel" pitchFamily="34" charset="0"/>
              </a:rPr>
              <a:t> Estudió CC.NN. en la Universidad de Neuchâtel (Suiza). Ejerció la docencia en la Universidad de Lausana.</a:t>
            </a:r>
          </a:p>
          <a:p>
            <a:pPr marL="0" indent="0">
              <a:spcBef>
                <a:spcPts val="0"/>
              </a:spcBef>
              <a:buNone/>
            </a:pPr>
            <a:endParaRPr lang="es-ES" sz="2400" dirty="0" smtClean="0">
              <a:latin typeface="Corbe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s-ES" sz="2400" dirty="0" smtClean="0">
                <a:latin typeface="Corbel" pitchFamily="34" charset="0"/>
              </a:rPr>
              <a:t> Trabajó en la Oficina Internacional de Educación (UNESCO)</a:t>
            </a:r>
          </a:p>
          <a:p>
            <a:pPr marL="0" indent="0">
              <a:spcBef>
                <a:spcPts val="0"/>
              </a:spcBef>
              <a:buNone/>
            </a:pPr>
            <a:endParaRPr lang="es-ES" sz="2400" dirty="0">
              <a:latin typeface="Corbel" pitchFamily="34" charset="0"/>
            </a:endParaRPr>
          </a:p>
        </p:txBody>
      </p:sp>
      <p:sp>
        <p:nvSpPr>
          <p:cNvPr id="5" name="5 Título"/>
          <p:cNvSpPr txBox="1">
            <a:spLocks/>
          </p:cNvSpPr>
          <p:nvPr/>
        </p:nvSpPr>
        <p:spPr>
          <a:xfrm>
            <a:off x="2133600" y="188640"/>
            <a:ext cx="7924800" cy="108012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accent4">
                <a:lumMod val="60000"/>
                <a:lumOff val="40000"/>
                <a:alpha val="91000"/>
              </a:schemeClr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Jean willian fritz piaget </a:t>
            </a:r>
          </a:p>
          <a:p>
            <a:pPr algn="ctr"/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(1896-1980)</a:t>
            </a:r>
          </a:p>
        </p:txBody>
      </p:sp>
      <p:pic>
        <p:nvPicPr>
          <p:cNvPr id="2050" name="Picture 2" descr="http://www.moonmentum.com/blog/wp-content/uploads/2012/08/Jean-Piage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919499"/>
            <a:ext cx="35433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4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0" y="2938072"/>
            <a:ext cx="12192000" cy="3919928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 smtClean="0">
                <a:solidFill>
                  <a:srgbClr val="FFFF00"/>
                </a:solidFill>
              </a:rPr>
              <a:t>1918</a:t>
            </a:r>
            <a:r>
              <a:rPr lang="es-MX" dirty="0" smtClean="0"/>
              <a:t>		Dr. </a:t>
            </a:r>
            <a:r>
              <a:rPr lang="es-MX" dirty="0"/>
              <a:t>e</a:t>
            </a:r>
            <a:r>
              <a:rPr lang="es-MX" dirty="0" smtClean="0"/>
              <a:t>n Biología  </a:t>
            </a:r>
          </a:p>
          <a:p>
            <a:r>
              <a:rPr lang="es-MX" b="1" dirty="0" smtClean="0">
                <a:solidFill>
                  <a:srgbClr val="FFFF00"/>
                </a:solidFill>
              </a:rPr>
              <a:t>1919</a:t>
            </a:r>
            <a:r>
              <a:rPr lang="es-MX" dirty="0" smtClean="0"/>
              <a:t>		Creció su interés en el Psicoanálisis </a:t>
            </a:r>
          </a:p>
          <a:p>
            <a:pPr marL="0" indent="0">
              <a:buNone/>
            </a:pPr>
            <a:r>
              <a:rPr lang="es-MX" dirty="0" smtClean="0"/>
              <a:t>		Demostrando la diferencia entre el </a:t>
            </a:r>
            <a:r>
              <a:rPr lang="es-MX" b="1" dirty="0" smtClean="0">
                <a:solidFill>
                  <a:srgbClr val="FF0000"/>
                </a:solidFill>
              </a:rPr>
              <a:t>pensamiento infantil y adulto</a:t>
            </a:r>
            <a:r>
              <a:rPr lang="es-MX" dirty="0" smtClean="0"/>
              <a:t> </a:t>
            </a:r>
          </a:p>
          <a:p>
            <a:r>
              <a:rPr lang="es-MX" b="1" dirty="0" smtClean="0">
                <a:solidFill>
                  <a:srgbClr val="FFFF00"/>
                </a:solidFill>
              </a:rPr>
              <a:t>1920</a:t>
            </a:r>
            <a:r>
              <a:rPr lang="es-MX" dirty="0" smtClean="0"/>
              <a:t>		Participo en la  prueba de inteligencia</a:t>
            </a:r>
          </a:p>
          <a:p>
            <a:r>
              <a:rPr lang="es-MX" b="1" dirty="0" smtClean="0">
                <a:solidFill>
                  <a:srgbClr val="FFFF00"/>
                </a:solidFill>
              </a:rPr>
              <a:t>1947	</a:t>
            </a:r>
            <a:r>
              <a:rPr lang="es-MX" dirty="0" smtClean="0"/>
              <a:t>	En las investigaciones psicogenéticas de la inteligencia 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	</a:t>
            </a:r>
            <a:r>
              <a:rPr lang="es-MX" b="1" dirty="0" smtClean="0">
                <a:solidFill>
                  <a:srgbClr val="FF0000"/>
                </a:solidFill>
              </a:rPr>
              <a:t>Lógica = Base del pensamiento </a:t>
            </a:r>
          </a:p>
          <a:p>
            <a:pPr marL="0" indent="0">
              <a:buNone/>
            </a:pPr>
            <a:r>
              <a:rPr lang="es-MX" b="1" dirty="0">
                <a:solidFill>
                  <a:srgbClr val="FF0000"/>
                </a:solidFill>
              </a:rPr>
              <a:t>	</a:t>
            </a:r>
            <a:r>
              <a:rPr lang="es-MX" b="1" dirty="0" smtClean="0">
                <a:solidFill>
                  <a:srgbClr val="FF0000"/>
                </a:solidFill>
              </a:rPr>
              <a:t>	Inteligencia = Conjunto de operaciones lógicas </a:t>
            </a:r>
          </a:p>
          <a:p>
            <a:r>
              <a:rPr lang="es-MX" b="1" dirty="0" smtClean="0">
                <a:solidFill>
                  <a:srgbClr val="FFFF00"/>
                </a:solidFill>
              </a:rPr>
              <a:t>1955	</a:t>
            </a:r>
            <a:r>
              <a:rPr lang="es-MX" dirty="0" smtClean="0"/>
              <a:t>	Crea el centro internacional por la </a:t>
            </a:r>
            <a:r>
              <a:rPr lang="es-MX" sz="2200" b="1" dirty="0" smtClean="0">
                <a:solidFill>
                  <a:srgbClr val="FF0000"/>
                </a:solidFill>
              </a:rPr>
              <a:t>Epistemología </a:t>
            </a:r>
            <a:r>
              <a:rPr lang="es-MX" sz="2200" b="1" dirty="0">
                <a:solidFill>
                  <a:srgbClr val="FF0000"/>
                </a:solidFill>
              </a:rPr>
              <a:t>G</a:t>
            </a:r>
            <a:r>
              <a:rPr lang="es-MX" sz="2200" b="1" dirty="0" smtClean="0">
                <a:solidFill>
                  <a:srgbClr val="FF0000"/>
                </a:solidFill>
              </a:rPr>
              <a:t>enética </a:t>
            </a:r>
            <a:r>
              <a:rPr lang="es-MX" dirty="0" smtClean="0"/>
              <a:t>de GINEBRA</a:t>
            </a:r>
          </a:p>
          <a:p>
            <a:r>
              <a:rPr lang="es-MX" b="1" dirty="0" smtClean="0">
                <a:solidFill>
                  <a:srgbClr val="FFFF00"/>
                </a:solidFill>
              </a:rPr>
              <a:t>1959 – 1963	</a:t>
            </a:r>
            <a:r>
              <a:rPr lang="es-MX" dirty="0" smtClean="0"/>
              <a:t>Trabajo con el matemático sudafricano Seymour Papert</a:t>
            </a:r>
          </a:p>
          <a:p>
            <a:pPr marL="0" indent="0">
              <a:buNone/>
            </a:pPr>
            <a:endParaRPr lang="es-MX" dirty="0" smtClean="0"/>
          </a:p>
          <a:p>
            <a:pPr marL="1828800" lvl="4" indent="0">
              <a:buNone/>
            </a:pPr>
            <a:endParaRPr lang="es-MX" dirty="0"/>
          </a:p>
        </p:txBody>
      </p:sp>
      <p:pic>
        <p:nvPicPr>
          <p:cNvPr id="1026" name="Picture 2" descr="http://s.frasesgo.com/images/frases/j/frase-en_la_epistemologia_genetica_como_en_la_psicologia_del_desa-jean_piag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6" b="11869"/>
          <a:stretch/>
        </p:blipFill>
        <p:spPr bwMode="auto">
          <a:xfrm>
            <a:off x="0" y="0"/>
            <a:ext cx="12192000" cy="293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lamada de flecha a la derecha 6"/>
          <p:cNvSpPr/>
          <p:nvPr/>
        </p:nvSpPr>
        <p:spPr>
          <a:xfrm rot="10800000">
            <a:off x="5397973" y="1100219"/>
            <a:ext cx="5961416" cy="128915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Llamada de flecha a la derecha 5"/>
          <p:cNvSpPr/>
          <p:nvPr/>
        </p:nvSpPr>
        <p:spPr>
          <a:xfrm>
            <a:off x="1488695" y="1091784"/>
            <a:ext cx="5961416" cy="128915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9314" y="-150965"/>
            <a:ext cx="10353761" cy="1326321"/>
          </a:xfrm>
        </p:spPr>
        <p:txBody>
          <a:bodyPr/>
          <a:lstStyle/>
          <a:p>
            <a:r>
              <a:rPr lang="es-MX" dirty="0" smtClean="0"/>
              <a:t>Teoría PSICOGENETICA </a:t>
            </a:r>
            <a:endParaRPr lang="es-MX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94658" y="1091784"/>
            <a:ext cx="3415865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solidFill>
                  <a:schemeClr val="bg1"/>
                </a:solidFill>
              </a:rPr>
              <a:t>sujeto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851691" y="1054617"/>
            <a:ext cx="3415865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solidFill>
                  <a:schemeClr val="bg1"/>
                </a:solidFill>
              </a:rPr>
              <a:t>OBJETO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9" name="Flecha a la derecha con bandas 8"/>
          <p:cNvSpPr/>
          <p:nvPr/>
        </p:nvSpPr>
        <p:spPr>
          <a:xfrm rot="5400000">
            <a:off x="5821559" y="2290843"/>
            <a:ext cx="1109272" cy="1254486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099314" y="3435556"/>
            <a:ext cx="6553762" cy="686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solidFill>
                  <a:srgbClr val="FFFF00"/>
                </a:solidFill>
              </a:rPr>
              <a:t>CONOCIMIENTO</a:t>
            </a:r>
            <a:endParaRPr lang="es-MX" sz="3200" dirty="0">
              <a:solidFill>
                <a:srgbClr val="FFFF00"/>
              </a:solidFill>
            </a:endParaRPr>
          </a:p>
        </p:txBody>
      </p:sp>
      <p:sp>
        <p:nvSpPr>
          <p:cNvPr id="13" name="8 Marcador de contenido"/>
          <p:cNvSpPr>
            <a:spLocks noGrp="1"/>
          </p:cNvSpPr>
          <p:nvPr>
            <p:ph sz="half" idx="1"/>
          </p:nvPr>
        </p:nvSpPr>
        <p:spPr>
          <a:xfrm>
            <a:off x="0" y="4336765"/>
            <a:ext cx="12192000" cy="166342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smtClean="0">
                <a:latin typeface="Corbel" pitchFamily="34" charset="0"/>
                <a:ea typeface="Times New Roman" pitchFamily="18" charset="0"/>
                <a:cs typeface="Arial" pitchFamily="34" charset="0"/>
              </a:rPr>
              <a:t>¿Cómo el conocimiento aparece y se transforma a lo largo del desarrollo?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latin typeface="Corbel" pitchFamily="34" charset="0"/>
                <a:ea typeface="Times New Roman" pitchFamily="18" charset="0"/>
                <a:cs typeface="Arial" pitchFamily="34" charset="0"/>
              </a:rPr>
              <a:t>INTELIGENCIA </a:t>
            </a:r>
            <a:r>
              <a:rPr lang="es-ES" sz="2400" dirty="0" smtClean="0">
                <a:latin typeface="Corbe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lang="es-ES" sz="2400" b="1" dirty="0" smtClean="0">
                <a:solidFill>
                  <a:srgbClr val="00B05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Construcción</a:t>
            </a:r>
            <a:r>
              <a:rPr lang="es-ES" sz="2400" dirty="0" smtClean="0">
                <a:latin typeface="Corbel" pitchFamily="34" charset="0"/>
                <a:ea typeface="Times New Roman" pitchFamily="18" charset="0"/>
                <a:cs typeface="Arial" pitchFamily="34" charset="0"/>
              </a:rPr>
              <a:t> de unas estructuras de </a:t>
            </a:r>
            <a:r>
              <a:rPr lang="es-ES" sz="2400" b="1" dirty="0" smtClean="0">
                <a:solidFill>
                  <a:srgbClr val="FFFF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conocimiento</a:t>
            </a:r>
            <a:r>
              <a:rPr lang="es-ES" sz="2400" dirty="0" smtClean="0">
                <a:latin typeface="Corbel" pitchFamily="34" charset="0"/>
                <a:ea typeface="Times New Roman" pitchFamily="18" charset="0"/>
                <a:cs typeface="Arial" pitchFamily="34" charset="0"/>
              </a:rPr>
              <a:t> con una función</a:t>
            </a:r>
            <a:r>
              <a:rPr lang="es-ES" sz="2400" b="1" dirty="0" smtClean="0"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srgbClr val="FF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adaptativa</a:t>
            </a:r>
            <a:r>
              <a:rPr lang="es-ES" sz="2400" b="1" dirty="0" smtClean="0"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 smtClean="0">
                <a:latin typeface="Corbel" pitchFamily="34" charset="0"/>
                <a:ea typeface="Times New Roman" pitchFamily="18" charset="0"/>
                <a:cs typeface="Arial" pitchFamily="34" charset="0"/>
              </a:rPr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600" b="1" dirty="0">
                <a:latin typeface="Corbe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s-ES" sz="1600" b="1" dirty="0" smtClean="0">
                <a:latin typeface="Corbel" pitchFamily="34" charset="0"/>
                <a:ea typeface="Times New Roman" pitchFamily="18" charset="0"/>
                <a:cs typeface="Arial" pitchFamily="34" charset="0"/>
              </a:rPr>
              <a:t>	                        Procesos								            Diferentes </a:t>
            </a:r>
            <a:endParaRPr lang="es-ES" sz="1600" b="1" dirty="0">
              <a:solidFill>
                <a:srgbClr val="00B050"/>
              </a:solidFill>
              <a:latin typeface="Corbe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3200" b="1" dirty="0" smtClean="0">
                <a:solidFill>
                  <a:srgbClr val="00B05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Asimilación y Acomodación </a:t>
            </a:r>
            <a:r>
              <a:rPr lang="es-ES" sz="3200" b="1" dirty="0">
                <a:solidFill>
                  <a:srgbClr val="00B05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lang="es-ES" sz="3200" b="1" dirty="0" smtClean="0">
                <a:solidFill>
                  <a:srgbClr val="00B05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		</a:t>
            </a:r>
            <a:r>
              <a:rPr lang="es-ES" sz="3200" b="1" dirty="0" smtClean="0">
                <a:solidFill>
                  <a:srgbClr val="FF000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Estadios</a:t>
            </a:r>
            <a:r>
              <a:rPr lang="es-ES" sz="3200" b="1" dirty="0" smtClean="0">
                <a:solidFill>
                  <a:srgbClr val="00B050"/>
                </a:solidFill>
                <a:latin typeface="Corbe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s-ES" sz="3200" b="1" dirty="0">
              <a:solidFill>
                <a:srgbClr val="00B050"/>
              </a:solidFill>
              <a:latin typeface="Corbe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s-ES" sz="3200" b="1" dirty="0" smtClean="0">
              <a:solidFill>
                <a:srgbClr val="00B050"/>
              </a:solidFill>
              <a:latin typeface="Corbe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 smtClean="0">
              <a:latin typeface="Corbe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2353456" y="5168478"/>
            <a:ext cx="464696" cy="6926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10165830" y="5204445"/>
            <a:ext cx="464696" cy="6926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8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4298"/>
          </a:xfr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Piaget: </a:t>
            </a:r>
            <a:r>
              <a:rPr lang="es-MX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Teoría psicogenética del pensamiento</a:t>
            </a:r>
          </a:p>
        </p:txBody>
      </p:sp>
      <p:sp>
        <p:nvSpPr>
          <p:cNvPr id="4" name="3 Llamada rectangular redondeada"/>
          <p:cNvSpPr/>
          <p:nvPr/>
        </p:nvSpPr>
        <p:spPr>
          <a:xfrm>
            <a:off x="2008682" y="1478140"/>
            <a:ext cx="4447359" cy="2644438"/>
          </a:xfrm>
          <a:prstGeom prst="wedgeRoundRectCallout">
            <a:avLst>
              <a:gd name="adj1" fmla="val -41712"/>
              <a:gd name="adj2" fmla="val 95484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TEORÍA PSICOGENÉTICA DEL PENSAMIENTO:</a:t>
            </a:r>
          </a:p>
          <a:p>
            <a:pPr algn="ctr"/>
            <a:r>
              <a:rPr lang="es-ES" sz="2000" b="1" dirty="0"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El pensar tiene un origen genético y se despliega mediante estímulos socioculturales a través de dos procesos, “asimilación” y “acomodación” (capacidades innatas del ser humano)….</a:t>
            </a:r>
          </a:p>
        </p:txBody>
      </p:sp>
      <p:pic>
        <p:nvPicPr>
          <p:cNvPr id="1026" name="Picture 2" descr="C:\Users\Juan Luis\Desktop\esquemas mentales que perjudican a la seducc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02" y="4221088"/>
            <a:ext cx="2166546" cy="2166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con línea 3 (sin borde)"/>
          <p:cNvSpPr/>
          <p:nvPr/>
        </p:nvSpPr>
        <p:spPr>
          <a:xfrm>
            <a:off x="7752183" y="1478140"/>
            <a:ext cx="3835213" cy="2454916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4507"/>
              <a:gd name="adj8" fmla="val 7409"/>
            </a:avLst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ESQUEMA MENTAL:</a:t>
            </a:r>
          </a:p>
          <a:p>
            <a:pPr lvl="0" algn="ctr"/>
            <a:r>
              <a:rPr lang="es-MX" sz="2000" b="1" dirty="0">
                <a:latin typeface="Calibri" panose="020F0502020204030204" pitchFamily="34" charset="0"/>
              </a:rPr>
              <a:t>El intelecto se compone de estructuras o habilidades físicas y mentales llamados esquemas que la persona utiliza para experimentar nuevos conocimientos y adquirir otros esquemas.</a:t>
            </a:r>
          </a:p>
        </p:txBody>
      </p:sp>
      <p:pic>
        <p:nvPicPr>
          <p:cNvPr id="3074" name="Picture 2" descr="https://theconstructionzone.files.wordpress.com/2014/07/pia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964">
            <a:off x="0" y="4093468"/>
            <a:ext cx="2368446" cy="27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24744"/>
          </a:xfr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Adaptación del pensamiento (Procesos)</a:t>
            </a:r>
          </a:p>
        </p:txBody>
      </p:sp>
      <p:graphicFrame>
        <p:nvGraphicFramePr>
          <p:cNvPr id="6" name="1 Marcador de contenido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2063552" y="1052736"/>
          <a:ext cx="8066856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Elipse"/>
          <p:cNvSpPr/>
          <p:nvPr/>
        </p:nvSpPr>
        <p:spPr>
          <a:xfrm>
            <a:off x="4685483" y="5487231"/>
            <a:ext cx="2821033" cy="7920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Equilibrio</a:t>
            </a:r>
          </a:p>
          <a:p>
            <a:pPr algn="ctr"/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HOMEOSTASIS</a:t>
            </a:r>
          </a:p>
        </p:txBody>
      </p:sp>
    </p:spTree>
    <p:extLst>
      <p:ext uri="{BB962C8B-B14F-4D97-AF65-F5344CB8AC3E}">
        <p14:creationId xmlns:p14="http://schemas.microsoft.com/office/powerpoint/2010/main" val="676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55029596"/>
              </p:ext>
            </p:extLst>
          </p:nvPr>
        </p:nvGraphicFramePr>
        <p:xfrm>
          <a:off x="937718" y="944519"/>
          <a:ext cx="9855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39157" y="-210926"/>
            <a:ext cx="10353761" cy="1326321"/>
          </a:xfrm>
        </p:spPr>
        <p:txBody>
          <a:bodyPr/>
          <a:lstStyle/>
          <a:p>
            <a:r>
              <a:rPr lang="es-MX" dirty="0"/>
              <a:t>¿</a:t>
            </a:r>
            <a:r>
              <a:rPr lang="es-MX" dirty="0" smtClean="0"/>
              <a:t>Quien predomina?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225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24744"/>
          </a:xfr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Adaptación = Equilibración</a:t>
            </a:r>
          </a:p>
        </p:txBody>
      </p:sp>
      <p:pic>
        <p:nvPicPr>
          <p:cNvPr id="3074" name="Picture 2" descr="C:\Users\Juan Luis\Desktop\PENSAM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378904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24000" y="1405226"/>
            <a:ext cx="9144000" cy="101566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Piaget:</a:t>
            </a:r>
            <a:r>
              <a:rPr lang="es-MX" sz="2000" dirty="0"/>
              <a:t> “Puede entonces definirse la “adaptación” como un </a:t>
            </a:r>
            <a:r>
              <a:rPr lang="es-MX" sz="2000" b="1" i="1" dirty="0"/>
              <a:t>equilibrio</a:t>
            </a:r>
            <a:r>
              <a:rPr lang="es-MX" sz="2000" dirty="0"/>
              <a:t> entre la asimilación y la acomodación, que es como decir un EQUILIBRIO de los intercambios entre el sujeto y los objetos” </a:t>
            </a:r>
          </a:p>
        </p:txBody>
      </p:sp>
      <p:sp>
        <p:nvSpPr>
          <p:cNvPr id="4" name="3 Elipse"/>
          <p:cNvSpPr/>
          <p:nvPr/>
        </p:nvSpPr>
        <p:spPr>
          <a:xfrm>
            <a:off x="1847528" y="4005064"/>
            <a:ext cx="1656184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Entorno</a:t>
            </a:r>
          </a:p>
          <a:p>
            <a:pPr algn="ctr"/>
            <a:r>
              <a:rPr lang="es-MX" b="1" dirty="0"/>
              <a:t>Social</a:t>
            </a:r>
          </a:p>
        </p:txBody>
      </p:sp>
      <p:sp>
        <p:nvSpPr>
          <p:cNvPr id="9" name="8 Elipse"/>
          <p:cNvSpPr/>
          <p:nvPr/>
        </p:nvSpPr>
        <p:spPr>
          <a:xfrm>
            <a:off x="8616279" y="4005064"/>
            <a:ext cx="1921805" cy="129614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Nuevas estructuras mentales</a:t>
            </a:r>
          </a:p>
        </p:txBody>
      </p:sp>
      <p:sp>
        <p:nvSpPr>
          <p:cNvPr id="8" name="7 Flecha curvada hacia abajo"/>
          <p:cNvSpPr/>
          <p:nvPr/>
        </p:nvSpPr>
        <p:spPr>
          <a:xfrm>
            <a:off x="2495600" y="3140968"/>
            <a:ext cx="3456384" cy="792088"/>
          </a:xfrm>
          <a:prstGeom prst="curvedDownArrow">
            <a:avLst>
              <a:gd name="adj1" fmla="val 25000"/>
              <a:gd name="adj2" fmla="val 51939"/>
              <a:gd name="adj3" fmla="val 36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10 Flecha curvada hacia abajo"/>
          <p:cNvSpPr/>
          <p:nvPr/>
        </p:nvSpPr>
        <p:spPr>
          <a:xfrm>
            <a:off x="6271506" y="3272408"/>
            <a:ext cx="3208870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14 Flecha curvada hacia abajo"/>
          <p:cNvSpPr/>
          <p:nvPr/>
        </p:nvSpPr>
        <p:spPr>
          <a:xfrm rot="10800000">
            <a:off x="5951984" y="5589239"/>
            <a:ext cx="3528392" cy="7200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15 Flecha curvada hacia abajo"/>
          <p:cNvSpPr/>
          <p:nvPr/>
        </p:nvSpPr>
        <p:spPr>
          <a:xfrm rot="10800000">
            <a:off x="2423592" y="5589238"/>
            <a:ext cx="3384376" cy="6480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486936" y="3018438"/>
            <a:ext cx="1257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s-MX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Asimilación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8976320" y="299695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dirty="0">
                <a:solidFill>
                  <a:srgbClr val="FFFF00"/>
                </a:solidFill>
                <a:latin typeface="Calibri" panose="020F0502020204030204" pitchFamily="34" charset="0"/>
              </a:rPr>
              <a:t>Acomodación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176120" y="633080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dirty="0">
                <a:latin typeface="Calibri" panose="020F0502020204030204" pitchFamily="34" charset="0"/>
              </a:rPr>
              <a:t>Equilibrio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431704" y="630932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dirty="0">
                <a:latin typeface="Calibri" panose="020F0502020204030204" pitchFamily="34" charset="0"/>
              </a:rPr>
              <a:t>Equilibrio</a:t>
            </a:r>
          </a:p>
        </p:txBody>
      </p:sp>
    </p:spTree>
    <p:extLst>
      <p:ext uri="{BB962C8B-B14F-4D97-AF65-F5344CB8AC3E}">
        <p14:creationId xmlns:p14="http://schemas.microsoft.com/office/powerpoint/2010/main" val="136413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80728"/>
          </a:xfr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Piaget: Teoría psicogenética del pensamiento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037420"/>
              </p:ext>
            </p:extLst>
          </p:nvPr>
        </p:nvGraphicFramePr>
        <p:xfrm>
          <a:off x="1991544" y="1340768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8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856</TotalTime>
  <Words>456</Words>
  <Application>Microsoft Office PowerPoint</Application>
  <PresentationFormat>Panorámica</PresentationFormat>
  <Paragraphs>130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Adobe Caslon Pro</vt:lpstr>
      <vt:lpstr>Arial</vt:lpstr>
      <vt:lpstr>Arial Black</vt:lpstr>
      <vt:lpstr>Bookman Old Style</vt:lpstr>
      <vt:lpstr>Calibri</vt:lpstr>
      <vt:lpstr>Corbel</vt:lpstr>
      <vt:lpstr>Rockwell</vt:lpstr>
      <vt:lpstr>Times New Roman</vt:lpstr>
      <vt:lpstr>Wingdings</vt:lpstr>
      <vt:lpstr>Damask</vt:lpstr>
      <vt:lpstr>Presentación de PowerPoint</vt:lpstr>
      <vt:lpstr>Presentación de PowerPoint</vt:lpstr>
      <vt:lpstr>Presentación de PowerPoint</vt:lpstr>
      <vt:lpstr>Teoría PSICOGENETICA </vt:lpstr>
      <vt:lpstr>Piaget: Teoría psicogenética del pensamiento</vt:lpstr>
      <vt:lpstr>Adaptación del pensamiento (Procesos)</vt:lpstr>
      <vt:lpstr>¿Quien predomina?</vt:lpstr>
      <vt:lpstr>Adaptación = Equilibración</vt:lpstr>
      <vt:lpstr>Piaget: Teoría psicogenética del pensamiento </vt:lpstr>
      <vt:lpstr>estadios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</dc:creator>
  <cp:lastModifiedBy>LORENA</cp:lastModifiedBy>
  <cp:revision>61</cp:revision>
  <dcterms:created xsi:type="dcterms:W3CDTF">2016-05-27T06:27:42Z</dcterms:created>
  <dcterms:modified xsi:type="dcterms:W3CDTF">2018-07-12T16:21:27Z</dcterms:modified>
</cp:coreProperties>
</file>